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74"/>
  </p:notesMasterIdLst>
  <p:sldIdLst>
    <p:sldId id="325" r:id="rId2"/>
    <p:sldId id="271" r:id="rId3"/>
    <p:sldId id="274" r:id="rId4"/>
    <p:sldId id="392" r:id="rId5"/>
    <p:sldId id="393" r:id="rId6"/>
    <p:sldId id="352" r:id="rId7"/>
    <p:sldId id="332" r:id="rId8"/>
    <p:sldId id="354" r:id="rId9"/>
    <p:sldId id="355" r:id="rId10"/>
    <p:sldId id="333" r:id="rId11"/>
    <p:sldId id="334" r:id="rId12"/>
    <p:sldId id="391" r:id="rId13"/>
    <p:sldId id="357" r:id="rId14"/>
    <p:sldId id="356" r:id="rId15"/>
    <p:sldId id="359" r:id="rId16"/>
    <p:sldId id="358" r:id="rId17"/>
    <p:sldId id="361" r:id="rId18"/>
    <p:sldId id="362" r:id="rId19"/>
    <p:sldId id="363" r:id="rId20"/>
    <p:sldId id="364" r:id="rId21"/>
    <p:sldId id="365" r:id="rId22"/>
    <p:sldId id="340" r:id="rId23"/>
    <p:sldId id="360" r:id="rId24"/>
    <p:sldId id="366" r:id="rId25"/>
    <p:sldId id="369" r:id="rId26"/>
    <p:sldId id="370" r:id="rId27"/>
    <p:sldId id="341" r:id="rId28"/>
    <p:sldId id="342" r:id="rId29"/>
    <p:sldId id="374" r:id="rId30"/>
    <p:sldId id="272" r:id="rId31"/>
    <p:sldId id="372" r:id="rId32"/>
    <p:sldId id="381" r:id="rId33"/>
    <p:sldId id="382" r:id="rId34"/>
    <p:sldId id="318" r:id="rId35"/>
    <p:sldId id="319" r:id="rId36"/>
    <p:sldId id="294" r:id="rId37"/>
    <p:sldId id="396" r:id="rId38"/>
    <p:sldId id="397" r:id="rId39"/>
    <p:sldId id="398" r:id="rId40"/>
    <p:sldId id="399" r:id="rId41"/>
    <p:sldId id="400" r:id="rId42"/>
    <p:sldId id="401" r:id="rId43"/>
    <p:sldId id="402" r:id="rId44"/>
    <p:sldId id="295" r:id="rId45"/>
    <p:sldId id="320" r:id="rId46"/>
    <p:sldId id="321" r:id="rId47"/>
    <p:sldId id="322" r:id="rId48"/>
    <p:sldId id="323" r:id="rId49"/>
    <p:sldId id="296" r:id="rId50"/>
    <p:sldId id="300" r:id="rId51"/>
    <p:sldId id="301" r:id="rId52"/>
    <p:sldId id="302" r:id="rId53"/>
    <p:sldId id="378" r:id="rId54"/>
    <p:sldId id="304" r:id="rId55"/>
    <p:sldId id="379" r:id="rId56"/>
    <p:sldId id="311" r:id="rId57"/>
    <p:sldId id="384" r:id="rId58"/>
    <p:sldId id="383" r:id="rId59"/>
    <p:sldId id="376" r:id="rId60"/>
    <p:sldId id="329" r:id="rId61"/>
    <p:sldId id="371" r:id="rId62"/>
    <p:sldId id="344" r:id="rId63"/>
    <p:sldId id="385" r:id="rId64"/>
    <p:sldId id="375" r:id="rId65"/>
    <p:sldId id="387" r:id="rId66"/>
    <p:sldId id="389" r:id="rId67"/>
    <p:sldId id="390" r:id="rId68"/>
    <p:sldId id="353" r:id="rId69"/>
    <p:sldId id="395" r:id="rId70"/>
    <p:sldId id="394" r:id="rId71"/>
    <p:sldId id="324" r:id="rId72"/>
    <p:sldId id="263" r:id="rId7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D089FF2D-9854-8B4F-B4F2-C088F49EE5D2}">
          <p14:sldIdLst>
            <p14:sldId id="325"/>
            <p14:sldId id="271"/>
          </p14:sldIdLst>
        </p14:section>
        <p14:section name="DB" id="{F1FED43C-3D09-F649-B034-D307302E2265}">
          <p14:sldIdLst>
            <p14:sldId id="274"/>
            <p14:sldId id="392"/>
            <p14:sldId id="393"/>
          </p14:sldIdLst>
        </p14:section>
        <p14:section name="HOdyAssey" id="{E78DFEA6-A659-B947-B195-9430EA9E8D7C}">
          <p14:sldIdLst>
            <p14:sldId id="352"/>
            <p14:sldId id="332"/>
            <p14:sldId id="354"/>
            <p14:sldId id="355"/>
            <p14:sldId id="333"/>
            <p14:sldId id="334"/>
            <p14:sldId id="391"/>
            <p14:sldId id="357"/>
            <p14:sldId id="356"/>
            <p14:sldId id="359"/>
            <p14:sldId id="358"/>
            <p14:sldId id="361"/>
            <p14:sldId id="362"/>
            <p14:sldId id="363"/>
            <p14:sldId id="364"/>
            <p14:sldId id="365"/>
            <p14:sldId id="340"/>
            <p14:sldId id="360"/>
            <p14:sldId id="366"/>
            <p14:sldId id="369"/>
            <p14:sldId id="370"/>
          </p14:sldIdLst>
        </p14:section>
        <p14:section name="CE" id="{148DEC36-446F-8F45-8127-7021B0CAF85F}">
          <p14:sldIdLst>
            <p14:sldId id="341"/>
            <p14:sldId id="342"/>
            <p14:sldId id="374"/>
          </p14:sldIdLst>
        </p14:section>
        <p14:section name="Code" id="{1232F8F1-6D11-9C46-AC91-524CBE384038}">
          <p14:sldIdLst>
            <p14:sldId id="272"/>
            <p14:sldId id="372"/>
            <p14:sldId id="381"/>
            <p14:sldId id="382"/>
            <p14:sldId id="318"/>
            <p14:sldId id="319"/>
            <p14:sldId id="294"/>
            <p14:sldId id="396"/>
            <p14:sldId id="397"/>
            <p14:sldId id="398"/>
            <p14:sldId id="399"/>
            <p14:sldId id="400"/>
            <p14:sldId id="401"/>
            <p14:sldId id="402"/>
            <p14:sldId id="295"/>
            <p14:sldId id="320"/>
            <p14:sldId id="321"/>
            <p14:sldId id="322"/>
            <p14:sldId id="323"/>
          </p14:sldIdLst>
        </p14:section>
        <p14:section name="Gains" id="{A5A7B70E-0954-2643-A096-41C9D38467D4}">
          <p14:sldIdLst>
            <p14:sldId id="296"/>
            <p14:sldId id="300"/>
            <p14:sldId id="301"/>
            <p14:sldId id="302"/>
            <p14:sldId id="378"/>
            <p14:sldId id="304"/>
            <p14:sldId id="379"/>
            <p14:sldId id="311"/>
            <p14:sldId id="384"/>
            <p14:sldId id="383"/>
            <p14:sldId id="376"/>
          </p14:sldIdLst>
        </p14:section>
        <p14:section name="Conclusions" id="{3F69320B-DDA5-CE4F-818B-D4416D029B53}">
          <p14:sldIdLst>
            <p14:sldId id="329"/>
            <p14:sldId id="371"/>
            <p14:sldId id="344"/>
            <p14:sldId id="385"/>
            <p14:sldId id="375"/>
            <p14:sldId id="387"/>
            <p14:sldId id="389"/>
            <p14:sldId id="390"/>
          </p14:sldIdLst>
        </p14:section>
        <p14:section name="Bonus slides" id="{A658E5C1-9D7A-4F44-87E3-D2CAEBB8E620}">
          <p14:sldIdLst>
            <p14:sldId id="353"/>
            <p14:sldId id="395"/>
            <p14:sldId id="394"/>
          </p14:sldIdLst>
        </p14:section>
        <p14:section name="Formatting" id="{43003E22-9400-CA4E-B470-E45849B2E970}">
          <p14:sldIdLst>
            <p14:sldId id="324"/>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C9B"/>
    <a:srgbClr val="F8E3C5"/>
    <a:srgbClr val="E6D1B1"/>
    <a:srgbClr val="E6D0B0"/>
    <a:srgbClr val="FFFFFF"/>
    <a:srgbClr val="0D7001"/>
    <a:srgbClr val="F0E1AA"/>
    <a:srgbClr val="FBD831"/>
    <a:srgbClr val="EA7131"/>
    <a:srgbClr val="F2A7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0667"/>
    <p:restoredTop sz="52885"/>
  </p:normalViewPr>
  <p:slideViewPr>
    <p:cSldViewPr snapToGrid="0">
      <p:cViewPr varScale="1">
        <p:scale>
          <a:sx n="43" d="100"/>
          <a:sy n="43" d="100"/>
        </p:scale>
        <p:origin x="1720" y="200"/>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EBA314-8FFC-E04E-B340-BA6C8AA67173}" type="datetimeFigureOut">
              <a:rPr lang="en-US" smtClean="0"/>
              <a:t>6/30/26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837AF6-4E35-DE42-A4A2-CDC4569077A0}" type="slidenum">
              <a:rPr lang="en-US" smtClean="0"/>
              <a:t>‹#›</a:t>
            </a:fld>
            <a:endParaRPr lang="en-US"/>
          </a:p>
        </p:txBody>
      </p:sp>
    </p:spTree>
    <p:extLst>
      <p:ext uri="{BB962C8B-B14F-4D97-AF65-F5344CB8AC3E}">
        <p14:creationId xmlns:p14="http://schemas.microsoft.com/office/powerpoint/2010/main" val="1286908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A37E1-E22D-E20A-F8EB-D49D0197B6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24BED-2F01-2F00-E9B2-B3EAC805E8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7D3F6A-D9A4-39E2-FB1B-E225357A2845}"/>
              </a:ext>
            </a:extLst>
          </p:cNvPr>
          <p:cNvSpPr>
            <a:spLocks noGrp="1"/>
          </p:cNvSpPr>
          <p:nvPr>
            <p:ph type="body" idx="1"/>
          </p:nvPr>
        </p:nvSpPr>
        <p:spPr/>
        <p:txBody>
          <a:bodyPr/>
          <a:lstStyle/>
          <a:p>
            <a:pPr rtl="0">
              <a:buNone/>
            </a:pPr>
            <a:r>
              <a:rPr lang="en-GB" sz="1800" b="0" i="0" u="none" strike="noStrike" dirty="0">
                <a:solidFill>
                  <a:srgbClr val="000000"/>
                </a:solidFill>
                <a:effectLst/>
                <a:latin typeface="Calibri" panose="020F0502020204030204" pitchFamily="34" charset="0"/>
              </a:rPr>
              <a:t>Thank you for the introduction / Hello everyone, my name is Sam and I am junior faculty at the University of Bristol</a:t>
            </a:r>
          </a:p>
          <a:p>
            <a:pPr rtl="0">
              <a:buNone/>
            </a:pPr>
            <a:endParaRPr lang="en-GB" sz="1800" b="0" i="0" u="none" strike="noStrike" dirty="0">
              <a:solidFill>
                <a:srgbClr val="000000"/>
              </a:solidFill>
              <a:effectLst/>
              <a:latin typeface="Calibri" panose="020F0502020204030204" pitchFamily="34" charset="0"/>
            </a:endParaRPr>
          </a:p>
          <a:p>
            <a:pPr rtl="0">
              <a:buNone/>
            </a:pPr>
            <a:r>
              <a:rPr lang="en-GB" sz="1800" b="0" i="0" u="none" strike="noStrike" dirty="0">
                <a:solidFill>
                  <a:srgbClr val="000000"/>
                </a:solidFill>
                <a:effectLst/>
                <a:latin typeface="Calibri" panose="020F0502020204030204" pitchFamily="34" charset="0"/>
              </a:rPr>
              <a:t>Today, I plan to take you on a journey to explore a classical problem in Programming Languages:</a:t>
            </a:r>
          </a:p>
          <a:p>
            <a:pPr rtl="0">
              <a:buNone/>
            </a:pPr>
            <a:r>
              <a:rPr lang="en-GB" sz="1800" b="0" i="0" u="none" strike="noStrike" dirty="0">
                <a:solidFill>
                  <a:srgbClr val="000000"/>
                </a:solidFill>
                <a:effectLst/>
                <a:latin typeface="Calibri" panose="020F0502020204030204" pitchFamily="34" charset="0"/>
              </a:rPr>
              <a:t>that of the syntactic representation of embedded languages with binders</a:t>
            </a:r>
            <a:endParaRPr lang="en-GB" b="0" dirty="0">
              <a:effectLst/>
            </a:endParaRPr>
          </a:p>
          <a:p>
            <a:pPr>
              <a:buNone/>
            </a:pPr>
            <a:endParaRPr lang="en-US" dirty="0"/>
          </a:p>
          <a:p>
            <a:pPr lvl="0"/>
            <a:r>
              <a:rPr lang="en-US" dirty="0"/>
              <a:t>---</a:t>
            </a:r>
          </a:p>
          <a:p>
            <a:pPr lvl="0"/>
            <a:r>
              <a:rPr lang="en-US" dirty="0"/>
              <a:t>PLDI 2026</a:t>
            </a:r>
          </a:p>
          <a:p>
            <a:pPr lvl="0"/>
            <a:r>
              <a:rPr lang="en-US" dirty="0"/>
              <a:t>Slot = 20mins =&gt; 15min-17min talk, 3-5mins for questions / set 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 </a:t>
            </a:r>
            <a:r>
              <a:rPr lang="en-GB" b="0" dirty="0">
                <a:solidFill>
                  <a:srgbClr val="551257"/>
                </a:solidFill>
                <a:effectLst/>
                <a:latin typeface="Helvetica" pitchFamily="2" charset="0"/>
              </a:rPr>
              <a:t>16min 55s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Pre-presentation checklist: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dirty="0"/>
              <a:t>Be in room 15mins before session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0" dirty="0"/>
              <a:t>Take off lanyard to present (before mic)</a:t>
            </a:r>
          </a:p>
          <a:p>
            <a:pPr lvl="0"/>
            <a:r>
              <a:rPr lang="en-US" dirty="0"/>
              <a:t> </a:t>
            </a:r>
          </a:p>
          <a:p>
            <a:pPr lvl="0"/>
            <a:r>
              <a:rPr lang="en-US" dirty="0"/>
              <a:t>Takeaways</a:t>
            </a:r>
          </a:p>
          <a:p>
            <a:pPr marL="171450" lvl="0" indent="-171450">
              <a:buFont typeface="Arial" panose="020B0604020202020204" pitchFamily="34" charset="0"/>
              <a:buChar char="•"/>
            </a:pPr>
            <a:r>
              <a:rPr lang="en-US" dirty="0"/>
              <a:t>Precise: The host’s type class instance resolution mechanism can be used to automatically calculate the correct de Bruijn index when the context is maintained and accessible in the term’s type using the following observation: The difference in size between the binding site context and the use site context is exactly the de Bruijn index</a:t>
            </a:r>
          </a:p>
          <a:p>
            <a:pPr marL="171450" lvl="0" indent="-171450">
              <a:buFont typeface="Arial" panose="020B0604020202020204" pitchFamily="34" charset="0"/>
              <a:buChar char="•"/>
            </a:pPr>
            <a:r>
              <a:rPr lang="en-US" dirty="0"/>
              <a:t>Snappy: </a:t>
            </a:r>
          </a:p>
          <a:p>
            <a:pPr marL="628650" lvl="1" indent="-171450">
              <a:buFont typeface="Arial" panose="020B0604020202020204" pitchFamily="34" charset="0"/>
              <a:buChar char="•"/>
            </a:pPr>
            <a:r>
              <a:rPr lang="en-US" dirty="0"/>
              <a:t>Problem: syntax with binding is hard</a:t>
            </a:r>
          </a:p>
          <a:p>
            <a:pPr marL="628650" lvl="1" indent="-171450">
              <a:buFont typeface="Arial" panose="020B0604020202020204" pitchFamily="34" charset="0"/>
              <a:buChar char="•"/>
            </a:pPr>
            <a:r>
              <a:rPr lang="en-US" dirty="0"/>
              <a:t>Observation: The difference in size between the bind site context and the use site context is exactly the de Bruijn index – levels vs DB</a:t>
            </a:r>
          </a:p>
          <a:p>
            <a:pPr marL="628650" lvl="1" indent="-171450">
              <a:buFont typeface="Arial" panose="020B0604020202020204" pitchFamily="34" charset="0"/>
              <a:buChar char="•"/>
            </a:pPr>
            <a:r>
              <a:rPr lang="en-US" dirty="0"/>
              <a:t>Gain: thus the de Bruijn can be calculated with the host’s instance resolution mechanism</a:t>
            </a:r>
          </a:p>
          <a:p>
            <a:pPr marL="628650" lvl="1" indent="-171450">
              <a:buFont typeface="Arial" panose="020B0604020202020204" pitchFamily="34" charset="0"/>
              <a:buChar char="•"/>
            </a:pPr>
            <a:r>
              <a:rPr lang="en-US" dirty="0"/>
              <a:t>Condition: As long as, you don’t throw away the typing context</a:t>
            </a:r>
          </a:p>
          <a:p>
            <a:pPr marL="171450" lvl="0" indent="-171450">
              <a:buFont typeface="Arial" panose="020B0604020202020204" pitchFamily="34" charset="0"/>
              <a:buChar char="•"/>
            </a:pPr>
            <a:r>
              <a:rPr lang="en-US" dirty="0"/>
              <a:t>ICFP: 2 useful/inspirational nuggets</a:t>
            </a:r>
          </a:p>
          <a:p>
            <a:pPr marL="628650" lvl="1" indent="-171450">
              <a:buFont typeface="Arial" panose="020B0604020202020204" pitchFamily="34" charset="0"/>
              <a:buChar char="•"/>
            </a:pPr>
            <a:r>
              <a:rPr lang="en-US" dirty="0"/>
              <a:t>Observation about bind site and use site</a:t>
            </a:r>
          </a:p>
          <a:p>
            <a:pPr marL="628650" lvl="1" indent="-171450">
              <a:buFont typeface="Arial" panose="020B0604020202020204" pitchFamily="34" charset="0"/>
              <a:buChar char="•"/>
            </a:pPr>
            <a:r>
              <a:rPr lang="en-US" dirty="0"/>
              <a:t>Using singletons to carry useful type info that can become something cool with type class res logic programming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PLDI: please use a contextual embedding (must understand unembedding, cos that’s the main selling point)</a:t>
            </a:r>
          </a:p>
          <a:p>
            <a:pPr marL="628650" lvl="1" indent="-171450">
              <a:buFont typeface="Arial" panose="020B0604020202020204" pitchFamily="34" charset="0"/>
              <a:buChar char="•"/>
            </a:pPr>
            <a:r>
              <a:rPr lang="en-US" dirty="0"/>
              <a:t>Contextual embeddings are great for when you want control over the binders, but </a:t>
            </a:r>
            <a:r>
              <a:rPr lang="en-US" dirty="0" err="1"/>
              <a:t>hoas</a:t>
            </a:r>
            <a:r>
              <a:rPr lang="en-US" dirty="0"/>
              <a:t> niceties</a:t>
            </a:r>
          </a:p>
          <a:p>
            <a:pPr marL="628650" lvl="1" indent="-171450">
              <a:buFont typeface="Arial" panose="020B0604020202020204" pitchFamily="34" charset="0"/>
              <a:buChar char="•"/>
            </a:pPr>
            <a:r>
              <a:rPr lang="en-US" dirty="0"/>
              <a:t>Gains – linear/modal types, all the eval usability stuff</a:t>
            </a:r>
          </a:p>
          <a:p>
            <a:pPr marL="628650" lvl="1" indent="-171450">
              <a:buFont typeface="Arial" panose="020B0604020202020204" pitchFamily="34" charset="0"/>
              <a:buChar char="•"/>
            </a:pPr>
            <a:r>
              <a:rPr lang="en-US" dirty="0"/>
              <a:t>WHAT CE is and WHY/WHEN they would </a:t>
            </a:r>
            <a:r>
              <a:rPr lang="en-US" dirty="0" err="1"/>
              <a:t>wanna</a:t>
            </a:r>
            <a:r>
              <a:rPr lang="en-US" dirty="0"/>
              <a:t> use it</a:t>
            </a:r>
          </a:p>
          <a:p>
            <a:pPr marL="628650" lvl="1" indent="-171450">
              <a:buFont typeface="Arial" panose="020B0604020202020204" pitchFamily="34" charset="0"/>
              <a:buChar char="•"/>
            </a:pPr>
            <a:r>
              <a:rPr lang="en-US" dirty="0"/>
              <a:t>Technique is agnostic to type setting hence works in linear </a:t>
            </a:r>
            <a:r>
              <a:rPr lang="en-US" dirty="0" err="1"/>
              <a:t>etc</a:t>
            </a:r>
            <a:endParaRPr lang="en-US" dirty="0"/>
          </a:p>
          <a:p>
            <a:pPr marL="0" lvl="0" indent="0">
              <a:buFont typeface="Arial" panose="020B0604020202020204" pitchFamily="34" charset="0"/>
              <a:buNone/>
            </a:pPr>
            <a:endParaRPr lang="en-GB" b="0" i="0" dirty="0">
              <a:solidFill>
                <a:srgbClr val="333333"/>
              </a:solidFill>
              <a:effectLst/>
              <a:latin typeface="-apple-system"/>
            </a:endParaRPr>
          </a:p>
          <a:p>
            <a:pPr marL="0" lvl="0" indent="0">
              <a:buFont typeface="Arial" panose="020B0604020202020204" pitchFamily="34" charset="0"/>
              <a:buNone/>
            </a:pPr>
            <a:endParaRPr lang="en-GB" b="0" i="0" dirty="0">
              <a:solidFill>
                <a:srgbClr val="333333"/>
              </a:solidFill>
              <a:effectLst/>
              <a:latin typeface="-apple-system"/>
            </a:endParaRPr>
          </a:p>
          <a:p>
            <a:pPr marL="171450" lvl="0" indent="-171450">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15CD649-3BFE-DC31-32A9-BB50AEF14E5E}"/>
              </a:ext>
            </a:extLst>
          </p:cNvPr>
          <p:cNvSpPr>
            <a:spLocks noGrp="1"/>
          </p:cNvSpPr>
          <p:nvPr>
            <p:ph type="sldNum" sz="quarter" idx="5"/>
          </p:nvPr>
        </p:nvSpPr>
        <p:spPr/>
        <p:txBody>
          <a:bodyPr/>
          <a:lstStyle/>
          <a:p>
            <a:fld id="{73837AF6-4E35-DE42-A4A2-CDC4569077A0}" type="slidenum">
              <a:rPr lang="en-US" smtClean="0"/>
              <a:t>1</a:t>
            </a:fld>
            <a:endParaRPr lang="en-US"/>
          </a:p>
        </p:txBody>
      </p:sp>
    </p:spTree>
    <p:extLst>
      <p:ext uri="{BB962C8B-B14F-4D97-AF65-F5344CB8AC3E}">
        <p14:creationId xmlns:p14="http://schemas.microsoft.com/office/powerpoint/2010/main" val="2967089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3B133-027C-4990-7AB0-8027EAA502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0F8BA-4DC9-31E7-34EC-42138C8634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7BC482-2EE3-048C-25A8-7CC61193CC88}"/>
              </a:ext>
            </a:extLst>
          </p:cNvPr>
          <p:cNvSpPr>
            <a:spLocks noGrp="1"/>
          </p:cNvSpPr>
          <p:nvPr>
            <p:ph type="body" idx="1"/>
          </p:nvPr>
        </p:nvSpPr>
        <p:spPr/>
        <p:txBody>
          <a:bodyPr/>
          <a:lstStyle/>
          <a:p>
            <a:r>
              <a:rPr lang="en-GB" dirty="0"/>
              <a:t>…</a:t>
            </a:r>
            <a:r>
              <a:rPr lang="en-US" dirty="0"/>
              <a:t>will encounter a number of problems on their journey</a:t>
            </a:r>
            <a:endParaRPr lang="en-GB" dirty="0"/>
          </a:p>
        </p:txBody>
      </p:sp>
      <p:sp>
        <p:nvSpPr>
          <p:cNvPr id="4" name="Slide Number Placeholder 3">
            <a:extLst>
              <a:ext uri="{FF2B5EF4-FFF2-40B4-BE49-F238E27FC236}">
                <a16:creationId xmlns:a16="http://schemas.microsoft.com/office/drawing/2014/main" id="{F8BEC076-CE6E-3343-D526-111BD2D4202B}"/>
              </a:ext>
            </a:extLst>
          </p:cNvPr>
          <p:cNvSpPr>
            <a:spLocks noGrp="1"/>
          </p:cNvSpPr>
          <p:nvPr>
            <p:ph type="sldNum" sz="quarter" idx="5"/>
          </p:nvPr>
        </p:nvSpPr>
        <p:spPr/>
        <p:txBody>
          <a:bodyPr/>
          <a:lstStyle/>
          <a:p>
            <a:fld id="{73837AF6-4E35-DE42-A4A2-CDC4569077A0}" type="slidenum">
              <a:rPr lang="en-US" smtClean="0"/>
              <a:t>10</a:t>
            </a:fld>
            <a:endParaRPr lang="en-US"/>
          </a:p>
        </p:txBody>
      </p:sp>
    </p:spTree>
    <p:extLst>
      <p:ext uri="{BB962C8B-B14F-4D97-AF65-F5344CB8AC3E}">
        <p14:creationId xmlns:p14="http://schemas.microsoft.com/office/powerpoint/2010/main" val="1646559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504D7-74B5-38EB-D275-B52FBE13D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C207DD-6971-433C-286E-D3303C31EA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1A9072-BC07-F6FD-E622-77616A52F0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7D53DC2A-C055-E680-FB46-F045425F72B8}"/>
              </a:ext>
            </a:extLst>
          </p:cNvPr>
          <p:cNvSpPr>
            <a:spLocks noGrp="1"/>
          </p:cNvSpPr>
          <p:nvPr>
            <p:ph type="sldNum" sz="quarter" idx="5"/>
          </p:nvPr>
        </p:nvSpPr>
        <p:spPr/>
        <p:txBody>
          <a:bodyPr/>
          <a:lstStyle/>
          <a:p>
            <a:fld id="{73837AF6-4E35-DE42-A4A2-CDC4569077A0}" type="slidenum">
              <a:rPr lang="en-US" smtClean="0"/>
              <a:t>11</a:t>
            </a:fld>
            <a:endParaRPr lang="en-US"/>
          </a:p>
        </p:txBody>
      </p:sp>
    </p:spTree>
    <p:extLst>
      <p:ext uri="{BB962C8B-B14F-4D97-AF65-F5344CB8AC3E}">
        <p14:creationId xmlns:p14="http://schemas.microsoft.com/office/powerpoint/2010/main" val="1955267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E56AA-7C0C-624D-3555-3A87D9B05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E639EE-35C9-C556-49B5-CB07414E2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BE3EDF-4BA8-EB26-93D3-3E5617AE5D55}"/>
              </a:ext>
            </a:extLst>
          </p:cNvPr>
          <p:cNvSpPr>
            <a:spLocks noGrp="1"/>
          </p:cNvSpPr>
          <p:nvPr>
            <p:ph type="body" idx="1"/>
          </p:nvPr>
        </p:nvSpPr>
        <p:spPr/>
        <p:txBody>
          <a:bodyPr/>
          <a:lstStyle/>
          <a:p>
            <a:endParaRPr lang="en-US" dirty="0"/>
          </a:p>
          <a:p>
            <a:r>
              <a:rPr lang="en-US" dirty="0"/>
              <a:t>The first of which was a lack of decorum – our heroes need to formalize their syntax in a </a:t>
            </a:r>
            <a:r>
              <a:rPr lang="en-US" b="1" dirty="0"/>
              <a:t>theorem prover</a:t>
            </a:r>
          </a:p>
          <a:p>
            <a:endParaRPr lang="en-US" dirty="0"/>
          </a:p>
          <a:p>
            <a:r>
              <a:rPr lang="en-US" dirty="0"/>
              <a:t>Alas, theorem provers only support </a:t>
            </a:r>
            <a:r>
              <a:rPr lang="en-US" i="1" dirty="0"/>
              <a:t>strictly positive types</a:t>
            </a:r>
          </a:p>
          <a:p>
            <a:endParaRPr lang="en-US" dirty="0"/>
          </a:p>
          <a:p>
            <a:r>
              <a:rPr lang="en-US" dirty="0"/>
              <a:t>This means that our HOAS representation would be rejected due to the negative occurrence of HOAS, highlighted here in yellow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Fear not </a:t>
            </a:r>
            <a:r>
              <a:rPr lang="en-US" dirty="0" err="1"/>
              <a:t>tho</a:t>
            </a:r>
            <a:r>
              <a:rPr lang="en-US" dirty="0"/>
              <a:t> …</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2: </a:t>
            </a:r>
            <a:r>
              <a:rPr lang="en-GB" dirty="0" err="1"/>
              <a:t>Ismarus</a:t>
            </a:r>
            <a:r>
              <a:rPr lang="en-GB" dirty="0"/>
              <a:t> (plundering) / </a:t>
            </a:r>
            <a:r>
              <a:rPr lang="en-GB" dirty="0" err="1"/>
              <a:t>weakHOAS</a:t>
            </a:r>
            <a:r>
              <a:rPr lang="en-GB" dirty="0"/>
              <a:t> </a:t>
            </a:r>
          </a:p>
        </p:txBody>
      </p:sp>
      <p:sp>
        <p:nvSpPr>
          <p:cNvPr id="4" name="Slide Number Placeholder 3">
            <a:extLst>
              <a:ext uri="{FF2B5EF4-FFF2-40B4-BE49-F238E27FC236}">
                <a16:creationId xmlns:a16="http://schemas.microsoft.com/office/drawing/2014/main" id="{F96A23ED-196B-6FA7-CCD6-C64A19A88C3C}"/>
              </a:ext>
            </a:extLst>
          </p:cNvPr>
          <p:cNvSpPr>
            <a:spLocks noGrp="1"/>
          </p:cNvSpPr>
          <p:nvPr>
            <p:ph type="sldNum" sz="quarter" idx="5"/>
          </p:nvPr>
        </p:nvSpPr>
        <p:spPr/>
        <p:txBody>
          <a:bodyPr/>
          <a:lstStyle/>
          <a:p>
            <a:fld id="{73837AF6-4E35-DE42-A4A2-CDC4569077A0}" type="slidenum">
              <a:rPr lang="en-US" smtClean="0"/>
              <a:t>12</a:t>
            </a:fld>
            <a:endParaRPr lang="en-US"/>
          </a:p>
        </p:txBody>
      </p:sp>
    </p:spTree>
    <p:extLst>
      <p:ext uri="{BB962C8B-B14F-4D97-AF65-F5344CB8AC3E}">
        <p14:creationId xmlns:p14="http://schemas.microsoft.com/office/powerpoint/2010/main" val="807727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A925E-C6C1-49EE-8245-6917153685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0FD2A-6650-82C5-EE39-6947D6A014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EDF3DC-BA60-3105-779A-FA3FB8C5B05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heroes </a:t>
            </a:r>
            <a:r>
              <a:rPr lang="en-GB" dirty="0" err="1">
                <a:solidFill>
                  <a:srgbClr val="551257"/>
                </a:solidFill>
                <a:effectLst/>
                <a:latin typeface="Helvetica" pitchFamily="2" charset="0"/>
              </a:rPr>
              <a:t>Despeyroux</a:t>
            </a:r>
            <a:r>
              <a:rPr lang="en-GB" dirty="0">
                <a:solidFill>
                  <a:srgbClr val="551257"/>
                </a:solidFill>
                <a:effectLst/>
                <a:latin typeface="Helvetica" pitchFamily="2" charset="0"/>
              </a:rPr>
              <a:t> and </a:t>
            </a:r>
            <a:r>
              <a:rPr lang="en-GB" dirty="0" err="1">
                <a:solidFill>
                  <a:srgbClr val="551257"/>
                </a:solidFill>
                <a:effectLst/>
                <a:latin typeface="Helvetica" pitchFamily="2" charset="0"/>
              </a:rPr>
              <a:t>Hirschowitz</a:t>
            </a:r>
            <a:r>
              <a:rPr lang="en-US" dirty="0">
                <a:solidFill>
                  <a:srgbClr val="551257"/>
                </a:solidFill>
                <a:effectLst/>
                <a:latin typeface="Helvetica" pitchFamily="2" charset="0"/>
              </a:rPr>
              <a:t> stepped up to save our quest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551257"/>
                </a:solidFill>
                <a:effectLst/>
                <a:latin typeface="Helvetica" pitchFamily="2" charset="0"/>
              </a:rPr>
              <a:t>Their </a:t>
            </a:r>
            <a:r>
              <a:rPr lang="en-US" b="1" dirty="0">
                <a:solidFill>
                  <a:srgbClr val="551257"/>
                </a:solidFill>
                <a:effectLst/>
                <a:latin typeface="Helvetica" pitchFamily="2" charset="0"/>
              </a:rPr>
              <a:t>solution, </a:t>
            </a:r>
            <a:r>
              <a:rPr lang="en-US" b="1" dirty="0" err="1">
                <a:solidFill>
                  <a:srgbClr val="551257"/>
                </a:solidFill>
                <a:effectLst/>
                <a:latin typeface="Helvetica" pitchFamily="2" charset="0"/>
              </a:rPr>
              <a:t>weakHOAS</a:t>
            </a:r>
            <a:r>
              <a:rPr lang="en-US" b="1" dirty="0">
                <a:solidFill>
                  <a:srgbClr val="551257"/>
                </a:solidFill>
                <a:effectLst/>
                <a:latin typeface="Helvetica" pitchFamily="2" charset="0"/>
              </a:rPr>
              <a:t>,</a:t>
            </a:r>
            <a:r>
              <a:rPr lang="en-US" dirty="0">
                <a:solidFill>
                  <a:srgbClr val="551257"/>
                </a:solidFill>
                <a:effectLst/>
                <a:latin typeface="Helvetica" pitchFamily="2" charset="0"/>
              </a:rPr>
              <a:t> is to have a separate type for variables: Var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551257"/>
                </a:solidFill>
                <a:effectLst/>
                <a:latin typeface="Helvetica" pitchFamily="2" charset="0"/>
              </a:rPr>
              <a:t>Now, where formerly there was a negative occurrence of the type we are defining, we just have a separate type, which is accepted by theorem provers!</a:t>
            </a:r>
          </a:p>
          <a:p>
            <a:endParaRPr lang="en-GB" dirty="0"/>
          </a:p>
        </p:txBody>
      </p:sp>
      <p:sp>
        <p:nvSpPr>
          <p:cNvPr id="4" name="Slide Number Placeholder 3">
            <a:extLst>
              <a:ext uri="{FF2B5EF4-FFF2-40B4-BE49-F238E27FC236}">
                <a16:creationId xmlns:a16="http://schemas.microsoft.com/office/drawing/2014/main" id="{64F5304F-3C82-397C-CC37-FFE91C9FBD44}"/>
              </a:ext>
            </a:extLst>
          </p:cNvPr>
          <p:cNvSpPr>
            <a:spLocks noGrp="1"/>
          </p:cNvSpPr>
          <p:nvPr>
            <p:ph type="sldNum" sz="quarter" idx="5"/>
          </p:nvPr>
        </p:nvSpPr>
        <p:spPr/>
        <p:txBody>
          <a:bodyPr/>
          <a:lstStyle/>
          <a:p>
            <a:fld id="{73837AF6-4E35-DE42-A4A2-CDC4569077A0}" type="slidenum">
              <a:rPr lang="en-US" smtClean="0"/>
              <a:t>13</a:t>
            </a:fld>
            <a:endParaRPr lang="en-US"/>
          </a:p>
        </p:txBody>
      </p:sp>
    </p:spTree>
    <p:extLst>
      <p:ext uri="{BB962C8B-B14F-4D97-AF65-F5344CB8AC3E}">
        <p14:creationId xmlns:p14="http://schemas.microsoft.com/office/powerpoint/2010/main" val="37658078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FC4F3-1328-D33F-EE23-1F645C41B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D4000F-616A-5F0E-6D91-15EBAF7B4B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3C96E-12B7-E594-A00F-10B9C095600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Next…</a:t>
            </a:r>
          </a:p>
        </p:txBody>
      </p:sp>
      <p:sp>
        <p:nvSpPr>
          <p:cNvPr id="4" name="Slide Number Placeholder 3">
            <a:extLst>
              <a:ext uri="{FF2B5EF4-FFF2-40B4-BE49-F238E27FC236}">
                <a16:creationId xmlns:a16="http://schemas.microsoft.com/office/drawing/2014/main" id="{F6E35BB8-7239-122B-9CF7-1FC0CC7759FC}"/>
              </a:ext>
            </a:extLst>
          </p:cNvPr>
          <p:cNvSpPr>
            <a:spLocks noGrp="1"/>
          </p:cNvSpPr>
          <p:nvPr>
            <p:ph type="sldNum" sz="quarter" idx="5"/>
          </p:nvPr>
        </p:nvSpPr>
        <p:spPr/>
        <p:txBody>
          <a:bodyPr/>
          <a:lstStyle/>
          <a:p>
            <a:fld id="{73837AF6-4E35-DE42-A4A2-CDC4569077A0}" type="slidenum">
              <a:rPr lang="en-US" smtClean="0"/>
              <a:t>14</a:t>
            </a:fld>
            <a:endParaRPr lang="en-US"/>
          </a:p>
        </p:txBody>
      </p:sp>
    </p:spTree>
    <p:extLst>
      <p:ext uri="{BB962C8B-B14F-4D97-AF65-F5344CB8AC3E}">
        <p14:creationId xmlns:p14="http://schemas.microsoft.com/office/powerpoint/2010/main" val="17177487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11356-B073-889F-3306-A4B3DFA6BC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567958-588F-B049-08DA-25336B3DAD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EB53A-49EA-485A-6063-2B09A954C21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our heroes were blown wildly off course…</a:t>
            </a:r>
          </a:p>
        </p:txBody>
      </p:sp>
      <p:sp>
        <p:nvSpPr>
          <p:cNvPr id="4" name="Slide Number Placeholder 3">
            <a:extLst>
              <a:ext uri="{FF2B5EF4-FFF2-40B4-BE49-F238E27FC236}">
                <a16:creationId xmlns:a16="http://schemas.microsoft.com/office/drawing/2014/main" id="{9956FAF5-3050-87FB-B778-6BC07C9E39CB}"/>
              </a:ext>
            </a:extLst>
          </p:cNvPr>
          <p:cNvSpPr>
            <a:spLocks noGrp="1"/>
          </p:cNvSpPr>
          <p:nvPr>
            <p:ph type="sldNum" sz="quarter" idx="5"/>
          </p:nvPr>
        </p:nvSpPr>
        <p:spPr/>
        <p:txBody>
          <a:bodyPr/>
          <a:lstStyle/>
          <a:p>
            <a:fld id="{73837AF6-4E35-DE42-A4A2-CDC4569077A0}" type="slidenum">
              <a:rPr lang="en-US" smtClean="0"/>
              <a:t>15</a:t>
            </a:fld>
            <a:endParaRPr lang="en-US"/>
          </a:p>
        </p:txBody>
      </p:sp>
    </p:spTree>
    <p:extLst>
      <p:ext uri="{BB962C8B-B14F-4D97-AF65-F5344CB8AC3E}">
        <p14:creationId xmlns:p14="http://schemas.microsoft.com/office/powerpoint/2010/main" val="9786731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349D7-F03F-FE83-5206-BF37CA7430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965A0-FEC8-EE6A-3CF4-1E6FC41E84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6F6F4F-276D-F8F1-EA80-8E465C5933D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F9A8F7F2-E35A-10FE-1C01-FD7FE779498C}"/>
              </a:ext>
            </a:extLst>
          </p:cNvPr>
          <p:cNvSpPr>
            <a:spLocks noGrp="1"/>
          </p:cNvSpPr>
          <p:nvPr>
            <p:ph type="sldNum" sz="quarter" idx="5"/>
          </p:nvPr>
        </p:nvSpPr>
        <p:spPr/>
        <p:txBody>
          <a:bodyPr/>
          <a:lstStyle/>
          <a:p>
            <a:fld id="{73837AF6-4E35-DE42-A4A2-CDC4569077A0}" type="slidenum">
              <a:rPr lang="en-US" smtClean="0"/>
              <a:t>16</a:t>
            </a:fld>
            <a:endParaRPr lang="en-US"/>
          </a:p>
        </p:txBody>
      </p:sp>
    </p:spTree>
    <p:extLst>
      <p:ext uri="{BB962C8B-B14F-4D97-AF65-F5344CB8AC3E}">
        <p14:creationId xmlns:p14="http://schemas.microsoft.com/office/powerpoint/2010/main" val="70296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7F50E-2ABD-1CFF-639E-CA6B5523E6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D11EF-FA74-3A86-3C9A-835CCEE355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D020C3-10DD-388F-9B8F-AC9263E7D3A5}"/>
              </a:ext>
            </a:extLst>
          </p:cNvPr>
          <p:cNvSpPr>
            <a:spLocks noGrp="1"/>
          </p:cNvSpPr>
          <p:nvPr>
            <p:ph type="body" idx="1"/>
          </p:nvPr>
        </p:nvSpPr>
        <p:spPr/>
        <p:txBody>
          <a:bodyPr/>
          <a:lstStyle/>
          <a:p>
            <a:r>
              <a:rPr lang="en-GB" dirty="0"/>
              <a:t>…blown all the way to their next encounter: the </a:t>
            </a:r>
            <a:r>
              <a:rPr lang="en-GB" b="0" i="0" dirty="0">
                <a:solidFill>
                  <a:srgbClr val="E8EAED"/>
                </a:solidFill>
                <a:effectLst/>
                <a:latin typeface="Roboto" panose="020F0502020204030204" pitchFamily="34" charset="0"/>
              </a:rPr>
              <a:t>seductive sirens of exotic terms</a:t>
            </a:r>
          </a:p>
          <a:p>
            <a:endParaRPr lang="en-GB" b="0" i="0" dirty="0">
              <a:solidFill>
                <a:srgbClr val="E8EAED"/>
              </a:solidFill>
              <a:effectLst/>
              <a:latin typeface="Roboto" panose="020F0502020204030204" pitchFamily="34" charset="0"/>
            </a:endParaRPr>
          </a:p>
          <a:p>
            <a:r>
              <a:rPr lang="en-GB" b="0" i="0" dirty="0">
                <a:solidFill>
                  <a:srgbClr val="E8EAED"/>
                </a:solidFill>
                <a:effectLst/>
                <a:latin typeface="Roboto" panose="020F0502020204030204" pitchFamily="34" charset="0"/>
              </a:rPr>
              <a:t>An exotic term is a term of an embedded language that does not correspond to an expressible term of the guest language. For example, here because our host, Haskell, supports pattern matching, we can branch based on the name of a variable, something that is not expressible in the STLC</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3-12: lots: Sirens and Circe</a:t>
            </a:r>
          </a:p>
        </p:txBody>
      </p:sp>
      <p:sp>
        <p:nvSpPr>
          <p:cNvPr id="4" name="Slide Number Placeholder 3">
            <a:extLst>
              <a:ext uri="{FF2B5EF4-FFF2-40B4-BE49-F238E27FC236}">
                <a16:creationId xmlns:a16="http://schemas.microsoft.com/office/drawing/2014/main" id="{214A00CF-A705-97BE-0481-11FCE568F973}"/>
              </a:ext>
            </a:extLst>
          </p:cNvPr>
          <p:cNvSpPr>
            <a:spLocks noGrp="1"/>
          </p:cNvSpPr>
          <p:nvPr>
            <p:ph type="sldNum" sz="quarter" idx="5"/>
          </p:nvPr>
        </p:nvSpPr>
        <p:spPr/>
        <p:txBody>
          <a:bodyPr/>
          <a:lstStyle/>
          <a:p>
            <a:fld id="{73837AF6-4E35-DE42-A4A2-CDC4569077A0}" type="slidenum">
              <a:rPr lang="en-US" smtClean="0"/>
              <a:t>17</a:t>
            </a:fld>
            <a:endParaRPr lang="en-US"/>
          </a:p>
        </p:txBody>
      </p:sp>
    </p:spTree>
    <p:extLst>
      <p:ext uri="{BB962C8B-B14F-4D97-AF65-F5344CB8AC3E}">
        <p14:creationId xmlns:p14="http://schemas.microsoft.com/office/powerpoint/2010/main" val="37200856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3433F-395F-9ED6-3403-D24BFD2C0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BBB746-5298-FCE1-1F78-7D355EAC9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6C51B3-EA9B-4B4A-3D10-84622533F1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Luckily, </a:t>
            </a:r>
            <a:r>
              <a:rPr lang="en-GB" dirty="0"/>
              <a:t>Chlipala marshalled the different talents of his companions, combining </a:t>
            </a:r>
            <a:r>
              <a:rPr lang="en-GB" b="1" dirty="0" err="1"/>
              <a:t>weakHOAS</a:t>
            </a:r>
            <a:r>
              <a:rPr lang="en-GB" dirty="0"/>
              <a:t> with ideas from </a:t>
            </a:r>
            <a:r>
              <a:rPr lang="en-GB" b="1" dirty="0"/>
              <a:t>Washburn and Weirich </a:t>
            </a:r>
            <a:r>
              <a:rPr lang="en-GB" dirty="0">
                <a:solidFill>
                  <a:srgbClr val="551257"/>
                </a:solidFill>
                <a:effectLst/>
                <a:latin typeface="Helvetica" pitchFamily="2" charset="0"/>
              </a:rPr>
              <a:t>harnessing the power of parametric polymorphism to </a:t>
            </a:r>
            <a:r>
              <a:rPr lang="en-GB" b="0" dirty="0">
                <a:solidFill>
                  <a:srgbClr val="551257"/>
                </a:solidFill>
                <a:effectLst/>
                <a:latin typeface="Helvetica" pitchFamily="2" charset="0"/>
              </a:rPr>
              <a:t>banish exotic </a:t>
            </a:r>
            <a:r>
              <a:rPr lang="en-GB" dirty="0">
                <a:solidFill>
                  <a:srgbClr val="551257"/>
                </a:solidFill>
                <a:effectLst/>
                <a:latin typeface="Helvetica" pitchFamily="2" charset="0"/>
              </a:rPr>
              <a:t>terms, creating </a:t>
            </a:r>
            <a:r>
              <a:rPr lang="en-GB" b="0" dirty="0">
                <a:solidFill>
                  <a:srgbClr val="551257"/>
                </a:solidFill>
                <a:effectLst/>
                <a:latin typeface="Helvetica" pitchFamily="2" charset="0"/>
              </a:rPr>
              <a:t>PHOAS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They key development here is to be parametric over 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This </a:t>
            </a:r>
            <a:r>
              <a:rPr lang="en-GB" b="1" dirty="0">
                <a:solidFill>
                  <a:srgbClr val="551257"/>
                </a:solidFill>
                <a:effectLst/>
                <a:latin typeface="Helvetica" pitchFamily="2" charset="0"/>
              </a:rPr>
              <a:t>excludes exotic terms</a:t>
            </a:r>
            <a:r>
              <a:rPr lang="en-GB" dirty="0">
                <a:solidFill>
                  <a:srgbClr val="551257"/>
                </a:solidFill>
                <a:effectLst/>
                <a:latin typeface="Helvetica" pitchFamily="2" charset="0"/>
              </a:rPr>
              <a:t>, because you cannot match on an abstract type like v</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pitchFamily="2" charset="0"/>
              </a:rPr>
              <a:t>Adam Chlipala represented by </a:t>
            </a:r>
            <a:r>
              <a:rPr lang="en-GB" dirty="0"/>
              <a:t>Theseus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endParaRPr lang="en-GB" dirty="0"/>
          </a:p>
        </p:txBody>
      </p:sp>
      <p:sp>
        <p:nvSpPr>
          <p:cNvPr id="4" name="Slide Number Placeholder 3">
            <a:extLst>
              <a:ext uri="{FF2B5EF4-FFF2-40B4-BE49-F238E27FC236}">
                <a16:creationId xmlns:a16="http://schemas.microsoft.com/office/drawing/2014/main" id="{A89DF67D-B37A-617D-7372-0D85A72113E5}"/>
              </a:ext>
            </a:extLst>
          </p:cNvPr>
          <p:cNvSpPr>
            <a:spLocks noGrp="1"/>
          </p:cNvSpPr>
          <p:nvPr>
            <p:ph type="sldNum" sz="quarter" idx="5"/>
          </p:nvPr>
        </p:nvSpPr>
        <p:spPr/>
        <p:txBody>
          <a:bodyPr/>
          <a:lstStyle/>
          <a:p>
            <a:fld id="{73837AF6-4E35-DE42-A4A2-CDC4569077A0}" type="slidenum">
              <a:rPr lang="en-US" smtClean="0"/>
              <a:t>18</a:t>
            </a:fld>
            <a:endParaRPr lang="en-US"/>
          </a:p>
        </p:txBody>
      </p:sp>
    </p:spTree>
    <p:extLst>
      <p:ext uri="{BB962C8B-B14F-4D97-AF65-F5344CB8AC3E}">
        <p14:creationId xmlns:p14="http://schemas.microsoft.com/office/powerpoint/2010/main" val="11316958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87ADC-3C14-2578-9E8E-C0F8C76DCF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F1630-5526-A898-ED09-6AB6DF61F8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13BB77-659F-8670-BDAE-7236B3EFACC4}"/>
              </a:ext>
            </a:extLst>
          </p:cNvPr>
          <p:cNvSpPr>
            <a:spLocks noGrp="1"/>
          </p:cNvSpPr>
          <p:nvPr>
            <p:ph type="body" idx="1"/>
          </p:nvPr>
        </p:nvSpPr>
        <p:spPr/>
        <p:txBody>
          <a:bodyPr/>
          <a:lstStyle/>
          <a:p>
            <a:r>
              <a:rPr lang="en-US" dirty="0"/>
              <a:t>In fact, this combination kills two birds with one stone:</a:t>
            </a:r>
          </a:p>
          <a:p>
            <a:endParaRPr lang="en-US" dirty="0"/>
          </a:p>
          <a:p>
            <a:r>
              <a:rPr lang="en-US" dirty="0"/>
              <a:t>Washburn and Weirich present </a:t>
            </a:r>
            <a:r>
              <a:rPr lang="en-US" dirty="0" err="1"/>
              <a:t>cata</a:t>
            </a:r>
            <a:r>
              <a:rPr lang="en-US" dirty="0"/>
              <a:t>, effectively a fold, as a convenient elimination form for HOAS terms</a:t>
            </a:r>
          </a:p>
          <a:p>
            <a:r>
              <a:rPr lang="en-US" dirty="0"/>
              <a:t>This is a useful development until you want to perform operations that require more than one traversal of the syntax, that is, until you require "super-fold" semantics, as we encounter with our next challenge</a:t>
            </a:r>
          </a:p>
          <a:p>
            <a:endParaRPr lang="en-US" dirty="0"/>
          </a:p>
          <a:p>
            <a:r>
              <a:rPr lang="en-US" dirty="0"/>
              <a:t>Consider writing an optimization function for your embedded syntax. Operations like this require more than one traversal of the syntax because performing one optimization might reveal opportunities for further optimization, opportunities that will be lost if you only traverse the syntax tree once. So, </a:t>
            </a:r>
            <a:r>
              <a:rPr lang="en-US" dirty="0" err="1"/>
              <a:t>cata</a:t>
            </a:r>
            <a:r>
              <a:rPr lang="en-US" dirty="0"/>
              <a:t> won’t cut it here</a:t>
            </a:r>
          </a:p>
          <a:p>
            <a:endParaRPr lang="en-US" dirty="0"/>
          </a:p>
          <a:p>
            <a:r>
              <a:rPr lang="en-US" dirty="0"/>
              <a:t>Luckily, for us, a clever choice of v with our PHOAS representation allows us to unembed to our first order representation</a:t>
            </a:r>
          </a:p>
          <a:p>
            <a:endParaRPr lang="en-US" dirty="0"/>
          </a:p>
          <a:p>
            <a:r>
              <a:rPr lang="en-US" dirty="0"/>
              <a:t>---</a:t>
            </a:r>
          </a:p>
          <a:p>
            <a:r>
              <a:rPr lang="en-US" dirty="0" err="1"/>
              <a:t>Forall</a:t>
            </a:r>
            <a:r>
              <a:rPr lang="en-US" dirty="0"/>
              <a:t> </a:t>
            </a:r>
            <a:r>
              <a:rPr lang="en-US" dirty="0" err="1"/>
              <a:t>Tagless</a:t>
            </a:r>
            <a:r>
              <a:rPr lang="en-US" dirty="0"/>
              <a:t> can be considered similar to BGB, with the fold semantics being directly applied to this shallow embedding. The </a:t>
            </a:r>
            <a:r>
              <a:rPr lang="en-US" dirty="0" err="1"/>
              <a:t>forall</a:t>
            </a:r>
            <a:r>
              <a:rPr lang="en-US" dirty="0"/>
              <a:t> prevents exotic terms, and like BGB we are limited to fold semantics.</a:t>
            </a:r>
          </a:p>
          <a:p>
            <a:r>
              <a:rPr lang="en-US" dirty="0"/>
              <a:t>It is Alex’s belief that </a:t>
            </a:r>
            <a:r>
              <a:rPr lang="en-US" dirty="0" err="1"/>
              <a:t>tagless</a:t>
            </a:r>
            <a:r>
              <a:rPr lang="en-US" dirty="0"/>
              <a:t> cannot be HOAS because it is a shallow embedding, he asserts that only deep embeddings are truly HOAS (cos is shallow really syntax?)</a:t>
            </a:r>
          </a:p>
        </p:txBody>
      </p:sp>
      <p:sp>
        <p:nvSpPr>
          <p:cNvPr id="4" name="Slide Number Placeholder 3">
            <a:extLst>
              <a:ext uri="{FF2B5EF4-FFF2-40B4-BE49-F238E27FC236}">
                <a16:creationId xmlns:a16="http://schemas.microsoft.com/office/drawing/2014/main" id="{B5789547-DC26-D367-62FC-BB9713DB4BC8}"/>
              </a:ext>
            </a:extLst>
          </p:cNvPr>
          <p:cNvSpPr>
            <a:spLocks noGrp="1"/>
          </p:cNvSpPr>
          <p:nvPr>
            <p:ph type="sldNum" sz="quarter" idx="5"/>
          </p:nvPr>
        </p:nvSpPr>
        <p:spPr/>
        <p:txBody>
          <a:bodyPr/>
          <a:lstStyle/>
          <a:p>
            <a:fld id="{73837AF6-4E35-DE42-A4A2-CDC4569077A0}" type="slidenum">
              <a:rPr lang="en-US" smtClean="0"/>
              <a:t>19</a:t>
            </a:fld>
            <a:endParaRPr lang="en-US"/>
          </a:p>
        </p:txBody>
      </p:sp>
    </p:spTree>
    <p:extLst>
      <p:ext uri="{BB962C8B-B14F-4D97-AF65-F5344CB8AC3E}">
        <p14:creationId xmlns:p14="http://schemas.microsoft.com/office/powerpoint/2010/main" val="3034575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I am sure that in the DSL session, I don’t need to motivate </a:t>
            </a:r>
            <a:r>
              <a:rPr lang="en-GB" b="1" dirty="0"/>
              <a:t>why DSLs are so great </a:t>
            </a:r>
            <a:r>
              <a:rPr lang="en-GB" dirty="0"/>
              <a:t>and why we love them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We’ve already seen how great DSLs can be with </a:t>
            </a:r>
            <a:r>
              <a:rPr lang="en-GB" sz="1200" b="0" i="0" kern="1200" dirty="0">
                <a:solidFill>
                  <a:schemeClr val="tx1"/>
                </a:solidFill>
                <a:effectLst/>
                <a:latin typeface="+mn-lt"/>
                <a:ea typeface="+mn-ea"/>
                <a:cs typeface="+mn-cs"/>
              </a:rPr>
              <a:t>Scion, presented in the previous talk.</a:t>
            </a:r>
          </a:p>
          <a:p>
            <a:endParaRPr lang="en-GB" dirty="0"/>
          </a:p>
          <a:p>
            <a:r>
              <a:rPr lang="en-GB" dirty="0"/>
              <a:t>My favourite flavour of DSLs is embedded DSLs, simply because I am too lazy to do </a:t>
            </a:r>
            <a:r>
              <a:rPr lang="en-GB" b="1" dirty="0"/>
              <a:t>all the work </a:t>
            </a:r>
            <a:r>
              <a:rPr lang="en-GB" dirty="0"/>
              <a:t>that goes into standalone languages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Of particular interest today is the syntax of embedded languages with </a:t>
            </a:r>
            <a:r>
              <a:rPr lang="en-US" b="1" dirty="0"/>
              <a:t>binders</a:t>
            </a:r>
            <a:r>
              <a:rPr lang="en-US" dirty="0"/>
              <a:t>, that is language constructs that close over or “bind” variables such as let or lambda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so far = 35s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for section = 35s)</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73837AF6-4E35-DE42-A4A2-CDC4569077A0}" type="slidenum">
              <a:rPr lang="en-US" smtClean="0"/>
              <a:t>2</a:t>
            </a:fld>
            <a:endParaRPr lang="en-US"/>
          </a:p>
        </p:txBody>
      </p:sp>
    </p:spTree>
    <p:extLst>
      <p:ext uri="{BB962C8B-B14F-4D97-AF65-F5344CB8AC3E}">
        <p14:creationId xmlns:p14="http://schemas.microsoft.com/office/powerpoint/2010/main" val="2466282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0FB26-21BB-3D90-E05D-4D365379A1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D5AF4E-9834-CDB5-1A74-AC023EEB6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085CD4-B702-29AC-EB9B-E19E67FAACE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551257"/>
                </a:solidFill>
                <a:effectLst/>
                <a:latin typeface="Helvetica" pitchFamily="2" charset="0"/>
              </a:rPr>
              <a:t>Unembedding</a:t>
            </a:r>
            <a:r>
              <a:rPr lang="en-GB" dirty="0">
                <a:solidFill>
                  <a:srgbClr val="551257"/>
                </a:solidFill>
                <a:effectLst/>
                <a:latin typeface="Helvetica" pitchFamily="2" charset="0"/>
              </a:rPr>
              <a:t> into the first order representation grants us its amenability, allowing us to reuse existing </a:t>
            </a:r>
            <a:r>
              <a:rPr lang="en-GB" b="1" dirty="0">
                <a:solidFill>
                  <a:srgbClr val="551257"/>
                </a:solidFill>
                <a:effectLst/>
                <a:latin typeface="Helvetica" pitchFamily="2" charset="0"/>
              </a:rPr>
              <a:t>de </a:t>
            </a:r>
            <a:r>
              <a:rPr lang="en-GB" b="1" dirty="0" err="1">
                <a:solidFill>
                  <a:srgbClr val="551257"/>
                </a:solidFill>
                <a:effectLst/>
                <a:latin typeface="Helvetica" pitchFamily="2" charset="0"/>
              </a:rPr>
              <a:t>bruijn</a:t>
            </a:r>
            <a:r>
              <a:rPr lang="en-GB" b="1" dirty="0">
                <a:solidFill>
                  <a:srgbClr val="551257"/>
                </a:solidFill>
                <a:effectLst/>
                <a:latin typeface="Helvetica" pitchFamily="2" charset="0"/>
              </a:rPr>
              <a:t> optimisations</a:t>
            </a:r>
            <a:r>
              <a:rPr lang="en-GB" dirty="0">
                <a:solidFill>
                  <a:srgbClr val="551257"/>
                </a:solidFill>
                <a:effectLst/>
                <a:latin typeface="Helvetica" pitchFamily="2" charset="0"/>
              </a:rPr>
              <a:t>, which can perform our desired optimisations because they are not limited to one traversal of syntax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endParaRPr lang="en-GB" dirty="0"/>
          </a:p>
        </p:txBody>
      </p:sp>
      <p:sp>
        <p:nvSpPr>
          <p:cNvPr id="4" name="Slide Number Placeholder 3">
            <a:extLst>
              <a:ext uri="{FF2B5EF4-FFF2-40B4-BE49-F238E27FC236}">
                <a16:creationId xmlns:a16="http://schemas.microsoft.com/office/drawing/2014/main" id="{C0AD43CB-497D-DF27-3398-14350FF1CC1C}"/>
              </a:ext>
            </a:extLst>
          </p:cNvPr>
          <p:cNvSpPr>
            <a:spLocks noGrp="1"/>
          </p:cNvSpPr>
          <p:nvPr>
            <p:ph type="sldNum" sz="quarter" idx="5"/>
          </p:nvPr>
        </p:nvSpPr>
        <p:spPr/>
        <p:txBody>
          <a:bodyPr/>
          <a:lstStyle/>
          <a:p>
            <a:fld id="{73837AF6-4E35-DE42-A4A2-CDC4569077A0}" type="slidenum">
              <a:rPr lang="en-US" smtClean="0"/>
              <a:t>20</a:t>
            </a:fld>
            <a:endParaRPr lang="en-US"/>
          </a:p>
        </p:txBody>
      </p:sp>
    </p:spTree>
    <p:extLst>
      <p:ext uri="{BB962C8B-B14F-4D97-AF65-F5344CB8AC3E}">
        <p14:creationId xmlns:p14="http://schemas.microsoft.com/office/powerpoint/2010/main" val="1379173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5BF022-1727-F28E-570F-54507C4D63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1CCD08-150E-3DAA-F730-2D004E8400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A9CCC-9100-BB83-54CB-38CCC098AB8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Alas…</a:t>
            </a:r>
            <a:endParaRPr lang="en-GB" dirty="0"/>
          </a:p>
        </p:txBody>
      </p:sp>
      <p:sp>
        <p:nvSpPr>
          <p:cNvPr id="4" name="Slide Number Placeholder 3">
            <a:extLst>
              <a:ext uri="{FF2B5EF4-FFF2-40B4-BE49-F238E27FC236}">
                <a16:creationId xmlns:a16="http://schemas.microsoft.com/office/drawing/2014/main" id="{9EEC00B1-7939-003F-7079-215CFC5E13B7}"/>
              </a:ext>
            </a:extLst>
          </p:cNvPr>
          <p:cNvSpPr>
            <a:spLocks noGrp="1"/>
          </p:cNvSpPr>
          <p:nvPr>
            <p:ph type="sldNum" sz="quarter" idx="5"/>
          </p:nvPr>
        </p:nvSpPr>
        <p:spPr/>
        <p:txBody>
          <a:bodyPr/>
          <a:lstStyle/>
          <a:p>
            <a:fld id="{73837AF6-4E35-DE42-A4A2-CDC4569077A0}" type="slidenum">
              <a:rPr lang="en-US" smtClean="0"/>
              <a:t>21</a:t>
            </a:fld>
            <a:endParaRPr lang="en-US"/>
          </a:p>
        </p:txBody>
      </p:sp>
    </p:spTree>
    <p:extLst>
      <p:ext uri="{BB962C8B-B14F-4D97-AF65-F5344CB8AC3E}">
        <p14:creationId xmlns:p14="http://schemas.microsoft.com/office/powerpoint/2010/main" val="30517230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3095E-67ED-E42D-3323-212CC0877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2090D9-3856-305B-4CA3-369EE1B32C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66B148-68E7-4E98-D7DA-4FB4785D2D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there are still issues here, our quest is not over…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372D7DBE-85B8-4F29-1305-54ABD8694421}"/>
              </a:ext>
            </a:extLst>
          </p:cNvPr>
          <p:cNvSpPr>
            <a:spLocks noGrp="1"/>
          </p:cNvSpPr>
          <p:nvPr>
            <p:ph type="sldNum" sz="quarter" idx="5"/>
          </p:nvPr>
        </p:nvSpPr>
        <p:spPr/>
        <p:txBody>
          <a:bodyPr/>
          <a:lstStyle/>
          <a:p>
            <a:fld id="{73837AF6-4E35-DE42-A4A2-CDC4569077A0}" type="slidenum">
              <a:rPr lang="en-US" smtClean="0"/>
              <a:t>22</a:t>
            </a:fld>
            <a:endParaRPr lang="en-US"/>
          </a:p>
        </p:txBody>
      </p:sp>
    </p:spTree>
    <p:extLst>
      <p:ext uri="{BB962C8B-B14F-4D97-AF65-F5344CB8AC3E}">
        <p14:creationId xmlns:p14="http://schemas.microsoft.com/office/powerpoint/2010/main" val="4069704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8C1C5-22A8-FD8B-A8A5-FC1BFD0099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928216-46B1-D632-B434-85AF4FC55D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1019E-25EB-A9A2-8E90-CAD436195D5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Our heroes are now stranded on the Isle of Calypso, with their on-board computer lost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So, they need to transmit their code for execution elsewhere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Unembedding allows them to remove the host closures from the code, making it transmittable, but there is not way to convert it back on the other side!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Thus they need a way to un-unembed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13: Calypso / unembedding (quest stranded for 10 / 8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Adam’s well-formedness work is 2011 / 2013, so predates us, but comes after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C18B1289-D67B-87D6-8F12-F4D703B3C356}"/>
              </a:ext>
            </a:extLst>
          </p:cNvPr>
          <p:cNvSpPr>
            <a:spLocks noGrp="1"/>
          </p:cNvSpPr>
          <p:nvPr>
            <p:ph type="sldNum" sz="quarter" idx="5"/>
          </p:nvPr>
        </p:nvSpPr>
        <p:spPr/>
        <p:txBody>
          <a:bodyPr/>
          <a:lstStyle/>
          <a:p>
            <a:fld id="{73837AF6-4E35-DE42-A4A2-CDC4569077A0}" type="slidenum">
              <a:rPr lang="en-US" smtClean="0"/>
              <a:t>23</a:t>
            </a:fld>
            <a:endParaRPr lang="en-US"/>
          </a:p>
        </p:txBody>
      </p:sp>
    </p:spTree>
    <p:extLst>
      <p:ext uri="{BB962C8B-B14F-4D97-AF65-F5344CB8AC3E}">
        <p14:creationId xmlns:p14="http://schemas.microsoft.com/office/powerpoint/2010/main" val="27398811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49F3D-3319-5C2C-E86A-425A274477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4720FC-1AFD-A953-DD43-09C5F91B95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D488D-74F7-A43E-5941-89FEAB795B7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time, Atkey et al save the day by proving the first-order and higher-order representations to be isomorphic</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They use this proof to justify an implementation of this isomorphism: providing us the desired there and back again functions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err="1">
                <a:solidFill>
                  <a:srgbClr val="551257"/>
                </a:solidFill>
                <a:effectLst/>
                <a:latin typeface="Helvetica" pitchFamily="2" charset="0"/>
              </a:rPr>
              <a:t>toPHOAS</a:t>
            </a:r>
            <a:r>
              <a:rPr lang="en-GB" i="0" dirty="0">
                <a:solidFill>
                  <a:srgbClr val="551257"/>
                </a:solidFill>
                <a:effectLst/>
                <a:latin typeface="Helvetica" pitchFamily="2" charset="0"/>
              </a:rPr>
              <a:t> = </a:t>
            </a:r>
            <a:r>
              <a:rPr lang="en-GB" i="0" dirty="0" err="1">
                <a:solidFill>
                  <a:srgbClr val="551257"/>
                </a:solidFill>
                <a:effectLst/>
                <a:latin typeface="Helvetica" pitchFamily="2" charset="0"/>
              </a:rPr>
              <a:t>toPHOAS</a:t>
            </a:r>
            <a:r>
              <a:rPr lang="en-GB" i="0" dirty="0">
                <a:solidFill>
                  <a:srgbClr val="551257"/>
                </a:solidFill>
                <a:effectLst/>
                <a:latin typeface="Helvetica" pitchFamily="2" charset="0"/>
              </a:rPr>
              <a:t>’ </a:t>
            </a:r>
            <a:r>
              <a:rPr lang="en-GB" i="0" dirty="0" err="1">
                <a:solidFill>
                  <a:srgbClr val="551257"/>
                </a:solidFill>
                <a:effectLst/>
                <a:latin typeface="Helvetica" pitchFamily="2" charset="0"/>
              </a:rPr>
              <a:t>TEmpty</a:t>
            </a:r>
            <a:endParaRPr lang="en-GB" i="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solidFill>
                  <a:srgbClr val="000000"/>
                </a:solidFill>
                <a:highlight>
                  <a:srgbClr val="FFFC9B"/>
                </a:highlight>
                <a:latin typeface="Fira Code" pitchFamily="49" charset="0"/>
                <a:ea typeface="Fira Code" pitchFamily="49" charset="0"/>
                <a:cs typeface="Fira Code" pitchFamily="49" charset="0"/>
              </a:rPr>
              <a:t>toPHOAS</a:t>
            </a:r>
            <a:r>
              <a:rPr lang="en-GB" dirty="0">
                <a:solidFill>
                  <a:srgbClr val="000000"/>
                </a:solidFill>
                <a:highlight>
                  <a:srgbClr val="FFFC9B"/>
                </a:highlight>
                <a:latin typeface="Fira Code" pitchFamily="49" charset="0"/>
                <a:ea typeface="Fira Code" pitchFamily="49" charset="0"/>
                <a:cs typeface="Fira Code" pitchFamily="49" charset="0"/>
              </a:rPr>
              <a:t>’ </a:t>
            </a:r>
            <a:r>
              <a:rPr lang="en-GB" dirty="0">
                <a:solidFill>
                  <a:srgbClr val="0000FF"/>
                </a:solidFill>
                <a:highlight>
                  <a:srgbClr val="FFFC9B"/>
                </a:highlight>
                <a:latin typeface="JetBrains Mono" panose="02000009000000000000" pitchFamily="49" charset="0"/>
              </a:rPr>
              <a:t>:: </a:t>
            </a:r>
            <a:r>
              <a:rPr lang="en-GB" dirty="0" err="1">
                <a:solidFill>
                  <a:srgbClr val="257FA0"/>
                </a:solidFill>
                <a:highlight>
                  <a:srgbClr val="FFFC9B"/>
                </a:highlight>
                <a:latin typeface="Fira Code" pitchFamily="49" charset="0"/>
                <a:ea typeface="Fira Code" pitchFamily="49" charset="0"/>
                <a:cs typeface="Fira Code" pitchFamily="49" charset="0"/>
              </a:rPr>
              <a:t>TEnv</a:t>
            </a:r>
            <a:r>
              <a:rPr lang="en-GB" dirty="0">
                <a:solidFill>
                  <a:srgbClr val="257FA0"/>
                </a:solidFill>
                <a:highlight>
                  <a:srgbClr val="FFFC9B"/>
                </a:highlight>
                <a:latin typeface="Fira Code" pitchFamily="49" charset="0"/>
                <a:ea typeface="Fira Code" pitchFamily="49" charset="0"/>
                <a:cs typeface="Fira Code" pitchFamily="49" charset="0"/>
              </a:rPr>
              <a:t> PHOAS </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 </a:t>
            </a:r>
            <a:r>
              <a:rPr lang="en-GB" dirty="0">
                <a:solidFill>
                  <a:srgbClr val="0000FF"/>
                </a:solidFill>
                <a:highlight>
                  <a:srgbClr val="FFFC9B"/>
                </a:highlight>
                <a:latin typeface="JetBrains Mono" panose="02000009000000000000" pitchFamily="49" charset="0"/>
              </a:rPr>
              <a:t>-&gt; </a:t>
            </a:r>
            <a:r>
              <a:rPr lang="en-GB" dirty="0">
                <a:solidFill>
                  <a:srgbClr val="000000"/>
                </a:solidFill>
                <a:highlight>
                  <a:srgbClr val="FFFC9B"/>
                </a:highlight>
                <a:latin typeface="Fira Code" pitchFamily="49" charset="0"/>
                <a:ea typeface="Fira Code" pitchFamily="49" charset="0"/>
                <a:cs typeface="Fira Code" pitchFamily="49" charset="0"/>
              </a:rPr>
              <a:t>DB.</a:t>
            </a:r>
            <a:r>
              <a:rPr lang="en-GB" dirty="0">
                <a:solidFill>
                  <a:srgbClr val="257FA0"/>
                </a:solidFill>
                <a:highlight>
                  <a:srgbClr val="FFFC9B"/>
                </a:highlight>
                <a:latin typeface="JetBrains Mono" panose="02000009000000000000" pitchFamily="49" charset="0"/>
              </a:rPr>
              <a:t>STLC</a:t>
            </a:r>
            <a:r>
              <a:rPr lang="en-GB" dirty="0">
                <a:solidFill>
                  <a:srgbClr val="000000"/>
                </a:solidFill>
                <a:highlight>
                  <a:srgbClr val="FFFC9B"/>
                </a:highlight>
                <a:latin typeface="Fira Code" pitchFamily="49" charset="0"/>
                <a:ea typeface="Fira Code" pitchFamily="49" charset="0"/>
                <a:cs typeface="Fira Code" pitchFamily="49" charset="0"/>
              </a:rPr>
              <a:t> </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 t </a:t>
            </a:r>
            <a:r>
              <a:rPr lang="en-GB" dirty="0">
                <a:solidFill>
                  <a:srgbClr val="0000FF"/>
                </a:solidFill>
                <a:highlight>
                  <a:srgbClr val="FFFC9B"/>
                </a:highlight>
                <a:latin typeface="JetBrains Mono" panose="02000009000000000000" pitchFamily="49" charset="0"/>
              </a:rPr>
              <a:t>-&gt; </a:t>
            </a:r>
            <a:r>
              <a:rPr lang="en-GB" dirty="0">
                <a:solidFill>
                  <a:srgbClr val="257FA0"/>
                </a:solidFill>
                <a:highlight>
                  <a:srgbClr val="FFFC9B"/>
                </a:highlight>
                <a:latin typeface="Fira Code" pitchFamily="49" charset="0"/>
                <a:ea typeface="Fira Code" pitchFamily="49" charset="0"/>
                <a:cs typeface="Fira Code" pitchFamily="49" charset="0"/>
              </a:rPr>
              <a:t>PHOAS t</a:t>
            </a:r>
            <a:endParaRPr lang="en-GB" dirty="0">
              <a:solidFill>
                <a:srgbClr val="000000"/>
              </a:solidFill>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79DB6AA5-D245-21C0-DB54-895CD4D8CED6}"/>
              </a:ext>
            </a:extLst>
          </p:cNvPr>
          <p:cNvSpPr>
            <a:spLocks noGrp="1"/>
          </p:cNvSpPr>
          <p:nvPr>
            <p:ph type="sldNum" sz="quarter" idx="5"/>
          </p:nvPr>
        </p:nvSpPr>
        <p:spPr/>
        <p:txBody>
          <a:bodyPr/>
          <a:lstStyle/>
          <a:p>
            <a:fld id="{73837AF6-4E35-DE42-A4A2-CDC4569077A0}" type="slidenum">
              <a:rPr lang="en-US" smtClean="0"/>
              <a:t>24</a:t>
            </a:fld>
            <a:endParaRPr lang="en-US"/>
          </a:p>
        </p:txBody>
      </p:sp>
    </p:spTree>
    <p:extLst>
      <p:ext uri="{BB962C8B-B14F-4D97-AF65-F5344CB8AC3E}">
        <p14:creationId xmlns:p14="http://schemas.microsoft.com/office/powerpoint/2010/main" val="16166426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1CC15-39E1-4F07-D9B8-A47A0E004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58A565-6469-A372-4B00-F52C32021B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130534-0783-BA0B-5354-BC0CE58255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However, all current implementations of unembed rely on external justifications like Atkey’s proof to implement them using unsafe operations like these </a:t>
            </a:r>
            <a:r>
              <a:rPr lang="en-GB" i="0" dirty="0" err="1">
                <a:solidFill>
                  <a:srgbClr val="551257"/>
                </a:solidFill>
                <a:effectLst/>
                <a:latin typeface="Helvetica" pitchFamily="2" charset="0"/>
              </a:rPr>
              <a:t>unsafeCoerces</a:t>
            </a:r>
            <a:r>
              <a:rPr lang="en-GB" i="0" dirty="0">
                <a:solidFill>
                  <a:srgbClr val="551257"/>
                </a:solidFill>
                <a:effectLst/>
                <a:latin typeface="Helvetica" pitchFamily="2" charset="0"/>
              </a:rPr>
              <a:t> shown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And that is where our </a:t>
            </a:r>
            <a:r>
              <a:rPr lang="en-US" dirty="0"/>
              <a:t>heroes’ journey ends. Stranded with this unsatisfying reliance on external justifications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solidFill>
                <a:srgbClr val="551257"/>
              </a:solidFill>
              <a:effectLst/>
              <a:latin typeface="Helvetica" pitchFamily="2"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i="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TLDR: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PHOAS needs to assert an axiom for its closure conversion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Unembedding uses </a:t>
            </a:r>
            <a:r>
              <a:rPr lang="en-GB" i="0" dirty="0" err="1">
                <a:solidFill>
                  <a:srgbClr val="551257"/>
                </a:solidFill>
                <a:effectLst/>
                <a:latin typeface="Helvetica" pitchFamily="2" charset="0"/>
              </a:rPr>
              <a:t>atkeys</a:t>
            </a:r>
            <a:r>
              <a:rPr lang="en-GB" i="0" dirty="0">
                <a:solidFill>
                  <a:srgbClr val="551257"/>
                </a:solidFill>
                <a:effectLst/>
                <a:latin typeface="Helvetica" pitchFamily="2" charset="0"/>
              </a:rPr>
              <a:t> proof to justify unsafe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solidFill>
                  <a:srgbClr val="551257"/>
                </a:solidFill>
                <a:effectLst/>
                <a:latin typeface="Helvetica" pitchFamily="2" charset="0"/>
              </a:rPr>
              <a:t>Paper extract for precision:</a:t>
            </a:r>
          </a:p>
          <a:p>
            <a:r>
              <a:rPr lang="en-GB" sz="1200" kern="1200" dirty="0">
                <a:solidFill>
                  <a:schemeClr val="tx1"/>
                </a:solidFill>
                <a:effectLst/>
                <a:latin typeface="+mn-lt"/>
                <a:ea typeface="+mn-ea"/>
                <a:cs typeface="+mn-cs"/>
              </a:rPr>
              <a:t>Current implementations [Atkey et al. 2009; Keuchel and </a:t>
            </a:r>
            <a:r>
              <a:rPr lang="en-GB" sz="1200" kern="1200" dirty="0" err="1">
                <a:solidFill>
                  <a:schemeClr val="tx1"/>
                </a:solidFill>
                <a:effectLst/>
                <a:latin typeface="+mn-lt"/>
                <a:ea typeface="+mn-ea"/>
                <a:cs typeface="+mn-cs"/>
              </a:rPr>
              <a:t>Jeuring</a:t>
            </a:r>
            <a:r>
              <a:rPr lang="en-GB" sz="1200" kern="1200" dirty="0">
                <a:solidFill>
                  <a:schemeClr val="tx1"/>
                </a:solidFill>
                <a:effectLst/>
                <a:latin typeface="+mn-lt"/>
                <a:ea typeface="+mn-ea"/>
                <a:cs typeface="+mn-cs"/>
              </a:rPr>
              <a:t> 2012; Matsuda, Frohlich, et al. 2023; McDonell et al. 2013] rely on externally justified operations (</a:t>
            </a:r>
            <a:r>
              <a:rPr lang="en-GB" sz="1200" kern="1200" dirty="0" err="1">
                <a:solidFill>
                  <a:schemeClr val="tx1"/>
                </a:solidFill>
                <a:effectLst/>
                <a:latin typeface="+mn-lt"/>
                <a:ea typeface="+mn-ea"/>
                <a:cs typeface="+mn-cs"/>
              </a:rPr>
              <a:t>fromJust</a:t>
            </a:r>
            <a:r>
              <a:rPr lang="en-GB" sz="1200" kern="1200" dirty="0">
                <a:solidFill>
                  <a:schemeClr val="tx1"/>
                </a:solidFill>
                <a:effectLst/>
                <a:latin typeface="+mn-lt"/>
                <a:ea typeface="+mn-ea"/>
                <a:cs typeface="+mn-cs"/>
              </a:rPr>
              <a:t>, postulate, </a:t>
            </a:r>
            <a:r>
              <a:rPr lang="en-GB" sz="1200" kern="1200" dirty="0" err="1">
                <a:solidFill>
                  <a:schemeClr val="tx1"/>
                </a:solidFill>
                <a:effectLst/>
                <a:latin typeface="+mn-lt"/>
                <a:ea typeface="+mn-ea"/>
                <a:cs typeface="+mn-cs"/>
              </a:rPr>
              <a:t>unsafeCoerce</a:t>
            </a:r>
            <a:r>
              <a:rPr lang="en-GB" sz="1200" kern="1200" dirty="0">
                <a:solidFill>
                  <a:schemeClr val="tx1"/>
                </a:solidFill>
                <a:effectLst/>
                <a:latin typeface="+mn-lt"/>
                <a:ea typeface="+mn-ea"/>
                <a:cs typeface="+mn-cs"/>
              </a:rPr>
              <a:t>, and a dynamic lookup, respectively) whose safety cannot be verified by the host language’s type system. Atkey [2009] dedicates a whole paper</a:t>
            </a:r>
          </a:p>
          <a:p>
            <a:r>
              <a:rPr lang="en-GB" sz="1200" kern="1200" dirty="0">
                <a:solidFill>
                  <a:schemeClr val="tx1"/>
                </a:solidFill>
                <a:effectLst/>
                <a:latin typeface="+mn-lt"/>
                <a:ea typeface="+mn-ea"/>
                <a:cs typeface="+mn-cs"/>
              </a:rPr>
              <a:t>to this proof, which is reused / adapted carefully by Matsuda, Frohlich, et al. [2023], McDonell et al.</a:t>
            </a:r>
          </a:p>
          <a:p>
            <a:r>
              <a:rPr lang="en-GB" sz="1200" kern="1200" dirty="0">
                <a:solidFill>
                  <a:schemeClr val="tx1"/>
                </a:solidFill>
                <a:effectLst/>
                <a:latin typeface="+mn-lt"/>
                <a:ea typeface="+mn-ea"/>
                <a:cs typeface="+mn-cs"/>
              </a:rPr>
              <a:t>[2013], and Keuchel and </a:t>
            </a:r>
            <a:r>
              <a:rPr lang="en-GB" sz="1200" kern="1200" dirty="0" err="1">
                <a:solidFill>
                  <a:schemeClr val="tx1"/>
                </a:solidFill>
                <a:effectLst/>
                <a:latin typeface="+mn-lt"/>
                <a:ea typeface="+mn-ea"/>
                <a:cs typeface="+mn-cs"/>
              </a:rPr>
              <a:t>Jeuring</a:t>
            </a:r>
            <a:r>
              <a:rPr lang="en-GB" sz="1200" kern="1200" dirty="0">
                <a:solidFill>
                  <a:schemeClr val="tx1"/>
                </a:solidFill>
                <a:effectLst/>
                <a:latin typeface="+mn-lt"/>
                <a:ea typeface="+mn-ea"/>
                <a:cs typeface="+mn-cs"/>
              </a:rPr>
              <a:t> [2012]. Chlipala [2008, §3.1] encounters a similar problem in the</a:t>
            </a:r>
          </a:p>
          <a:p>
            <a:r>
              <a:rPr lang="en-GB" sz="1200" kern="1200" dirty="0">
                <a:solidFill>
                  <a:schemeClr val="tx1"/>
                </a:solidFill>
                <a:effectLst/>
                <a:latin typeface="+mn-lt"/>
                <a:ea typeface="+mn-ea"/>
                <a:cs typeface="+mn-cs"/>
              </a:rPr>
              <a:t>setting of theorem provers with his work on Parametric Higher-Order Abstract Syntax (PHOAS):</a:t>
            </a:r>
          </a:p>
          <a:p>
            <a:r>
              <a:rPr lang="en-GB" sz="1200" kern="1200" dirty="0">
                <a:solidFill>
                  <a:schemeClr val="tx1"/>
                </a:solidFill>
                <a:effectLst/>
                <a:latin typeface="+mn-lt"/>
                <a:ea typeface="+mn-ea"/>
                <a:cs typeface="+mn-cs"/>
              </a:rPr>
              <a:t>he finds it necessary to assert an additional axiom—an instance of internal parametricity—which is</a:t>
            </a:r>
          </a:p>
          <a:p>
            <a:r>
              <a:rPr lang="en-GB" sz="1200" kern="1200" dirty="0">
                <a:solidFill>
                  <a:schemeClr val="tx1"/>
                </a:solidFill>
                <a:effectLst/>
                <a:latin typeface="+mn-lt"/>
                <a:ea typeface="+mn-ea"/>
                <a:cs typeface="+mn-cs"/>
              </a:rPr>
              <a:t>not readily available in current theorem provers.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AAA5F7CE-8B5F-7157-8B93-88F1A4E335DB}"/>
              </a:ext>
            </a:extLst>
          </p:cNvPr>
          <p:cNvSpPr>
            <a:spLocks noGrp="1"/>
          </p:cNvSpPr>
          <p:nvPr>
            <p:ph type="sldNum" sz="quarter" idx="5"/>
          </p:nvPr>
        </p:nvSpPr>
        <p:spPr/>
        <p:txBody>
          <a:bodyPr/>
          <a:lstStyle/>
          <a:p>
            <a:fld id="{73837AF6-4E35-DE42-A4A2-CDC4569077A0}" type="slidenum">
              <a:rPr lang="en-US" smtClean="0"/>
              <a:t>25</a:t>
            </a:fld>
            <a:endParaRPr lang="en-US"/>
          </a:p>
        </p:txBody>
      </p:sp>
    </p:spTree>
    <p:extLst>
      <p:ext uri="{BB962C8B-B14F-4D97-AF65-F5344CB8AC3E}">
        <p14:creationId xmlns:p14="http://schemas.microsoft.com/office/powerpoint/2010/main" val="13391376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CB12C-0F5A-B932-7683-E470ADA9DC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AC477-4F87-2357-17B8-6013E9697A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9B57A4-CD0E-FB62-62D1-DB3FFDF8135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17 years have now passed  … and this is where </a:t>
            </a:r>
            <a:r>
              <a:rPr lang="en-GB" b="1" dirty="0"/>
              <a:t>I come 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Our ICFP23 paper, Embedding by Unembedding realises the full potential of unembedding, showing it to be invaluable when defining languages with interesting semantics, such as those in bidirectional or incremental domains</a:t>
            </a:r>
          </a:p>
          <a:p>
            <a:pPr lvl="0"/>
            <a:endParaRPr lang="en-GB" dirty="0"/>
          </a:p>
          <a:p>
            <a:pPr lvl="0"/>
            <a:r>
              <a:rPr lang="en-GB" dirty="0"/>
              <a:t>But it still relies upon those external proofs…</a:t>
            </a:r>
          </a:p>
          <a:p>
            <a:endParaRPr lang="en-GB" dirty="0"/>
          </a:p>
          <a:p>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so far = </a:t>
            </a:r>
            <a:r>
              <a:rPr lang="en-GB" b="0" dirty="0">
                <a:solidFill>
                  <a:srgbClr val="551257"/>
                </a:solidFill>
                <a:effectLst/>
                <a:latin typeface="Helvetica" pitchFamily="2" charset="0"/>
              </a:rPr>
              <a:t>7min 5s</a:t>
            </a:r>
            <a:endParaRPr lang="en-GB" dirty="0"/>
          </a:p>
          <a:p>
            <a:r>
              <a:rPr lang="en-GB" dirty="0"/>
              <a:t>(Time for section = 5mins)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6E57F130-620F-DE23-A041-2964B6918C64}"/>
              </a:ext>
            </a:extLst>
          </p:cNvPr>
          <p:cNvSpPr>
            <a:spLocks noGrp="1"/>
          </p:cNvSpPr>
          <p:nvPr>
            <p:ph type="sldNum" sz="quarter" idx="5"/>
          </p:nvPr>
        </p:nvSpPr>
        <p:spPr/>
        <p:txBody>
          <a:bodyPr/>
          <a:lstStyle/>
          <a:p>
            <a:fld id="{73837AF6-4E35-DE42-A4A2-CDC4569077A0}" type="slidenum">
              <a:rPr lang="en-US" smtClean="0"/>
              <a:t>26</a:t>
            </a:fld>
            <a:endParaRPr lang="en-US"/>
          </a:p>
        </p:txBody>
      </p:sp>
    </p:spTree>
    <p:extLst>
      <p:ext uri="{BB962C8B-B14F-4D97-AF65-F5344CB8AC3E}">
        <p14:creationId xmlns:p14="http://schemas.microsoft.com/office/powerpoint/2010/main" val="35904774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5ACE1-8CF2-2945-094C-400121B714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80403C-BBDC-05C2-9408-9E3B34082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F4D928-83C1-E386-E244-C722C09DA7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And that brings us right up to now …</a:t>
            </a:r>
          </a:p>
        </p:txBody>
      </p:sp>
      <p:sp>
        <p:nvSpPr>
          <p:cNvPr id="4" name="Slide Number Placeholder 3">
            <a:extLst>
              <a:ext uri="{FF2B5EF4-FFF2-40B4-BE49-F238E27FC236}">
                <a16:creationId xmlns:a16="http://schemas.microsoft.com/office/drawing/2014/main" id="{B8164FEF-A17D-F018-673F-5CDEE8B26C55}"/>
              </a:ext>
            </a:extLst>
          </p:cNvPr>
          <p:cNvSpPr>
            <a:spLocks noGrp="1"/>
          </p:cNvSpPr>
          <p:nvPr>
            <p:ph type="sldNum" sz="quarter" idx="5"/>
          </p:nvPr>
        </p:nvSpPr>
        <p:spPr/>
        <p:txBody>
          <a:bodyPr/>
          <a:lstStyle/>
          <a:p>
            <a:fld id="{73837AF6-4E35-DE42-A4A2-CDC4569077A0}" type="slidenum">
              <a:rPr lang="en-US" smtClean="0"/>
              <a:t>27</a:t>
            </a:fld>
            <a:endParaRPr lang="en-US"/>
          </a:p>
        </p:txBody>
      </p:sp>
    </p:spTree>
    <p:extLst>
      <p:ext uri="{BB962C8B-B14F-4D97-AF65-F5344CB8AC3E}">
        <p14:creationId xmlns:p14="http://schemas.microsoft.com/office/powerpoint/2010/main" val="2669745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AAAA0-8FA3-7879-83E3-12C03BBAB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041DB2-82C2-FF0B-FDF7-6235257654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9D1E3F-01B1-95E5-EADD-E69FFFC692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 me telling you this story, and the elusive type-safe unembedding still at large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Host languages have developed and become more powerful in the past 17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 motivated by this and working on the Embedding by Unembedding paper, I thought it was time again to pick up the quest for the golden binder representation!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14: Contextual embedding / Phaeacians (O tells his story, this brings us to now with me telling this story :D)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869FFB01-0FB1-D4CC-632E-7D79CD972ECB}"/>
              </a:ext>
            </a:extLst>
          </p:cNvPr>
          <p:cNvSpPr>
            <a:spLocks noGrp="1"/>
          </p:cNvSpPr>
          <p:nvPr>
            <p:ph type="sldNum" sz="quarter" idx="5"/>
          </p:nvPr>
        </p:nvSpPr>
        <p:spPr/>
        <p:txBody>
          <a:bodyPr/>
          <a:lstStyle/>
          <a:p>
            <a:fld id="{73837AF6-4E35-DE42-A4A2-CDC4569077A0}" type="slidenum">
              <a:rPr lang="en-US" smtClean="0"/>
              <a:t>28</a:t>
            </a:fld>
            <a:endParaRPr lang="en-US"/>
          </a:p>
        </p:txBody>
      </p:sp>
    </p:spTree>
    <p:extLst>
      <p:ext uri="{BB962C8B-B14F-4D97-AF65-F5344CB8AC3E}">
        <p14:creationId xmlns:p14="http://schemas.microsoft.com/office/powerpoint/2010/main" val="27570693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39DE7-8C4C-B222-8779-402054A0CC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DD4660-4A16-D975-8879-A25ECAB337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1B3AB-CE11-8772-3E42-D02F85B43DE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Resulting in Contextual Embeddings, complete with type-safe unembedding, an ergonomic interface and more!</a:t>
            </a:r>
          </a:p>
          <a:p>
            <a:endParaRPr lang="en-GB" b="0" dirty="0">
              <a:solidFill>
                <a:srgbClr val="551257"/>
              </a:solidFill>
              <a:effectLst/>
              <a:latin typeface="Helvetica" pitchFamily="2" charset="0"/>
            </a:endParaRPr>
          </a:p>
          <a:p>
            <a:r>
              <a:rPr lang="en-GB" b="0" dirty="0">
                <a:solidFill>
                  <a:srgbClr val="551257"/>
                </a:solidFill>
                <a:effectLst/>
                <a:latin typeface="Helvetica" pitchFamily="2" charset="0"/>
              </a:rPr>
              <a:t>The secret to our success?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Well,</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b="1" dirty="0">
                <a:solidFill>
                  <a:srgbClr val="551257"/>
                </a:solidFill>
                <a:effectLst/>
                <a:latin typeface="Helvetica" pitchFamily="2" charset="0"/>
              </a:rPr>
              <a:t>Type-level programming </a:t>
            </a:r>
            <a:r>
              <a:rPr lang="en-GB" b="0" dirty="0">
                <a:solidFill>
                  <a:srgbClr val="551257"/>
                </a:solidFill>
                <a:effectLst/>
                <a:latin typeface="Helvetica" pitchFamily="2" charset="0"/>
              </a:rPr>
              <a:t>of host languages is much more powerful today, in particular, type class instance resolution has become more expressive.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b="0" dirty="0">
                <a:solidFill>
                  <a:srgbClr val="551257"/>
                </a:solidFill>
                <a:effectLst/>
                <a:latin typeface="Helvetica" pitchFamily="2" charset="0"/>
              </a:rPr>
              <a:t>We combined this with the </a:t>
            </a:r>
            <a:r>
              <a:rPr lang="en-GB" b="1" dirty="0">
                <a:solidFill>
                  <a:srgbClr val="551257"/>
                </a:solidFill>
                <a:effectLst/>
                <a:latin typeface="Helvetica" pitchFamily="2" charset="0"/>
              </a:rPr>
              <a:t>observation</a:t>
            </a:r>
            <a:r>
              <a:rPr lang="en-GB" b="0" dirty="0">
                <a:solidFill>
                  <a:srgbClr val="551257"/>
                </a:solidFill>
                <a:effectLst/>
                <a:latin typeface="Helvetica" pitchFamily="2" charset="0"/>
              </a:rPr>
              <a:t> that: </a:t>
            </a:r>
            <a:r>
              <a:rPr lang="en-US" b="0" dirty="0">
                <a:solidFill>
                  <a:srgbClr val="551257"/>
                </a:solidFill>
                <a:effectLst/>
                <a:latin typeface="Helvetica" pitchFamily="2" charset="0"/>
              </a:rPr>
              <a:t>t</a:t>
            </a:r>
            <a:r>
              <a:rPr lang="en-US" dirty="0"/>
              <a:t>he </a:t>
            </a:r>
            <a:r>
              <a:rPr lang="en-US" b="1" dirty="0"/>
              <a:t>difference</a:t>
            </a:r>
            <a:r>
              <a:rPr lang="en-US" dirty="0"/>
              <a:t> in size between the bind-site context and the use-site context of a variable is exactly its de Bruijn index </a:t>
            </a: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Let me show you a quick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Here is the </a:t>
            </a:r>
            <a:r>
              <a:rPr lang="en-GB" b="1" dirty="0" err="1">
                <a:solidFill>
                  <a:srgbClr val="551257"/>
                </a:solidFill>
                <a:effectLst/>
                <a:latin typeface="Helvetica" pitchFamily="2" charset="0"/>
              </a:rPr>
              <a:t>const</a:t>
            </a:r>
            <a:r>
              <a:rPr lang="en-GB" b="0" dirty="0">
                <a:solidFill>
                  <a:srgbClr val="551257"/>
                </a:solidFill>
                <a:effectLst/>
                <a:latin typeface="Helvetica" pitchFamily="2" charset="0"/>
              </a:rPr>
              <a:t> function.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For the variable x,</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At </a:t>
            </a:r>
            <a:r>
              <a:rPr lang="en-GB" b="1" dirty="0">
                <a:solidFill>
                  <a:srgbClr val="551257"/>
                </a:solidFill>
                <a:effectLst/>
                <a:latin typeface="Helvetica" pitchFamily="2" charset="0"/>
              </a:rPr>
              <a:t>bind site</a:t>
            </a:r>
            <a:r>
              <a:rPr lang="en-GB" b="0" dirty="0">
                <a:solidFill>
                  <a:srgbClr val="551257"/>
                </a:solidFill>
                <a:effectLst/>
                <a:latin typeface="Helvetica" pitchFamily="2" charset="0"/>
              </a:rPr>
              <a:t>, the context only contains 1 variable: x</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At </a:t>
            </a:r>
            <a:r>
              <a:rPr lang="en-GB" b="1" dirty="0">
                <a:solidFill>
                  <a:srgbClr val="551257"/>
                </a:solidFill>
                <a:effectLst/>
                <a:latin typeface="Helvetica" pitchFamily="2" charset="0"/>
              </a:rPr>
              <a:t>use site</a:t>
            </a:r>
            <a:r>
              <a:rPr lang="en-GB" b="0" dirty="0">
                <a:solidFill>
                  <a:srgbClr val="551257"/>
                </a:solidFill>
                <a:effectLst/>
                <a:latin typeface="Helvetica" pitchFamily="2" charset="0"/>
              </a:rPr>
              <a:t>, the context has grown to size 2 to include 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I’m sure you need no convincing that </a:t>
            </a:r>
            <a:r>
              <a:rPr lang="en-GB" b="1" dirty="0">
                <a:solidFill>
                  <a:srgbClr val="551257"/>
                </a:solidFill>
                <a:effectLst/>
                <a:latin typeface="Helvetica" pitchFamily="2" charset="0"/>
              </a:rPr>
              <a:t>2-1 is 1</a:t>
            </a:r>
            <a:r>
              <a:rPr lang="en-GB" b="0" dirty="0">
                <a:solidFill>
                  <a:srgbClr val="551257"/>
                </a:solidFill>
                <a:effectLst/>
                <a:latin typeface="Helvetica" pitchFamily="2" charset="0"/>
              </a:rPr>
              <a:t>, the correct de </a:t>
            </a:r>
            <a:r>
              <a:rPr lang="en-GB" b="0" dirty="0" err="1">
                <a:solidFill>
                  <a:srgbClr val="551257"/>
                </a:solidFill>
                <a:effectLst/>
                <a:latin typeface="Helvetica" pitchFamily="2" charset="0"/>
              </a:rPr>
              <a:t>bruijn</a:t>
            </a:r>
            <a:r>
              <a:rPr lang="en-GB" b="0" dirty="0">
                <a:solidFill>
                  <a:srgbClr val="551257"/>
                </a:solidFill>
                <a:effectLst/>
                <a:latin typeface="Helvetica" pitchFamily="2" charset="0"/>
              </a:rPr>
              <a:t> index as desired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Now, lets dig into the details of Contextual Embeddings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so far = </a:t>
            </a:r>
            <a:r>
              <a:rPr lang="en-GB" b="0" dirty="0">
                <a:solidFill>
                  <a:srgbClr val="551257"/>
                </a:solidFill>
                <a:effectLst/>
                <a:latin typeface="Helvetica" pitchFamily="2" charset="0"/>
              </a:rPr>
              <a:t>8min 25s</a:t>
            </a:r>
            <a:endParaRPr lang="en-GB" dirty="0"/>
          </a:p>
          <a:p>
            <a:r>
              <a:rPr lang="en-GB" dirty="0"/>
              <a:t>(Time for section = </a:t>
            </a:r>
            <a:r>
              <a:rPr lang="en-GB" b="0" dirty="0">
                <a:solidFill>
                  <a:srgbClr val="551257"/>
                </a:solidFill>
                <a:effectLst/>
                <a:latin typeface="Helvetica" pitchFamily="2" charset="0"/>
              </a:rPr>
              <a:t>1min 15 </a:t>
            </a: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HOW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Observation: The difference in size between the bind site context and the use site context is exactly the de Bruijn index – levels vs DB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Precise: The host’s type class instance resolution mechanism can be used to automatically calculate the correct de Bruijn index when the context is maintained and accessible in the term’s type using the following observation: The difference in size between the binding site context and the use site context is exactly the de Bruijn index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lvl="0"/>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algn="l"/>
            <a:endParaRPr lang="en-GB" b="0" dirty="0">
              <a:ln w="3175">
                <a:solidFill>
                  <a:schemeClr val="accent2"/>
                </a:solidFill>
                <a:prstDash val="solid"/>
              </a:ln>
              <a:latin typeface="Apple Chancery" panose="03020702040506060504" pitchFamily="66" charset="-79"/>
              <a:cs typeface="Apple Chancery" panose="03020702040506060504" pitchFamily="66" charset="-79"/>
            </a:endParaRPr>
          </a:p>
          <a:p>
            <a:pPr algn="l"/>
            <a:endParaRPr lang="en-US" b="0" dirty="0"/>
          </a:p>
          <a:p>
            <a:pPr algn="l"/>
            <a:endParaRPr lang="en-US" b="0" dirty="0"/>
          </a:p>
          <a:p>
            <a:pPr algn="l"/>
            <a:endParaRPr lang="en-US" b="0" dirty="0"/>
          </a:p>
          <a:p>
            <a:pPr algn="l"/>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p:txBody>
      </p:sp>
      <p:sp>
        <p:nvSpPr>
          <p:cNvPr id="4" name="Slide Number Placeholder 3">
            <a:extLst>
              <a:ext uri="{FF2B5EF4-FFF2-40B4-BE49-F238E27FC236}">
                <a16:creationId xmlns:a16="http://schemas.microsoft.com/office/drawing/2014/main" id="{5DDED980-2A9E-9B4C-FE81-CE776636C970}"/>
              </a:ext>
            </a:extLst>
          </p:cNvPr>
          <p:cNvSpPr>
            <a:spLocks noGrp="1"/>
          </p:cNvSpPr>
          <p:nvPr>
            <p:ph type="sldNum" sz="quarter" idx="5"/>
          </p:nvPr>
        </p:nvSpPr>
        <p:spPr/>
        <p:txBody>
          <a:bodyPr/>
          <a:lstStyle/>
          <a:p>
            <a:fld id="{73837AF6-4E35-DE42-A4A2-CDC4569077A0}" type="slidenum">
              <a:rPr lang="en-US" smtClean="0"/>
              <a:t>29</a:t>
            </a:fld>
            <a:endParaRPr lang="en-US"/>
          </a:p>
        </p:txBody>
      </p:sp>
    </p:spTree>
    <p:extLst>
      <p:ext uri="{BB962C8B-B14F-4D97-AF65-F5344CB8AC3E}">
        <p14:creationId xmlns:p14="http://schemas.microsoft.com/office/powerpoint/2010/main" val="3515356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pitchFamily="2" charset="0"/>
              </a:rPr>
              <a:t>The canonical representation of syntax with binding is that </a:t>
            </a:r>
            <a:r>
              <a:rPr lang="en-GB" b="0" dirty="0">
                <a:solidFill>
                  <a:srgbClr val="000000"/>
                </a:solidFill>
                <a:effectLst/>
                <a:latin typeface="Helvetica" pitchFamily="2" charset="0"/>
              </a:rPr>
              <a:t>of de Bruijn</a:t>
            </a:r>
          </a:p>
          <a:p>
            <a:endParaRPr lang="en-US" dirty="0"/>
          </a:p>
          <a:p>
            <a:r>
              <a:rPr lang="en-US" dirty="0"/>
              <a:t>This first-order representation has a lot of benefits</a:t>
            </a:r>
          </a:p>
          <a:p>
            <a:pPr marL="171450" indent="-171450">
              <a:buFont typeface="Arial" panose="020B0604020202020204" pitchFamily="34" charset="0"/>
              <a:buChar char="•"/>
            </a:pPr>
            <a:r>
              <a:rPr lang="en-US" dirty="0"/>
              <a:t>It can be </a:t>
            </a:r>
            <a:r>
              <a:rPr lang="en-US" b="1" dirty="0"/>
              <a:t>Intrinsically typed</a:t>
            </a:r>
            <a:r>
              <a:rPr lang="en-US" dirty="0"/>
              <a:t>: that is, you can embed a language such that the host language’s type system rules out ill-typed guest terms. For example, an embedding of the Simply typed lambda calc can rule out the duplicator term</a:t>
            </a:r>
          </a:p>
          <a:p>
            <a:pPr marL="171450" indent="-171450">
              <a:buFont typeface="Arial" panose="020B0604020202020204" pitchFamily="34" charset="0"/>
              <a:buChar char="•"/>
            </a:pPr>
            <a:r>
              <a:rPr lang="en-US" dirty="0"/>
              <a:t>Another desirable benefit of embedded languages is </a:t>
            </a:r>
            <a:r>
              <a:rPr lang="en-US" b="1" dirty="0"/>
              <a:t>metaprogramming</a:t>
            </a:r>
            <a:r>
              <a:rPr lang="en-US" dirty="0"/>
              <a:t>: the ability to use the host language to </a:t>
            </a:r>
            <a:r>
              <a:rPr lang="en-GB" sz="1200" kern="1200" dirty="0">
                <a:solidFill>
                  <a:schemeClr val="tx1"/>
                </a:solidFill>
                <a:effectLst/>
                <a:latin typeface="+mn-lt"/>
                <a:ea typeface="+mn-ea"/>
                <a:cs typeface="+mn-cs"/>
              </a:rPr>
              <a:t>inspect, construct, optimise, and analyse programs of the guest language. With </a:t>
            </a:r>
            <a:r>
              <a:rPr lang="en-GB" sz="1200" i="1" kern="1200" dirty="0">
                <a:solidFill>
                  <a:schemeClr val="tx1"/>
                </a:solidFill>
                <a:effectLst/>
                <a:latin typeface="+mn-lt"/>
                <a:ea typeface="+mn-ea"/>
                <a:cs typeface="+mn-cs"/>
              </a:rPr>
              <a:t>this</a:t>
            </a:r>
            <a:r>
              <a:rPr lang="en-GB" sz="1200" kern="1200" dirty="0">
                <a:solidFill>
                  <a:schemeClr val="tx1"/>
                </a:solidFill>
                <a:effectLst/>
                <a:latin typeface="+mn-lt"/>
                <a:ea typeface="+mn-ea"/>
                <a:cs typeface="+mn-cs"/>
              </a:rPr>
              <a:t> representation of syntax, the whole AST is accessible without restriction</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In fact, this representation is so amendable that the notion of “</a:t>
            </a:r>
            <a:r>
              <a:rPr lang="en-GB" sz="1200" b="1" kern="1200" dirty="0">
                <a:solidFill>
                  <a:schemeClr val="tx1"/>
                </a:solidFill>
                <a:effectLst/>
                <a:latin typeface="+mn-lt"/>
                <a:ea typeface="+mn-ea"/>
                <a:cs typeface="+mn-cs"/>
              </a:rPr>
              <a:t>unembedding</a:t>
            </a:r>
            <a:r>
              <a:rPr lang="en-GB" sz="1200" kern="1200" dirty="0">
                <a:solidFill>
                  <a:schemeClr val="tx1"/>
                </a:solidFill>
                <a:effectLst/>
                <a:latin typeface="+mn-lt"/>
                <a:ea typeface="+mn-ea"/>
                <a:cs typeface="+mn-cs"/>
              </a:rPr>
              <a:t>”, that is converting to this representation from another, has been established.</a:t>
            </a:r>
          </a:p>
          <a:p>
            <a:pPr marL="171450" indent="-171450">
              <a:buFont typeface="Arial" panose="020B0604020202020204" pitchFamily="34" charset="0"/>
              <a:buChar char="•"/>
            </a:pPr>
            <a:endParaRPr lang="en-US" b="0" dirty="0"/>
          </a:p>
          <a:p>
            <a:pPr marL="0" indent="0">
              <a:buFont typeface="Arial" panose="020B0604020202020204" pitchFamily="34" charset="0"/>
              <a:buNone/>
            </a:pPr>
            <a:r>
              <a:rPr lang="en-US" b="0" dirty="0"/>
              <a:t>Unfortunately, this representation is not </a:t>
            </a:r>
            <a:r>
              <a:rPr lang="en-US" b="1" dirty="0"/>
              <a:t>ergonomic</a:t>
            </a:r>
            <a:r>
              <a:rPr lang="en-US" b="0" dirty="0"/>
              <a:t> to use. It is very easy for a user to write the wrong term. For example, the functions </a:t>
            </a:r>
            <a:r>
              <a:rPr lang="en-US" b="0" dirty="0" err="1"/>
              <a:t>tt</a:t>
            </a:r>
            <a:r>
              <a:rPr lang="en-US" b="0" dirty="0"/>
              <a:t> and ff are easy to mix up</a:t>
            </a:r>
          </a:p>
          <a:p>
            <a:pPr marL="0" indent="0">
              <a:buFont typeface="Arial" panose="020B0604020202020204" pitchFamily="34" charset="0"/>
              <a:buNone/>
            </a:pPr>
            <a:endParaRPr lang="en-US" b="0" dirty="0"/>
          </a:p>
          <a:p>
            <a:pPr marL="0" indent="0">
              <a:buFont typeface="Arial" panose="020B0604020202020204" pitchFamily="34" charset="0"/>
              <a:buNone/>
            </a:pPr>
            <a:r>
              <a:rPr lang="en-US" b="0" dirty="0"/>
              <a:t>And this is the </a:t>
            </a:r>
            <a:r>
              <a:rPr lang="en-US" b="1" dirty="0"/>
              <a:t>crux</a:t>
            </a:r>
            <a:r>
              <a:rPr lang="en-US" b="0" dirty="0"/>
              <a:t> of our quest: we want to find a syntactic representation that has all of these qualities and more!</a:t>
            </a:r>
          </a:p>
          <a:p>
            <a:pPr marL="0" indent="0">
              <a:buFont typeface="Arial" panose="020B0604020202020204" pitchFamily="34" charset="0"/>
              <a:buNone/>
            </a:pPr>
            <a:endParaRPr lang="en-US" b="0" dirty="0"/>
          </a:p>
          <a:p>
            <a:pPr marL="0" indent="0">
              <a:buFont typeface="Arial" panose="020B0604020202020204" pitchFamily="34" charset="0"/>
              <a:buNone/>
            </a:pPr>
            <a:endParaRPr lang="en-US" b="0" dirty="0"/>
          </a:p>
          <a:p>
            <a:pPr marL="0" indent="0">
              <a:buFont typeface="Arial" panose="020B0604020202020204" pitchFamily="34" charset="0"/>
              <a:buNone/>
            </a:pPr>
            <a:endParaRPr lang="en-US" b="0" dirty="0"/>
          </a:p>
        </p:txBody>
      </p:sp>
      <p:sp>
        <p:nvSpPr>
          <p:cNvPr id="4" name="Slide Number Placeholder 3"/>
          <p:cNvSpPr>
            <a:spLocks noGrp="1"/>
          </p:cNvSpPr>
          <p:nvPr>
            <p:ph type="sldNum" sz="quarter" idx="5"/>
          </p:nvPr>
        </p:nvSpPr>
        <p:spPr/>
        <p:txBody>
          <a:bodyPr/>
          <a:lstStyle/>
          <a:p>
            <a:fld id="{73837AF6-4E35-DE42-A4A2-CDC4569077A0}" type="slidenum">
              <a:rPr lang="en-US" smtClean="0"/>
              <a:t>3</a:t>
            </a:fld>
            <a:endParaRPr lang="en-US"/>
          </a:p>
        </p:txBody>
      </p:sp>
    </p:spTree>
    <p:extLst>
      <p:ext uri="{BB962C8B-B14F-4D97-AF65-F5344CB8AC3E}">
        <p14:creationId xmlns:p14="http://schemas.microsoft.com/office/powerpoint/2010/main" val="40546759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Where previous approaches start from HOAS, we will preserve the context, so that we can use our observation, and start from </a:t>
            </a:r>
            <a:r>
              <a:rPr lang="en-GB" b="0" dirty="0">
                <a:solidFill>
                  <a:srgbClr val="551257"/>
                </a:solidFill>
                <a:effectLst/>
                <a:latin typeface="Helvetica" pitchFamily="2" charset="0"/>
              </a:rPr>
              <a:t>DB</a:t>
            </a:r>
            <a:r>
              <a:rPr lang="en-GB" dirty="0">
                <a:solidFill>
                  <a:srgbClr val="551257"/>
                </a:solidFill>
                <a:effectLst/>
                <a:latin typeface="Helvetica" pitchFamily="2" charset="0"/>
              </a:rPr>
              <a:t> representation to construct our solution</a:t>
            </a:r>
          </a:p>
          <a:p>
            <a:pPr>
              <a:buNone/>
            </a:pPr>
            <a:endParaRPr lang="en-GB" dirty="0">
              <a:solidFill>
                <a:srgbClr val="000000"/>
              </a:solidFill>
              <a:effectLst/>
              <a:latin typeface="Helvetica" pitchFamily="2" charset="0"/>
            </a:endParaRPr>
          </a:p>
          <a:p>
            <a:pPr>
              <a:buNone/>
            </a:pPr>
            <a:r>
              <a:rPr lang="en-GB" dirty="0">
                <a:solidFill>
                  <a:srgbClr val="000000"/>
                </a:solidFill>
                <a:effectLst/>
                <a:latin typeface="Helvetica" pitchFamily="2" charset="0"/>
              </a:rPr>
              <a:t>Here is an embedding of </a:t>
            </a:r>
            <a:r>
              <a:rPr lang="en-GB" b="1" dirty="0">
                <a:solidFill>
                  <a:srgbClr val="000000"/>
                </a:solidFill>
                <a:effectLst/>
                <a:latin typeface="Helvetica" pitchFamily="2" charset="0"/>
              </a:rPr>
              <a:t>STLC </a:t>
            </a:r>
            <a:r>
              <a:rPr lang="en-GB" dirty="0">
                <a:solidFill>
                  <a:srgbClr val="000000"/>
                </a:solidFill>
                <a:effectLst/>
                <a:latin typeface="Helvetica" pitchFamily="2" charset="0"/>
              </a:rPr>
              <a:t>in Haskell, using the de </a:t>
            </a:r>
            <a:r>
              <a:rPr lang="en-GB" dirty="0" err="1">
                <a:solidFill>
                  <a:srgbClr val="000000"/>
                </a:solidFill>
                <a:effectLst/>
                <a:latin typeface="Helvetica" pitchFamily="2" charset="0"/>
              </a:rPr>
              <a:t>bruijn</a:t>
            </a:r>
            <a:r>
              <a:rPr lang="en-GB" dirty="0">
                <a:solidFill>
                  <a:srgbClr val="000000"/>
                </a:solidFill>
                <a:effectLst/>
                <a:latin typeface="Helvetica" pitchFamily="2" charset="0"/>
              </a:rPr>
              <a:t> first-order representation, where we have taken care to ensure that it is intrinsically typed</a:t>
            </a:r>
          </a:p>
          <a:p>
            <a:pPr>
              <a:buNone/>
            </a:pPr>
            <a:endParaRPr lang="en-GB" dirty="0">
              <a:solidFill>
                <a:srgbClr val="000000"/>
              </a:solidFill>
              <a:effectLst/>
              <a:latin typeface="Helvetica" pitchFamily="2" charset="0"/>
            </a:endParaRPr>
          </a:p>
          <a:p>
            <a:pPr>
              <a:buNone/>
            </a:pPr>
            <a:r>
              <a:rPr lang="en-GB" dirty="0">
                <a:solidFill>
                  <a:srgbClr val="000000"/>
                </a:solidFill>
                <a:effectLst/>
                <a:latin typeface="Helvetica" pitchFamily="2" charset="0"/>
              </a:rPr>
              <a:t>We define guest types and the typing context as normal Haskell data types, with the plan of lifting these to the type level</a:t>
            </a:r>
          </a:p>
          <a:p>
            <a:pPr marL="171450" indent="-171450">
              <a:buFont typeface="Arial" panose="020B0604020202020204" pitchFamily="34" charset="0"/>
              <a:buChar char="•"/>
            </a:pPr>
            <a:r>
              <a:rPr lang="en-GB" dirty="0">
                <a:solidFill>
                  <a:srgbClr val="000000"/>
                </a:solidFill>
                <a:effectLst/>
                <a:latin typeface="Helvetica" pitchFamily="2" charset="0"/>
              </a:rPr>
              <a:t>Our </a:t>
            </a:r>
            <a:r>
              <a:rPr lang="en-GB" b="1" dirty="0">
                <a:solidFill>
                  <a:srgbClr val="000000"/>
                </a:solidFill>
                <a:effectLst/>
                <a:latin typeface="Helvetica" pitchFamily="2" charset="0"/>
              </a:rPr>
              <a:t>guest types</a:t>
            </a:r>
            <a:r>
              <a:rPr lang="en-GB" dirty="0">
                <a:solidFill>
                  <a:srgbClr val="000000"/>
                </a:solidFill>
                <a:effectLst/>
                <a:latin typeface="Helvetica" pitchFamily="2" charset="0"/>
              </a:rPr>
              <a:t>, the types of the STLC, can either be unit, or function types</a:t>
            </a:r>
          </a:p>
          <a:p>
            <a:pPr marL="171450" indent="-171450">
              <a:buFont typeface="Arial" panose="020B0604020202020204" pitchFamily="34" charset="0"/>
              <a:buChar char="•"/>
            </a:pPr>
            <a:r>
              <a:rPr lang="en-GB" dirty="0">
                <a:solidFill>
                  <a:srgbClr val="000000"/>
                </a:solidFill>
                <a:effectLst/>
                <a:latin typeface="Helvetica" pitchFamily="2" charset="0"/>
              </a:rPr>
              <a:t>The </a:t>
            </a:r>
            <a:r>
              <a:rPr lang="en-GB" b="1" dirty="0">
                <a:solidFill>
                  <a:srgbClr val="000000"/>
                </a:solidFill>
                <a:effectLst/>
                <a:latin typeface="Helvetica" pitchFamily="2" charset="0"/>
              </a:rPr>
              <a:t>typing context </a:t>
            </a:r>
            <a:r>
              <a:rPr lang="en-GB" dirty="0">
                <a:solidFill>
                  <a:srgbClr val="000000"/>
                </a:solidFill>
                <a:effectLst/>
                <a:latin typeface="Helvetica" pitchFamily="2" charset="0"/>
              </a:rPr>
              <a:t>is a </a:t>
            </a:r>
            <a:r>
              <a:rPr lang="en-GB" dirty="0" err="1">
                <a:solidFill>
                  <a:srgbClr val="000000"/>
                </a:solidFill>
                <a:effectLst/>
                <a:latin typeface="Helvetica" pitchFamily="2" charset="0"/>
              </a:rPr>
              <a:t>snocced</a:t>
            </a:r>
            <a:r>
              <a:rPr lang="en-GB" dirty="0">
                <a:solidFill>
                  <a:srgbClr val="000000"/>
                </a:solidFill>
                <a:effectLst/>
                <a:latin typeface="Helvetica" pitchFamily="2" charset="0"/>
              </a:rPr>
              <a:t> list of guest types</a:t>
            </a:r>
          </a:p>
          <a:p>
            <a:pPr marL="171450" indent="-171450">
              <a:buFont typeface="Arial" panose="020B0604020202020204" pitchFamily="34" charset="0"/>
              <a:buChar char="•"/>
            </a:pPr>
            <a:endParaRPr lang="en-GB" dirty="0">
              <a:solidFill>
                <a:srgbClr val="000000"/>
              </a:solidFill>
              <a:effectLst/>
              <a:latin typeface="Helvetica" pitchFamily="2" charset="0"/>
            </a:endParaRPr>
          </a:p>
          <a:p>
            <a:pPr marL="0" indent="0">
              <a:buFont typeface="Arial" panose="020B0604020202020204" pitchFamily="34" charset="0"/>
              <a:buNone/>
            </a:pPr>
            <a:r>
              <a:rPr lang="en-GB" dirty="0">
                <a:solidFill>
                  <a:srgbClr val="000000"/>
                </a:solidFill>
                <a:effectLst/>
                <a:latin typeface="Helvetica" pitchFamily="2" charset="0"/>
              </a:rPr>
              <a:t>For the de </a:t>
            </a:r>
            <a:r>
              <a:rPr lang="en-GB" dirty="0" err="1">
                <a:solidFill>
                  <a:srgbClr val="000000"/>
                </a:solidFill>
                <a:effectLst/>
                <a:latin typeface="Helvetica" pitchFamily="2" charset="0"/>
              </a:rPr>
              <a:t>bruijn</a:t>
            </a:r>
            <a:r>
              <a:rPr lang="en-GB" dirty="0">
                <a:solidFill>
                  <a:srgbClr val="000000"/>
                </a:solidFill>
                <a:effectLst/>
                <a:latin typeface="Helvetica" pitchFamily="2" charset="0"/>
              </a:rPr>
              <a:t> indices, to ensure the intrinsic typing, we enrich the standard </a:t>
            </a:r>
            <a:r>
              <a:rPr lang="en-GB" b="1" dirty="0">
                <a:solidFill>
                  <a:srgbClr val="000000"/>
                </a:solidFill>
                <a:effectLst/>
                <a:latin typeface="Helvetica" pitchFamily="2" charset="0"/>
              </a:rPr>
              <a:t>natural numbers </a:t>
            </a:r>
            <a:r>
              <a:rPr lang="en-GB" dirty="0">
                <a:solidFill>
                  <a:srgbClr val="000000"/>
                </a:solidFill>
                <a:effectLst/>
                <a:latin typeface="Helvetica" pitchFamily="2" charset="0"/>
              </a:rPr>
              <a:t>representation with type information to ensure that the indices </a:t>
            </a:r>
            <a:r>
              <a:rPr lang="en-GB" b="1" dirty="0">
                <a:solidFill>
                  <a:srgbClr val="000000"/>
                </a:solidFill>
                <a:effectLst/>
                <a:latin typeface="Helvetica" pitchFamily="2" charset="0"/>
              </a:rPr>
              <a:t>actually refer to a type in the context</a:t>
            </a:r>
          </a:p>
          <a:p>
            <a:pPr marL="628650" lvl="1" indent="-171450">
              <a:buFont typeface="Arial" panose="020B0604020202020204" pitchFamily="34" charset="0"/>
              <a:buChar char="•"/>
            </a:pPr>
            <a:r>
              <a:rPr lang="en-GB" dirty="0">
                <a:solidFill>
                  <a:srgbClr val="000000"/>
                </a:solidFill>
                <a:effectLst/>
                <a:latin typeface="Helvetica" pitchFamily="2" charset="0"/>
              </a:rPr>
              <a:t>These enriched be </a:t>
            </a:r>
            <a:r>
              <a:rPr lang="en-GB" dirty="0" err="1">
                <a:solidFill>
                  <a:srgbClr val="000000"/>
                </a:solidFill>
                <a:effectLst/>
                <a:latin typeface="Helvetica" pitchFamily="2" charset="0"/>
              </a:rPr>
              <a:t>bruijn</a:t>
            </a:r>
            <a:r>
              <a:rPr lang="en-GB" dirty="0">
                <a:solidFill>
                  <a:srgbClr val="000000"/>
                </a:solidFill>
                <a:effectLst/>
                <a:latin typeface="Helvetica" pitchFamily="2" charset="0"/>
              </a:rPr>
              <a:t> indices are parameterised by the typing context and the type of interest</a:t>
            </a:r>
          </a:p>
          <a:p>
            <a:pPr marL="628650" lvl="1" indent="-171450">
              <a:buFont typeface="Arial" panose="020B0604020202020204" pitchFamily="34" charset="0"/>
              <a:buChar char="•"/>
            </a:pPr>
            <a:r>
              <a:rPr lang="en-GB" b="1" dirty="0">
                <a:solidFill>
                  <a:srgbClr val="000000"/>
                </a:solidFill>
                <a:effectLst/>
                <a:latin typeface="Helvetica" pitchFamily="2" charset="0"/>
              </a:rPr>
              <a:t>Top</a:t>
            </a:r>
            <a:r>
              <a:rPr lang="en-GB" dirty="0">
                <a:solidFill>
                  <a:srgbClr val="000000"/>
                </a:solidFill>
                <a:effectLst/>
                <a:latin typeface="Helvetica" pitchFamily="2" charset="0"/>
              </a:rPr>
              <a:t> indicates that the type we are referring to, t, is at the top of the context</a:t>
            </a:r>
          </a:p>
          <a:p>
            <a:pPr marL="628650" lvl="1" indent="-171450">
              <a:buFont typeface="Arial" panose="020B0604020202020204" pitchFamily="34" charset="0"/>
              <a:buChar char="•"/>
            </a:pPr>
            <a:r>
              <a:rPr lang="en-GB" b="1" dirty="0">
                <a:solidFill>
                  <a:srgbClr val="000000"/>
                </a:solidFill>
                <a:effectLst/>
                <a:latin typeface="Helvetica" pitchFamily="2" charset="0"/>
              </a:rPr>
              <a:t>Pop</a:t>
            </a:r>
            <a:r>
              <a:rPr lang="en-GB" dirty="0">
                <a:solidFill>
                  <a:srgbClr val="000000"/>
                </a:solidFill>
                <a:effectLst/>
                <a:latin typeface="Helvetica" pitchFamily="2" charset="0"/>
              </a:rPr>
              <a:t> indicates that the type we are referring to is deeper: here, t' is not who we are looking for, so we pop them off, and continue looking for t in </a:t>
            </a:r>
            <a:r>
              <a:rPr lang="en-GB" dirty="0" err="1">
                <a:solidFill>
                  <a:srgbClr val="000000"/>
                </a:solidFill>
                <a:effectLst/>
                <a:latin typeface="Helvetica" pitchFamily="2" charset="0"/>
              </a:rPr>
              <a:t>ts</a:t>
            </a:r>
            <a:endParaRPr lang="en-GB" dirty="0">
              <a:solidFill>
                <a:srgbClr val="000000"/>
              </a:solidFill>
              <a:effectLst/>
              <a:latin typeface="Helvetica" pitchFamily="2" charset="0"/>
            </a:endParaRPr>
          </a:p>
          <a:p>
            <a:pPr marL="171450" indent="-171450">
              <a:buFont typeface="Arial" panose="020B0604020202020204" pitchFamily="34" charset="0"/>
              <a:buChar char="•"/>
            </a:pPr>
            <a:r>
              <a:rPr lang="en-GB" dirty="0">
                <a:solidFill>
                  <a:srgbClr val="000000"/>
                </a:solidFill>
                <a:effectLst/>
                <a:latin typeface="Helvetica" pitchFamily="2" charset="0"/>
              </a:rPr>
              <a:t>These pieces come together to define our </a:t>
            </a:r>
            <a:r>
              <a:rPr lang="en-GB" b="1" dirty="0">
                <a:solidFill>
                  <a:srgbClr val="000000"/>
                </a:solidFill>
                <a:effectLst/>
                <a:latin typeface="Helvetica" pitchFamily="2" charset="0"/>
              </a:rPr>
              <a:t>syntax</a:t>
            </a:r>
          </a:p>
          <a:p>
            <a:pPr marL="628650" lvl="1" indent="-171450">
              <a:buFont typeface="Arial" panose="020B0604020202020204" pitchFamily="34" charset="0"/>
              <a:buChar char="•"/>
            </a:pPr>
            <a:r>
              <a:rPr lang="en-GB" b="1" dirty="0">
                <a:solidFill>
                  <a:srgbClr val="000000"/>
                </a:solidFill>
                <a:effectLst/>
                <a:latin typeface="Helvetica" pitchFamily="2" charset="0"/>
              </a:rPr>
              <a:t>Guest terms </a:t>
            </a:r>
            <a:r>
              <a:rPr lang="en-GB" dirty="0">
                <a:solidFill>
                  <a:srgbClr val="000000"/>
                </a:solidFill>
                <a:effectLst/>
                <a:latin typeface="Helvetica" pitchFamily="2" charset="0"/>
              </a:rPr>
              <a:t>are also parametrised by a typing context and the type of the guest term</a:t>
            </a:r>
          </a:p>
          <a:p>
            <a:pPr marL="628650" lvl="1" indent="-171450">
              <a:buFont typeface="Arial" panose="020B0604020202020204" pitchFamily="34" charset="0"/>
              <a:buChar char="•"/>
            </a:pPr>
            <a:r>
              <a:rPr lang="en-GB" b="1" dirty="0">
                <a:solidFill>
                  <a:srgbClr val="000000"/>
                </a:solidFill>
                <a:effectLst/>
                <a:latin typeface="Helvetica" pitchFamily="2" charset="0"/>
              </a:rPr>
              <a:t>Vars</a:t>
            </a:r>
            <a:r>
              <a:rPr lang="en-GB" dirty="0">
                <a:solidFill>
                  <a:srgbClr val="000000"/>
                </a:solidFill>
                <a:effectLst/>
                <a:latin typeface="Helvetica" pitchFamily="2" charset="0"/>
              </a:rPr>
              <a:t> use the DB index</a:t>
            </a:r>
          </a:p>
          <a:p>
            <a:pPr marL="628650" lvl="1" indent="-171450">
              <a:buFont typeface="Arial" panose="020B0604020202020204" pitchFamily="34" charset="0"/>
              <a:buChar char="•"/>
            </a:pPr>
            <a:r>
              <a:rPr lang="en-GB" b="1" dirty="0">
                <a:solidFill>
                  <a:srgbClr val="000000"/>
                </a:solidFill>
                <a:effectLst/>
                <a:latin typeface="Helvetica" pitchFamily="2" charset="0"/>
              </a:rPr>
              <a:t>Lambda</a:t>
            </a:r>
            <a:r>
              <a:rPr lang="en-GB" dirty="0">
                <a:solidFill>
                  <a:srgbClr val="000000"/>
                </a:solidFill>
                <a:effectLst/>
                <a:latin typeface="Helvetica" pitchFamily="2" charset="0"/>
              </a:rPr>
              <a:t> abstracts over a body term in an extended context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t1)</a:t>
            </a:r>
            <a:r>
              <a:rPr lang="en-GB" dirty="0">
                <a:solidFill>
                  <a:srgbClr val="000000"/>
                </a:solidFill>
                <a:effectLst/>
                <a:latin typeface="Helvetica" pitchFamily="2" charset="0"/>
              </a:rPr>
              <a:t> to introduce a function term of type (</a:t>
            </a:r>
            <a:r>
              <a:rPr lang="en-GB" dirty="0">
                <a:solidFill>
                  <a:srgbClr val="000000"/>
                </a:solidFill>
                <a:effectLst/>
                <a:latin typeface="Fira Code" pitchFamily="49" charset="0"/>
                <a:ea typeface="Fira Code" pitchFamily="49" charset="0"/>
                <a:cs typeface="Fira Code" pitchFamily="49" charset="0"/>
              </a:rPr>
              <a:t>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000000"/>
                </a:solidFill>
                <a:effectLst/>
                <a:latin typeface="Helvetica" pitchFamily="2" charset="0"/>
              </a:rPr>
              <a:t>), and </a:t>
            </a:r>
          </a:p>
          <a:p>
            <a:pPr marL="628650" lvl="1" indent="-171450">
              <a:buFont typeface="Arial" panose="020B0604020202020204" pitchFamily="34" charset="0"/>
              <a:buChar char="•"/>
            </a:pPr>
            <a:r>
              <a:rPr lang="en-GB" b="1" dirty="0">
                <a:solidFill>
                  <a:srgbClr val="000000"/>
                </a:solidFill>
                <a:effectLst/>
                <a:latin typeface="Helvetica" pitchFamily="2" charset="0"/>
              </a:rPr>
              <a:t>Application</a:t>
            </a:r>
            <a:r>
              <a:rPr lang="en-GB" dirty="0">
                <a:solidFill>
                  <a:srgbClr val="000000"/>
                </a:solidFill>
                <a:effectLst/>
                <a:latin typeface="Helvetica" pitchFamily="2" charset="0"/>
              </a:rPr>
              <a:t> is what you would expect</a:t>
            </a:r>
          </a:p>
          <a:p>
            <a:pPr marL="457200" lvl="1" indent="0">
              <a:buFont typeface="Arial" panose="020B0604020202020204" pitchFamily="34" charset="0"/>
              <a:buNone/>
            </a:pPr>
            <a:endParaRPr lang="en-GB" dirty="0">
              <a:solidFill>
                <a:srgbClr val="000000"/>
              </a:solidFill>
              <a:effectLst/>
              <a:latin typeface="Helvetica" pitchFamily="2" charset="0"/>
            </a:endParaRPr>
          </a:p>
          <a:p>
            <a:pPr marL="0" lvl="0" indent="0">
              <a:buFont typeface="Arial" panose="020B0604020202020204" pitchFamily="34" charset="0"/>
              <a:buNone/>
            </a:pPr>
            <a:r>
              <a:rPr lang="en-GB" dirty="0">
                <a:solidFill>
                  <a:srgbClr val="000000"/>
                </a:solidFill>
                <a:effectLst/>
                <a:latin typeface="Helvetica" pitchFamily="2" charset="0"/>
              </a:rPr>
              <a:t>---</a:t>
            </a:r>
          </a:p>
          <a:p>
            <a:pPr marL="0" lvl="0" indent="0">
              <a:buFont typeface="Arial" panose="020B0604020202020204" pitchFamily="34" charset="0"/>
              <a:buNone/>
            </a:pPr>
            <a:r>
              <a:rPr lang="en-GB" dirty="0">
                <a:solidFill>
                  <a:srgbClr val="000000"/>
                </a:solidFill>
                <a:effectLst/>
                <a:latin typeface="Helvetica" pitchFamily="2" charset="0"/>
              </a:rPr>
              <a:t>DB is represented by </a:t>
            </a:r>
            <a:r>
              <a:rPr lang="en-GB" dirty="0" err="1">
                <a:solidFill>
                  <a:srgbClr val="000000"/>
                </a:solidFill>
                <a:effectLst/>
                <a:latin typeface="Helvetica" pitchFamily="2" charset="0"/>
              </a:rPr>
              <a:t>zeus</a:t>
            </a:r>
            <a:endParaRPr lang="en-GB" dirty="0">
              <a:solidFill>
                <a:srgbClr val="000000"/>
              </a:solidFill>
              <a:effectLst/>
              <a:latin typeface="Helvetica" pitchFamily="2" charset="0"/>
            </a:endParaRPr>
          </a:p>
          <a:p>
            <a:pPr marL="0" lvl="0" indent="0">
              <a:buFont typeface="Arial" panose="020B0604020202020204" pitchFamily="34" charset="0"/>
              <a:buNone/>
            </a:pPr>
            <a:endParaRPr lang="en-GB" dirty="0">
              <a:solidFill>
                <a:srgbClr val="000000"/>
              </a:solidFill>
              <a:effectLst/>
              <a:latin typeface="Helvetica" pitchFamily="2" charset="0"/>
            </a:endParaRPr>
          </a:p>
          <a:p>
            <a:pPr marL="628650" lvl="1" indent="-171450">
              <a:buFont typeface="Arial" panose="020B0604020202020204" pitchFamily="34" charset="0"/>
              <a:buChar char="•"/>
            </a:pPr>
            <a:endParaRPr lang="en-GB" dirty="0">
              <a:solidFill>
                <a:srgbClr val="000000"/>
              </a:solidFill>
              <a:effectLst/>
              <a:latin typeface="Helvetica" pitchFamily="2" charset="0"/>
            </a:endParaRPr>
          </a:p>
        </p:txBody>
      </p:sp>
      <p:sp>
        <p:nvSpPr>
          <p:cNvPr id="4" name="Slide Number Placeholder 3"/>
          <p:cNvSpPr>
            <a:spLocks noGrp="1"/>
          </p:cNvSpPr>
          <p:nvPr>
            <p:ph type="sldNum" sz="quarter" idx="5"/>
          </p:nvPr>
        </p:nvSpPr>
        <p:spPr/>
        <p:txBody>
          <a:bodyPr/>
          <a:lstStyle/>
          <a:p>
            <a:fld id="{73837AF6-4E35-DE42-A4A2-CDC4569077A0}" type="slidenum">
              <a:rPr lang="en-US" smtClean="0"/>
              <a:t>30</a:t>
            </a:fld>
            <a:endParaRPr lang="en-US"/>
          </a:p>
        </p:txBody>
      </p:sp>
    </p:spTree>
    <p:extLst>
      <p:ext uri="{BB962C8B-B14F-4D97-AF65-F5344CB8AC3E}">
        <p14:creationId xmlns:p14="http://schemas.microsoft.com/office/powerpoint/2010/main" val="755830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68D93-C4D8-9734-9541-1970A0601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138EC2-86E7-C152-DBB6-BED66BA1B0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B4DAC0-BC59-1623-7771-F943C12B2B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Starting from this </a:t>
            </a:r>
            <a:r>
              <a:rPr lang="en-GB" b="0" dirty="0">
                <a:solidFill>
                  <a:srgbClr val="551257"/>
                </a:solidFill>
                <a:effectLst/>
                <a:latin typeface="Helvetica" pitchFamily="2" charset="0"/>
              </a:rPr>
              <a:t>DB</a:t>
            </a:r>
            <a:r>
              <a:rPr lang="en-GB" dirty="0">
                <a:solidFill>
                  <a:srgbClr val="551257"/>
                </a:solidFill>
                <a:effectLst/>
                <a:latin typeface="Helvetica" pitchFamily="2" charset="0"/>
              </a:rPr>
              <a:t> rep, we…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PLDI: please use a contextual embedding (must understand unembedding, cos that’s the main selling point)</a:t>
            </a:r>
          </a:p>
          <a:p>
            <a:pPr marL="628650" lvl="1" indent="-171450">
              <a:buFont typeface="Arial" panose="020B0604020202020204" pitchFamily="34" charset="0"/>
              <a:buChar char="•"/>
            </a:pPr>
            <a:r>
              <a:rPr lang="en-US" dirty="0"/>
              <a:t>Contextual embeddings are great for when you want control over the binders, but </a:t>
            </a:r>
            <a:r>
              <a:rPr lang="en-US" dirty="0" err="1"/>
              <a:t>hoas</a:t>
            </a:r>
            <a:r>
              <a:rPr lang="en-US" dirty="0"/>
              <a:t> niceties</a:t>
            </a:r>
          </a:p>
          <a:p>
            <a:pPr marL="628650" lvl="1" indent="-171450">
              <a:buFont typeface="Arial" panose="020B0604020202020204" pitchFamily="34" charset="0"/>
              <a:buChar char="•"/>
            </a:pPr>
            <a:r>
              <a:rPr lang="en-US" dirty="0"/>
              <a:t>Gains – linear/modal types, all the eval usability stuff</a:t>
            </a:r>
          </a:p>
          <a:p>
            <a:pPr marL="628650" lvl="1" indent="-171450">
              <a:buFont typeface="Arial" panose="020B0604020202020204" pitchFamily="34" charset="0"/>
              <a:buChar char="•"/>
            </a:pPr>
            <a:r>
              <a:rPr lang="en-US" dirty="0"/>
              <a:t>WHAT CE is and WHY/WHEN they would </a:t>
            </a:r>
            <a:r>
              <a:rPr lang="en-US" dirty="0" err="1"/>
              <a:t>wanna</a:t>
            </a:r>
            <a:r>
              <a:rPr lang="en-US" dirty="0"/>
              <a:t> use it</a:t>
            </a:r>
          </a:p>
          <a:p>
            <a:pPr marL="628650" lvl="1" indent="-171450">
              <a:buFont typeface="Arial" panose="020B0604020202020204" pitchFamily="34" charset="0"/>
              <a:buChar char="•"/>
            </a:pPr>
            <a:r>
              <a:rPr lang="en-US" dirty="0"/>
              <a:t>Technique is agnostic to type setting hence works in linear </a:t>
            </a:r>
            <a:r>
              <a:rPr lang="en-US" dirty="0" err="1"/>
              <a:t>etc</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p:txBody>
      </p:sp>
      <p:sp>
        <p:nvSpPr>
          <p:cNvPr id="4" name="Slide Number Placeholder 3">
            <a:extLst>
              <a:ext uri="{FF2B5EF4-FFF2-40B4-BE49-F238E27FC236}">
                <a16:creationId xmlns:a16="http://schemas.microsoft.com/office/drawing/2014/main" id="{73BD0719-3AAF-E221-EA38-EDCC8DC9DDAE}"/>
              </a:ext>
            </a:extLst>
          </p:cNvPr>
          <p:cNvSpPr>
            <a:spLocks noGrp="1"/>
          </p:cNvSpPr>
          <p:nvPr>
            <p:ph type="sldNum" sz="quarter" idx="5"/>
          </p:nvPr>
        </p:nvSpPr>
        <p:spPr/>
        <p:txBody>
          <a:bodyPr/>
          <a:lstStyle/>
          <a:p>
            <a:fld id="{73837AF6-4E35-DE42-A4A2-CDC4569077A0}" type="slidenum">
              <a:rPr lang="en-US" smtClean="0"/>
              <a:t>31</a:t>
            </a:fld>
            <a:endParaRPr lang="en-US"/>
          </a:p>
        </p:txBody>
      </p:sp>
    </p:spTree>
    <p:extLst>
      <p:ext uri="{BB962C8B-B14F-4D97-AF65-F5344CB8AC3E}">
        <p14:creationId xmlns:p14="http://schemas.microsoft.com/office/powerpoint/2010/main" val="38710641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08DA9-D336-586D-BFBD-39BE7823D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BE2983-7FED-06E6-3EA1-5AC692AA34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A3EA6F-CD30-F0E4-95AF-15BE69C6FCC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…change lambda to use a host function because that is great for ergonomics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Of course, as we learnt from the </a:t>
            </a:r>
            <a:r>
              <a:rPr lang="en-GB" dirty="0" err="1">
                <a:solidFill>
                  <a:srgbClr val="551257"/>
                </a:solidFill>
                <a:effectLst/>
                <a:latin typeface="Helvetica" pitchFamily="2" charset="0"/>
              </a:rPr>
              <a:t>HOdASsey</a:t>
            </a:r>
            <a:r>
              <a:rPr lang="en-GB" dirty="0">
                <a:solidFill>
                  <a:srgbClr val="551257"/>
                </a:solidFill>
                <a:effectLst/>
                <a:latin typeface="Helvetica" pitchFamily="2" charset="0"/>
              </a:rPr>
              <a:t>,  this introduces an </a:t>
            </a:r>
            <a:r>
              <a:rPr lang="en-GB" b="1" dirty="0">
                <a:solidFill>
                  <a:srgbClr val="551257"/>
                </a:solidFill>
                <a:effectLst/>
                <a:latin typeface="Helvetica" pitchFamily="2" charset="0"/>
              </a:rPr>
              <a:t>exotic term</a:t>
            </a:r>
            <a:r>
              <a:rPr lang="en-GB" dirty="0">
                <a:solidFill>
                  <a:srgbClr val="551257"/>
                </a:solidFill>
                <a:effectLst/>
                <a:latin typeface="Helvetica" pitchFamily="2" charset="0"/>
              </a:rPr>
              <a:t>, cos now you can match on the index</a:t>
            </a:r>
          </a:p>
        </p:txBody>
      </p:sp>
      <p:sp>
        <p:nvSpPr>
          <p:cNvPr id="4" name="Slide Number Placeholder 3">
            <a:extLst>
              <a:ext uri="{FF2B5EF4-FFF2-40B4-BE49-F238E27FC236}">
                <a16:creationId xmlns:a16="http://schemas.microsoft.com/office/drawing/2014/main" id="{E640A07E-1A45-A609-465F-B6417CB4549D}"/>
              </a:ext>
            </a:extLst>
          </p:cNvPr>
          <p:cNvSpPr>
            <a:spLocks noGrp="1"/>
          </p:cNvSpPr>
          <p:nvPr>
            <p:ph type="sldNum" sz="quarter" idx="5"/>
          </p:nvPr>
        </p:nvSpPr>
        <p:spPr/>
        <p:txBody>
          <a:bodyPr/>
          <a:lstStyle/>
          <a:p>
            <a:fld id="{73837AF6-4E35-DE42-A4A2-CDC4569077A0}" type="slidenum">
              <a:rPr lang="en-US" smtClean="0"/>
              <a:t>32</a:t>
            </a:fld>
            <a:endParaRPr lang="en-US"/>
          </a:p>
        </p:txBody>
      </p:sp>
    </p:spTree>
    <p:extLst>
      <p:ext uri="{BB962C8B-B14F-4D97-AF65-F5344CB8AC3E}">
        <p14:creationId xmlns:p14="http://schemas.microsoft.com/office/powerpoint/2010/main" val="4001172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292AD-C61E-5B62-82DB-5B6D5640C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A90106-815F-A8F0-A18B-EFEE5F8E25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F2556D-C820-6E30-CFEF-307DCC11143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To fix this, we replace index with a truncated index type called </a:t>
            </a:r>
            <a:r>
              <a:rPr lang="en-GB" dirty="0" err="1">
                <a:solidFill>
                  <a:srgbClr val="551257"/>
                </a:solidFill>
                <a:effectLst/>
                <a:latin typeface="Helvetica" pitchFamily="2" charset="0"/>
              </a:rPr>
              <a:t>ProxyTop</a:t>
            </a:r>
            <a:r>
              <a:rPr lang="en-GB" dirty="0">
                <a:solidFill>
                  <a:srgbClr val="551257"/>
                </a:solidFill>
                <a:effectLst/>
                <a:latin typeface="Helvetica" pitchFamily="2" charset="0"/>
              </a:rPr>
              <a:t>, which is just the index type with only the Top constructor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Because there is only one constructor, there is nothing to branch on, preventing exotic terms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a:buNone/>
            </a:pPr>
            <a:r>
              <a:rPr lang="en-GB" dirty="0">
                <a:solidFill>
                  <a:srgbClr val="000000"/>
                </a:solidFill>
                <a:effectLst/>
                <a:latin typeface="Helvetica" pitchFamily="2" charset="0"/>
              </a:rPr>
              <a:t>It is useful to think of the value of type </a:t>
            </a:r>
            <a:r>
              <a:rPr lang="en-GB" dirty="0" err="1">
                <a:solidFill>
                  <a:srgbClr val="257FA0"/>
                </a:solidFill>
                <a:effectLst/>
                <a:latin typeface="JetBrains Mono" panose="02000009000000000000" pitchFamily="49" charset="0"/>
              </a:rPr>
              <a:t>ProxyTop</a:t>
            </a:r>
            <a:r>
              <a:rPr lang="en-GB" dirty="0">
                <a:solidFill>
                  <a:srgbClr val="257FA0"/>
                </a:solidFill>
                <a:effectLst/>
                <a:latin typeface="JetBrains Mono" panose="02000009000000000000" pitchFamily="49" charset="0"/>
              </a:rPr>
              <a:t> </a:t>
            </a:r>
            <a:r>
              <a:rPr lang="en-GB" dirty="0">
                <a:solidFill>
                  <a:srgbClr val="000000"/>
                </a:solidFill>
                <a:effectLst/>
                <a:latin typeface="Helvetica" pitchFamily="2" charset="0"/>
              </a:rPr>
              <a:t>as a capability—a piece of data that gives us to access the most recently bound variable of type </a:t>
            </a:r>
            <a:r>
              <a:rPr lang="en-GB" dirty="0">
                <a:solidFill>
                  <a:srgbClr val="000000"/>
                </a:solidFill>
                <a:effectLst/>
                <a:latin typeface="JetBrains Mono" panose="02000009000000000000" pitchFamily="49" charset="0"/>
              </a:rPr>
              <a:t>t</a:t>
            </a:r>
          </a:p>
        </p:txBody>
      </p:sp>
      <p:sp>
        <p:nvSpPr>
          <p:cNvPr id="4" name="Slide Number Placeholder 3">
            <a:extLst>
              <a:ext uri="{FF2B5EF4-FFF2-40B4-BE49-F238E27FC236}">
                <a16:creationId xmlns:a16="http://schemas.microsoft.com/office/drawing/2014/main" id="{9B501439-5A51-90CB-E8C3-BA1AEFC6EFCE}"/>
              </a:ext>
            </a:extLst>
          </p:cNvPr>
          <p:cNvSpPr>
            <a:spLocks noGrp="1"/>
          </p:cNvSpPr>
          <p:nvPr>
            <p:ph type="sldNum" sz="quarter" idx="5"/>
          </p:nvPr>
        </p:nvSpPr>
        <p:spPr/>
        <p:txBody>
          <a:bodyPr/>
          <a:lstStyle/>
          <a:p>
            <a:fld id="{73837AF6-4E35-DE42-A4A2-CDC4569077A0}" type="slidenum">
              <a:rPr lang="en-US" smtClean="0"/>
              <a:t>33</a:t>
            </a:fld>
            <a:endParaRPr lang="en-US"/>
          </a:p>
        </p:txBody>
      </p:sp>
    </p:spTree>
    <p:extLst>
      <p:ext uri="{BB962C8B-B14F-4D97-AF65-F5344CB8AC3E}">
        <p14:creationId xmlns:p14="http://schemas.microsoft.com/office/powerpoint/2010/main" val="23460910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A9553-AA8B-1F66-E737-FA60ADB75D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B2A6C-0AF5-8CC1-5723-8B544F02D8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3FA9C-5199-87AB-1A89-850607C0796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But now how do we access previously bound variables?</a:t>
            </a:r>
            <a:endParaRPr lang="en-GB" dirty="0">
              <a:solidFill>
                <a:srgbClr val="000000"/>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pitchFamily="2" charset="0"/>
            </a:endParaRPr>
          </a:p>
        </p:txBody>
      </p:sp>
      <p:sp>
        <p:nvSpPr>
          <p:cNvPr id="4" name="Slide Number Placeholder 3">
            <a:extLst>
              <a:ext uri="{FF2B5EF4-FFF2-40B4-BE49-F238E27FC236}">
                <a16:creationId xmlns:a16="http://schemas.microsoft.com/office/drawing/2014/main" id="{313BCC36-FC9B-B6B3-E549-66143EA22747}"/>
              </a:ext>
            </a:extLst>
          </p:cNvPr>
          <p:cNvSpPr>
            <a:spLocks noGrp="1"/>
          </p:cNvSpPr>
          <p:nvPr>
            <p:ph type="sldNum" sz="quarter" idx="5"/>
          </p:nvPr>
        </p:nvSpPr>
        <p:spPr/>
        <p:txBody>
          <a:bodyPr/>
          <a:lstStyle/>
          <a:p>
            <a:fld id="{73837AF6-4E35-DE42-A4A2-CDC4569077A0}" type="slidenum">
              <a:rPr lang="en-US" smtClean="0"/>
              <a:t>34</a:t>
            </a:fld>
            <a:endParaRPr lang="en-US"/>
          </a:p>
        </p:txBody>
      </p:sp>
    </p:spTree>
    <p:extLst>
      <p:ext uri="{BB962C8B-B14F-4D97-AF65-F5344CB8AC3E}">
        <p14:creationId xmlns:p14="http://schemas.microsoft.com/office/powerpoint/2010/main" val="42098373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775FB-A7E9-2F5C-9923-7C4EBE143A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48460-E242-D8D6-5465-0A8C0DEA0F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86B7FD-588A-217B-7060-2EA088B7D3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Helvetica" pitchFamily="2" charset="0"/>
              </a:rPr>
              <a:t>To access all previously bound variables, not just the most recent, we introduce a type </a:t>
            </a:r>
            <a:r>
              <a:rPr lang="en-GB" dirty="0" err="1">
                <a:solidFill>
                  <a:srgbClr val="000000"/>
                </a:solidFill>
                <a:effectLst/>
                <a:latin typeface="Helvetica" pitchFamily="2" charset="0"/>
              </a:rPr>
              <a:t>ReifyIndexE</a:t>
            </a:r>
            <a:endParaRPr lang="en-GB" dirty="0">
              <a:solidFill>
                <a:srgbClr val="000000"/>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This type is evidence that ts2 is an extension of the context </a:t>
            </a:r>
            <a:r>
              <a:rPr lang="en-GB" dirty="0" err="1">
                <a:solidFill>
                  <a:srgbClr val="551257"/>
                </a:solidFill>
                <a:effectLst/>
                <a:latin typeface="Helvetica" pitchFamily="2" charset="0"/>
              </a:rPr>
              <a:t>ts</a:t>
            </a:r>
            <a:r>
              <a:rPr lang="en-GB" dirty="0">
                <a:solidFill>
                  <a:srgbClr val="551257"/>
                </a:solidFill>
                <a:effectLst/>
                <a:latin typeface="Helvetica"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This, and our observation about bind and use site contexts can guide a function </a:t>
            </a:r>
            <a:r>
              <a:rPr lang="en-GB" b="1" dirty="0">
                <a:solidFill>
                  <a:srgbClr val="551257"/>
                </a:solidFill>
                <a:effectLst/>
                <a:latin typeface="Helvetica" pitchFamily="2" charset="0"/>
              </a:rPr>
              <a:t>reify</a:t>
            </a:r>
            <a:r>
              <a:rPr lang="en-GB" dirty="0">
                <a:solidFill>
                  <a:srgbClr val="551257"/>
                </a:solidFill>
                <a:effectLst/>
                <a:latin typeface="Helvetica" pitchFamily="2" charset="0"/>
              </a:rPr>
              <a:t> to turn a (</a:t>
            </a:r>
            <a:r>
              <a:rPr lang="en-GB" dirty="0" err="1">
                <a:solidFill>
                  <a:srgbClr val="257FA0"/>
                </a:solidFill>
                <a:effectLst/>
                <a:latin typeface="JetBrains Mono" panose="02000009000000000000" pitchFamily="49" charset="0"/>
              </a:rPr>
              <a:t>ProxyTop</a:t>
            </a:r>
            <a:r>
              <a:rPr lang="en-GB" dirty="0">
                <a:solidFill>
                  <a:srgbClr val="257FA0"/>
                </a:solidFill>
                <a:effectLst/>
                <a:latin typeface="JetBrains Mono" panose="02000009000000000000" pitchFamily="49" charset="0"/>
              </a:rPr>
              <a:t> </a:t>
            </a:r>
            <a:r>
              <a:rPr lang="en-GB" i="1" dirty="0" err="1">
                <a:solidFill>
                  <a:srgbClr val="000000"/>
                </a:solidFill>
                <a:effectLst/>
                <a:latin typeface="JetBrains Mono" panose="02000009000000000000" pitchFamily="49" charset="0"/>
              </a:rPr>
              <a:t>ts</a:t>
            </a:r>
            <a:r>
              <a:rPr lang="en-GB" dirty="0">
                <a:solidFill>
                  <a:srgbClr val="000000"/>
                </a:solidFill>
                <a:effectLst/>
                <a:latin typeface="JetBrains Mono" panose="02000009000000000000" pitchFamily="49" charset="0"/>
              </a:rPr>
              <a:t> t)</a:t>
            </a:r>
            <a:r>
              <a:rPr lang="en-GB" dirty="0">
                <a:solidFill>
                  <a:srgbClr val="551257"/>
                </a:solidFill>
                <a:effectLst/>
                <a:latin typeface="Helvetica" pitchFamily="2" charset="0"/>
              </a:rPr>
              <a:t> into an (</a:t>
            </a:r>
            <a:r>
              <a:rPr lang="en-GB" dirty="0">
                <a:solidFill>
                  <a:srgbClr val="257FA0"/>
                </a:solidFill>
                <a:effectLst/>
                <a:latin typeface="JetBrains Mono" panose="02000009000000000000" pitchFamily="49" charset="0"/>
              </a:rPr>
              <a:t>Index </a:t>
            </a:r>
            <a:r>
              <a:rPr lang="en-GB" i="1" dirty="0">
                <a:solidFill>
                  <a:srgbClr val="000000"/>
                </a:solidFill>
                <a:effectLst/>
                <a:latin typeface="JetBrains Mono" panose="02000009000000000000" pitchFamily="49" charset="0"/>
              </a:rPr>
              <a:t>ts2 </a:t>
            </a:r>
            <a:r>
              <a:rPr lang="en-GB" dirty="0">
                <a:solidFill>
                  <a:srgbClr val="000000"/>
                </a:solidFill>
                <a:effectLst/>
                <a:latin typeface="JetBrains Mono" panose="02000009000000000000" pitchFamily="49" charset="0"/>
              </a:rPr>
              <a:t>t</a:t>
            </a:r>
            <a:r>
              <a:rPr lang="en-GB" dirty="0">
                <a:solidFill>
                  <a:srgbClr val="257FA0"/>
                </a:solidFill>
                <a:latin typeface="Fira Code" pitchFamily="49" charset="0"/>
                <a:ea typeface="Fira Code" pitchFamily="49" charset="0"/>
                <a:cs typeface="Fira Code" pitchFamily="49"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257FA0"/>
                </a:solidFill>
                <a:effectLst/>
                <a:latin typeface="Fira Code" pitchFamily="49" charset="0"/>
                <a:ea typeface="Fira Code" pitchFamily="49" charset="0"/>
                <a:cs typeface="Fira Code" pitchFamily="49" charset="0"/>
              </a:rPr>
              <a:t>However,</a:t>
            </a:r>
            <a:r>
              <a:rPr lang="en-GB" dirty="0">
                <a:solidFill>
                  <a:srgbClr val="257FA0"/>
                </a:solidFill>
                <a:effectLst/>
                <a:latin typeface="Fira Code" pitchFamily="49" charset="0"/>
                <a:ea typeface="Fira Code" pitchFamily="49" charset="0"/>
                <a:cs typeface="Fira Code" pitchFamily="49" charset="0"/>
              </a:rPr>
              <a:t> DB indices are back!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Providing </a:t>
            </a:r>
            <a:r>
              <a:rPr lang="en-GB" dirty="0" err="1">
                <a:solidFill>
                  <a:srgbClr val="257FA0"/>
                </a:solidFill>
                <a:effectLst/>
                <a:latin typeface="Fira Code" pitchFamily="49" charset="0"/>
                <a:ea typeface="Fira Code" pitchFamily="49" charset="0"/>
                <a:cs typeface="Fira Code" pitchFamily="49" charset="0"/>
              </a:rPr>
              <a:t>ReifyIndexE</a:t>
            </a:r>
            <a:r>
              <a:rPr lang="en-GB" dirty="0">
                <a:solidFill>
                  <a:srgbClr val="257FA0"/>
                </a:solidFill>
                <a:effectLst/>
                <a:latin typeface="Fira Code" pitchFamily="49" charset="0"/>
                <a:ea typeface="Fira Code" pitchFamily="49" charset="0"/>
                <a:cs typeface="Fira Code" pitchFamily="49" charset="0"/>
              </a:rPr>
              <a:t> is just the same as providing the DB index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Fear not </a:t>
            </a:r>
            <a:r>
              <a:rPr lang="en-GB" dirty="0" err="1">
                <a:solidFill>
                  <a:srgbClr val="257FA0"/>
                </a:solidFill>
                <a:effectLst/>
                <a:latin typeface="Fira Code" pitchFamily="49" charset="0"/>
                <a:ea typeface="Fira Code" pitchFamily="49" charset="0"/>
                <a:cs typeface="Fira Code" pitchFamily="49" charset="0"/>
              </a:rPr>
              <a:t>tho</a:t>
            </a:r>
            <a:r>
              <a:rPr lang="en-GB" dirty="0">
                <a:solidFill>
                  <a:srgbClr val="257FA0"/>
                </a:solidFill>
                <a:effectLst/>
                <a:latin typeface="Fira Code" pitchFamily="49" charset="0"/>
                <a:ea typeface="Fira Code" pitchFamily="49" charset="0"/>
                <a:cs typeface="Fira Code" pitchFamily="49" charset="0"/>
              </a:rPr>
              <a:t>! This is where we can make use of the host’s instance resolution to construct this value for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Helvetica" pitchFamily="2" charset="0"/>
            </a:endParaRPr>
          </a:p>
        </p:txBody>
      </p:sp>
      <p:sp>
        <p:nvSpPr>
          <p:cNvPr id="4" name="Slide Number Placeholder 3">
            <a:extLst>
              <a:ext uri="{FF2B5EF4-FFF2-40B4-BE49-F238E27FC236}">
                <a16:creationId xmlns:a16="http://schemas.microsoft.com/office/drawing/2014/main" id="{0730A7DE-535D-22FD-5BE7-E799D72BA5E9}"/>
              </a:ext>
            </a:extLst>
          </p:cNvPr>
          <p:cNvSpPr>
            <a:spLocks noGrp="1"/>
          </p:cNvSpPr>
          <p:nvPr>
            <p:ph type="sldNum" sz="quarter" idx="5"/>
          </p:nvPr>
        </p:nvSpPr>
        <p:spPr/>
        <p:txBody>
          <a:bodyPr/>
          <a:lstStyle/>
          <a:p>
            <a:fld id="{73837AF6-4E35-DE42-A4A2-CDC4569077A0}" type="slidenum">
              <a:rPr lang="en-US" smtClean="0"/>
              <a:t>35</a:t>
            </a:fld>
            <a:endParaRPr lang="en-US"/>
          </a:p>
        </p:txBody>
      </p:sp>
    </p:spTree>
    <p:extLst>
      <p:ext uri="{BB962C8B-B14F-4D97-AF65-F5344CB8AC3E}">
        <p14:creationId xmlns:p14="http://schemas.microsoft.com/office/powerpoint/2010/main" val="8202480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6BE97-E678-C215-ABEE-F9B2595CDF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4B935-1443-68B8-119E-E4C76B83DF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BB3F9D-5D46-DA46-9F9E-122B3B0A29F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By swapping </a:t>
            </a:r>
            <a:r>
              <a:rPr lang="en-GB" dirty="0" err="1">
                <a:solidFill>
                  <a:srgbClr val="000000"/>
                </a:solidFill>
                <a:effectLst/>
                <a:latin typeface="JetBrains Mono" panose="02000009000000000000" pitchFamily="49" charset="0"/>
              </a:rPr>
              <a:t>ReifyIndexE</a:t>
            </a:r>
            <a:r>
              <a:rPr lang="en-GB" dirty="0">
                <a:solidFill>
                  <a:srgbClr val="000000"/>
                </a:solidFill>
                <a:effectLst/>
                <a:latin typeface="JetBrains Mono" panose="02000009000000000000" pitchFamily="49" charset="0"/>
              </a:rPr>
              <a:t> out for a type class with a reify method, we can remove the user’s need to provide this evidence, as this can be done automatically with the following instances: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The </a:t>
            </a:r>
            <a:r>
              <a:rPr lang="en-GB" b="1" dirty="0">
                <a:solidFill>
                  <a:srgbClr val="000000"/>
                </a:solidFill>
                <a:effectLst/>
                <a:latin typeface="JetBrains Mono" panose="02000009000000000000" pitchFamily="49" charset="0"/>
              </a:rPr>
              <a:t>first instance,</a:t>
            </a:r>
            <a:r>
              <a:rPr lang="en-GB" dirty="0">
                <a:solidFill>
                  <a:srgbClr val="000000"/>
                </a:solidFill>
                <a:effectLst/>
                <a:latin typeface="JetBrains Mono" panose="02000009000000000000" pitchFamily="49" charset="0"/>
              </a:rPr>
              <a:t> which corresponds to the </a:t>
            </a:r>
            <a:r>
              <a:rPr lang="en-GB" dirty="0" err="1">
                <a:solidFill>
                  <a:srgbClr val="000000"/>
                </a:solidFill>
                <a:effectLst/>
                <a:latin typeface="JetBrains Mono" panose="02000009000000000000" pitchFamily="49" charset="0"/>
              </a:rPr>
              <a:t>Refl</a:t>
            </a:r>
            <a:r>
              <a:rPr lang="en-GB" dirty="0">
                <a:solidFill>
                  <a:srgbClr val="000000"/>
                </a:solidFill>
                <a:effectLst/>
                <a:latin typeface="JetBrains Mono" panose="02000009000000000000" pitchFamily="49" charset="0"/>
              </a:rPr>
              <a:t> constructor of </a:t>
            </a:r>
            <a:r>
              <a:rPr lang="en-GB" dirty="0" err="1">
                <a:solidFill>
                  <a:srgbClr val="000000"/>
                </a:solidFill>
                <a:effectLst/>
                <a:latin typeface="JetBrains Mono" panose="02000009000000000000" pitchFamily="49" charset="0"/>
              </a:rPr>
              <a:t>ReifyIndexE</a:t>
            </a:r>
            <a:r>
              <a:rPr lang="en-GB" dirty="0">
                <a:solidFill>
                  <a:srgbClr val="000000"/>
                </a:solidFill>
                <a:effectLst/>
                <a:latin typeface="JetBrains Mono" panose="02000009000000000000" pitchFamily="49" charset="0"/>
              </a:rPr>
              <a:t>, where both typing contexts are the same offers a straight-forward conversion from </a:t>
            </a:r>
            <a:r>
              <a:rPr lang="en-GB" dirty="0" err="1">
                <a:solidFill>
                  <a:srgbClr val="000000"/>
                </a:solidFill>
                <a:effectLst/>
                <a:latin typeface="JetBrains Mono" panose="02000009000000000000" pitchFamily="49" charset="0"/>
              </a:rPr>
              <a:t>ProxyTop</a:t>
            </a:r>
            <a:r>
              <a:rPr lang="en-GB" dirty="0">
                <a:solidFill>
                  <a:srgbClr val="000000"/>
                </a:solidFill>
                <a:effectLst/>
                <a:latin typeface="JetBrains Mono" panose="02000009000000000000" pitchFamily="49" charset="0"/>
              </a:rPr>
              <a:t> to Top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The </a:t>
            </a:r>
            <a:r>
              <a:rPr lang="en-GB" b="1" dirty="0">
                <a:solidFill>
                  <a:srgbClr val="000000"/>
                </a:solidFill>
                <a:effectLst/>
                <a:latin typeface="JetBrains Mono" panose="02000009000000000000" pitchFamily="49" charset="0"/>
              </a:rPr>
              <a:t>second instance</a:t>
            </a:r>
            <a:r>
              <a:rPr lang="en-GB" dirty="0">
                <a:solidFill>
                  <a:srgbClr val="000000"/>
                </a:solidFill>
                <a:effectLst/>
                <a:latin typeface="JetBrains Mono" panose="02000009000000000000" pitchFamily="49" charset="0"/>
              </a:rPr>
              <a:t>, which corresponds to the Step constructor is a little more involved…</a:t>
            </a:r>
          </a:p>
        </p:txBody>
      </p:sp>
      <p:sp>
        <p:nvSpPr>
          <p:cNvPr id="4" name="Slide Number Placeholder 3">
            <a:extLst>
              <a:ext uri="{FF2B5EF4-FFF2-40B4-BE49-F238E27FC236}">
                <a16:creationId xmlns:a16="http://schemas.microsoft.com/office/drawing/2014/main" id="{312A6C46-97BF-EFCD-96B7-AF4C558D0E0E}"/>
              </a:ext>
            </a:extLst>
          </p:cNvPr>
          <p:cNvSpPr>
            <a:spLocks noGrp="1"/>
          </p:cNvSpPr>
          <p:nvPr>
            <p:ph type="sldNum" sz="quarter" idx="5"/>
          </p:nvPr>
        </p:nvSpPr>
        <p:spPr/>
        <p:txBody>
          <a:bodyPr/>
          <a:lstStyle/>
          <a:p>
            <a:fld id="{73837AF6-4E35-DE42-A4A2-CDC4569077A0}" type="slidenum">
              <a:rPr lang="en-US" smtClean="0"/>
              <a:t>36</a:t>
            </a:fld>
            <a:endParaRPr lang="en-US"/>
          </a:p>
        </p:txBody>
      </p:sp>
    </p:spTree>
    <p:extLst>
      <p:ext uri="{BB962C8B-B14F-4D97-AF65-F5344CB8AC3E}">
        <p14:creationId xmlns:p14="http://schemas.microsoft.com/office/powerpoint/2010/main" val="14400054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DB258-1690-2C86-C5AC-D66A50B977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F8798-DBDE-B566-3E59-436677C47D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701FD9-D24C-869C-AE54-1A679E2B566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It says, to evidence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D1729032-3336-FBC1-36D6-F92A6CBE89B9}"/>
              </a:ext>
            </a:extLst>
          </p:cNvPr>
          <p:cNvSpPr>
            <a:spLocks noGrp="1"/>
          </p:cNvSpPr>
          <p:nvPr>
            <p:ph type="sldNum" sz="quarter" idx="5"/>
          </p:nvPr>
        </p:nvSpPr>
        <p:spPr/>
        <p:txBody>
          <a:bodyPr/>
          <a:lstStyle/>
          <a:p>
            <a:fld id="{73837AF6-4E35-DE42-A4A2-CDC4569077A0}" type="slidenum">
              <a:rPr lang="en-US" smtClean="0"/>
              <a:t>37</a:t>
            </a:fld>
            <a:endParaRPr lang="en-US"/>
          </a:p>
        </p:txBody>
      </p:sp>
    </p:spTree>
    <p:extLst>
      <p:ext uri="{BB962C8B-B14F-4D97-AF65-F5344CB8AC3E}">
        <p14:creationId xmlns:p14="http://schemas.microsoft.com/office/powerpoint/2010/main" val="21671778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E8B41-CE58-D4B2-BA22-54C2284D4B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C2BC1D-A933-0B10-2741-30A8FA9E3A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5462A1-BE29-3DA1-7E35-78DF7D1F5C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ts3 is an extension of </a:t>
            </a:r>
            <a:r>
              <a:rPr lang="en-GB" dirty="0" err="1">
                <a:solidFill>
                  <a:srgbClr val="000000"/>
                </a:solidFill>
                <a:effectLst/>
                <a:latin typeface="JetBrains Mono" panose="02000009000000000000" pitchFamily="49" charset="0"/>
              </a:rPr>
              <a:t>ts</a:t>
            </a:r>
            <a:r>
              <a:rPr lang="en-GB" dirty="0">
                <a:solidFill>
                  <a:srgbClr val="000000"/>
                </a:solidFill>
                <a:effectLst/>
                <a:latin typeface="JetBrains Mono" panose="02000009000000000000" pitchFamily="49" charset="0"/>
              </a:rPr>
              <a:t>, we require that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063432CF-A833-1317-6A75-EFEC430DABD2}"/>
              </a:ext>
            </a:extLst>
          </p:cNvPr>
          <p:cNvSpPr>
            <a:spLocks noGrp="1"/>
          </p:cNvSpPr>
          <p:nvPr>
            <p:ph type="sldNum" sz="quarter" idx="5"/>
          </p:nvPr>
        </p:nvSpPr>
        <p:spPr/>
        <p:txBody>
          <a:bodyPr/>
          <a:lstStyle/>
          <a:p>
            <a:fld id="{73837AF6-4E35-DE42-A4A2-CDC4569077A0}" type="slidenum">
              <a:rPr lang="en-US" smtClean="0"/>
              <a:t>38</a:t>
            </a:fld>
            <a:endParaRPr lang="en-US"/>
          </a:p>
        </p:txBody>
      </p:sp>
    </p:spTree>
    <p:extLst>
      <p:ext uri="{BB962C8B-B14F-4D97-AF65-F5344CB8AC3E}">
        <p14:creationId xmlns:p14="http://schemas.microsoft.com/office/powerpoint/2010/main" val="368460613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61C12-F440-9B5D-40BD-6C0675C7F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C0BB7D-D050-4D3B-078F-674CF8683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EB67DB-9AC2-1793-9F39-D1AB9A37869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some ts2 is an extension of </a:t>
            </a:r>
            <a:r>
              <a:rPr lang="en-GB" dirty="0" err="1">
                <a:solidFill>
                  <a:srgbClr val="000000"/>
                </a:solidFill>
                <a:effectLst/>
                <a:latin typeface="JetBrains Mono" panose="02000009000000000000" pitchFamily="49" charset="0"/>
              </a:rPr>
              <a:t>ts</a:t>
            </a: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C1BCEC4B-0D96-8C6F-03A0-6A416FE80573}"/>
              </a:ext>
            </a:extLst>
          </p:cNvPr>
          <p:cNvSpPr>
            <a:spLocks noGrp="1"/>
          </p:cNvSpPr>
          <p:nvPr>
            <p:ph type="sldNum" sz="quarter" idx="5"/>
          </p:nvPr>
        </p:nvSpPr>
        <p:spPr/>
        <p:txBody>
          <a:bodyPr/>
          <a:lstStyle/>
          <a:p>
            <a:fld id="{73837AF6-4E35-DE42-A4A2-CDC4569077A0}" type="slidenum">
              <a:rPr lang="en-US" smtClean="0"/>
              <a:t>39</a:t>
            </a:fld>
            <a:endParaRPr lang="en-US"/>
          </a:p>
        </p:txBody>
      </p:sp>
    </p:spTree>
    <p:extLst>
      <p:ext uri="{BB962C8B-B14F-4D97-AF65-F5344CB8AC3E}">
        <p14:creationId xmlns:p14="http://schemas.microsoft.com/office/powerpoint/2010/main" val="4053153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71E60-CC25-559F-0CD6-FD4181191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4F4B0B-B5C7-3058-CB25-BFA0157898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2D65DA-FF09-B258-717F-0DF4F03135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551257"/>
                </a:solidFill>
                <a:effectLst/>
                <a:latin typeface="Helvetica" pitchFamily="2" charset="0"/>
              </a:rPr>
              <a:t>We </a:t>
            </a:r>
            <a:r>
              <a:rPr lang="en-GB" b="0" dirty="0">
                <a:solidFill>
                  <a:srgbClr val="551257"/>
                </a:solidFill>
                <a:effectLst/>
                <a:latin typeface="Helvetica" pitchFamily="2" charset="0"/>
              </a:rPr>
              <a:t>present Contextual Embeddings!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p:txBody>
      </p:sp>
      <p:sp>
        <p:nvSpPr>
          <p:cNvPr id="4" name="Slide Number Placeholder 3">
            <a:extLst>
              <a:ext uri="{FF2B5EF4-FFF2-40B4-BE49-F238E27FC236}">
                <a16:creationId xmlns:a16="http://schemas.microsoft.com/office/drawing/2014/main" id="{C285923D-4722-D844-DEFC-7DCF93A6CC80}"/>
              </a:ext>
            </a:extLst>
          </p:cNvPr>
          <p:cNvSpPr>
            <a:spLocks noGrp="1"/>
          </p:cNvSpPr>
          <p:nvPr>
            <p:ph type="sldNum" sz="quarter" idx="5"/>
          </p:nvPr>
        </p:nvSpPr>
        <p:spPr/>
        <p:txBody>
          <a:bodyPr/>
          <a:lstStyle/>
          <a:p>
            <a:fld id="{73837AF6-4E35-DE42-A4A2-CDC4569077A0}" type="slidenum">
              <a:rPr lang="en-US" smtClean="0"/>
              <a:t>4</a:t>
            </a:fld>
            <a:endParaRPr lang="en-US"/>
          </a:p>
        </p:txBody>
      </p:sp>
    </p:spTree>
    <p:extLst>
      <p:ext uri="{BB962C8B-B14F-4D97-AF65-F5344CB8AC3E}">
        <p14:creationId xmlns:p14="http://schemas.microsoft.com/office/powerpoint/2010/main" val="24060117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4F461-5DFB-3928-9907-1A0B9EBD54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74C44-315F-0551-BC93-76AC213F5B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F50846-AB1C-E9A0-0F39-F5C4E120BF7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and that ts3 is this exactly ts2 extended by one more type, 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ED23DF74-B4A1-D34C-BE96-C1DF2D50AC4E}"/>
              </a:ext>
            </a:extLst>
          </p:cNvPr>
          <p:cNvSpPr>
            <a:spLocks noGrp="1"/>
          </p:cNvSpPr>
          <p:nvPr>
            <p:ph type="sldNum" sz="quarter" idx="5"/>
          </p:nvPr>
        </p:nvSpPr>
        <p:spPr/>
        <p:txBody>
          <a:bodyPr/>
          <a:lstStyle/>
          <a:p>
            <a:fld id="{73837AF6-4E35-DE42-A4A2-CDC4569077A0}" type="slidenum">
              <a:rPr lang="en-US" smtClean="0"/>
              <a:t>40</a:t>
            </a:fld>
            <a:endParaRPr lang="en-US"/>
          </a:p>
        </p:txBody>
      </p:sp>
    </p:spTree>
    <p:extLst>
      <p:ext uri="{BB962C8B-B14F-4D97-AF65-F5344CB8AC3E}">
        <p14:creationId xmlns:p14="http://schemas.microsoft.com/office/powerpoint/2010/main" val="13636413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E6254-6918-63FC-48BF-84E471A69B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15BBD-E607-6DBC-2B4F-9CEB3EBC28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F401FA-777E-EC64-568A-05B6C4FD342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Reify is then recursively defined, with the highlighted constraint asserting that the recursive call exists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368DB378-72F7-C7DB-B3FC-38DB442D25A0}"/>
              </a:ext>
            </a:extLst>
          </p:cNvPr>
          <p:cNvSpPr>
            <a:spLocks noGrp="1"/>
          </p:cNvSpPr>
          <p:nvPr>
            <p:ph type="sldNum" sz="quarter" idx="5"/>
          </p:nvPr>
        </p:nvSpPr>
        <p:spPr/>
        <p:txBody>
          <a:bodyPr/>
          <a:lstStyle/>
          <a:p>
            <a:fld id="{73837AF6-4E35-DE42-A4A2-CDC4569077A0}" type="slidenum">
              <a:rPr lang="en-US" smtClean="0"/>
              <a:t>41</a:t>
            </a:fld>
            <a:endParaRPr lang="en-US"/>
          </a:p>
        </p:txBody>
      </p:sp>
    </p:spTree>
    <p:extLst>
      <p:ext uri="{BB962C8B-B14F-4D97-AF65-F5344CB8AC3E}">
        <p14:creationId xmlns:p14="http://schemas.microsoft.com/office/powerpoint/2010/main" val="20643019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548E6-44E6-26B6-F5BC-34B582FBA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F8524-78F0-06EA-A8C7-87A1A30AC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DE535B-39C1-95CD-DAFF-B0A915C191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Then to account for for the final difference, the addition of a, we add a Pop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C66F50F3-0473-D7FD-26D9-A0A3C80FD0A7}"/>
              </a:ext>
            </a:extLst>
          </p:cNvPr>
          <p:cNvSpPr>
            <a:spLocks noGrp="1"/>
          </p:cNvSpPr>
          <p:nvPr>
            <p:ph type="sldNum" sz="quarter" idx="5"/>
          </p:nvPr>
        </p:nvSpPr>
        <p:spPr/>
        <p:txBody>
          <a:bodyPr/>
          <a:lstStyle/>
          <a:p>
            <a:fld id="{73837AF6-4E35-DE42-A4A2-CDC4569077A0}" type="slidenum">
              <a:rPr lang="en-US" smtClean="0"/>
              <a:t>42</a:t>
            </a:fld>
            <a:endParaRPr lang="en-US"/>
          </a:p>
        </p:txBody>
      </p:sp>
    </p:spTree>
    <p:extLst>
      <p:ext uri="{BB962C8B-B14F-4D97-AF65-F5344CB8AC3E}">
        <p14:creationId xmlns:p14="http://schemas.microsoft.com/office/powerpoint/2010/main" val="12559013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83C7C-5DFB-8564-99E9-8B3B931B5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F41CB-B759-1A2F-570A-826FDF5961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CE4832-E032-3B6D-DDBC-951B3248CCE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Essentially, we are counting the difference between the bind-site and use-site contexts to produce the correct de </a:t>
            </a:r>
            <a:r>
              <a:rPr lang="en-GB" dirty="0" err="1">
                <a:solidFill>
                  <a:srgbClr val="000000"/>
                </a:solidFill>
                <a:effectLst/>
                <a:latin typeface="JetBrains Mono" panose="02000009000000000000" pitchFamily="49" charset="0"/>
              </a:rPr>
              <a:t>bruijn</a:t>
            </a:r>
            <a:r>
              <a:rPr lang="en-GB" dirty="0">
                <a:solidFill>
                  <a:srgbClr val="000000"/>
                </a:solidFill>
                <a:effectLst/>
                <a:latin typeface="JetBrains Mono" panose="02000009000000000000" pitchFamily="49" charset="0"/>
              </a:rPr>
              <a:t> index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These instances push </a:t>
            </a:r>
            <a:r>
              <a:rPr lang="en-GB" dirty="0" err="1">
                <a:solidFill>
                  <a:srgbClr val="000000"/>
                </a:solidFill>
                <a:effectLst/>
                <a:latin typeface="JetBrains Mono" panose="02000009000000000000" pitchFamily="49" charset="0"/>
              </a:rPr>
              <a:t>haskell’s</a:t>
            </a:r>
            <a:r>
              <a:rPr lang="en-GB" dirty="0">
                <a:solidFill>
                  <a:srgbClr val="000000"/>
                </a:solidFill>
                <a:effectLst/>
                <a:latin typeface="JetBrains Mono" panose="02000009000000000000" pitchFamily="49" charset="0"/>
              </a:rPr>
              <a:t> type class system to its limits, but we have taken care to ensure that their resolution is deterministic and terminating*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*If someone does ask about Undecidable: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a:buNone/>
            </a:pPr>
            <a:r>
              <a:rPr lang="en-GB" dirty="0">
                <a:solidFill>
                  <a:srgbClr val="000000"/>
                </a:solidFill>
                <a:effectLst/>
                <a:latin typeface="Helvetica" pitchFamily="2" charset="0"/>
              </a:rPr>
              <a:t>Haskell’s instance solving mechanism requires that instances be picked unambiguously. This is not the case here: when </a:t>
            </a:r>
            <a:r>
              <a:rPr lang="en-GB" dirty="0">
                <a:solidFill>
                  <a:srgbClr val="000000"/>
                </a:solidFill>
                <a:effectLst/>
                <a:latin typeface="JetBrains Mono" panose="02000009000000000000" pitchFamily="49" charset="0"/>
              </a:rPr>
              <a:t>ts2 </a:t>
            </a:r>
            <a:r>
              <a:rPr lang="en-GB" dirty="0">
                <a:solidFill>
                  <a:srgbClr val="000000"/>
                </a:solidFill>
                <a:effectLst/>
                <a:latin typeface="Helvetica" pitchFamily="2" charset="0"/>
              </a:rPr>
              <a:t>is any non-empty list both instances match, and none is more specific than the other. One could force Haskell to accept that by using the (now deprecated) </a:t>
            </a:r>
            <a:r>
              <a:rPr lang="en-GB" dirty="0" err="1">
                <a:solidFill>
                  <a:srgbClr val="257FA0"/>
                </a:solidFill>
                <a:effectLst/>
                <a:latin typeface="JetBrains Mono" panose="02000009000000000000" pitchFamily="49" charset="0"/>
              </a:rPr>
              <a:t>IncoherentInstances</a:t>
            </a:r>
            <a:r>
              <a:rPr lang="en-GB" dirty="0">
                <a:solidFill>
                  <a:srgbClr val="257FA0"/>
                </a:solidFill>
                <a:effectLst/>
                <a:latin typeface="JetBrains Mono" panose="02000009000000000000" pitchFamily="49" charset="0"/>
              </a:rPr>
              <a:t> </a:t>
            </a:r>
            <a:r>
              <a:rPr lang="en-GB" dirty="0">
                <a:solidFill>
                  <a:srgbClr val="000000"/>
                </a:solidFill>
                <a:effectLst/>
                <a:latin typeface="Helvetica" pitchFamily="2" charset="0"/>
              </a:rPr>
              <a:t>extension. However, this has the potential to cause unpredictable behaviour. Instead, we add an equality constraint </a:t>
            </a:r>
            <a:r>
              <a:rPr lang="en-GB" dirty="0">
                <a:solidFill>
                  <a:srgbClr val="000000"/>
                </a:solidFill>
                <a:effectLst/>
                <a:latin typeface="JetBrains Mono" panose="02000009000000000000" pitchFamily="49" charset="0"/>
              </a:rPr>
              <a:t>ts2 ~ (ts1 </a:t>
            </a:r>
            <a:r>
              <a:rPr lang="en-GB" dirty="0">
                <a:solidFill>
                  <a:srgbClr val="257FA0"/>
                </a:solidFill>
                <a:effectLst/>
                <a:latin typeface="JetBrains Mono" panose="02000009000000000000" pitchFamily="49" charset="0"/>
              </a:rPr>
              <a:t>:/: </a:t>
            </a:r>
            <a:r>
              <a:rPr lang="en-GB" dirty="0">
                <a:solidFill>
                  <a:srgbClr val="000000"/>
                </a:solidFill>
                <a:effectLst/>
                <a:latin typeface="JetBrains Mono" panose="02000009000000000000" pitchFamily="49" charset="0"/>
              </a:rPr>
              <a:t>t’)</a:t>
            </a:r>
            <a:r>
              <a:rPr lang="en-GB" dirty="0">
                <a:solidFill>
                  <a:srgbClr val="000000"/>
                </a:solidFill>
                <a:effectLst/>
                <a:latin typeface="Helvetica" pitchFamily="2" charset="0"/>
              </a:rPr>
              <a:t> to the second instance. Now the ‘reflexive’ case is treated as more specific than the ‘step’ case—as its parameters are syntactically equal. This does not solve the original problem: the cases are still overlapping. However, we can use the </a:t>
            </a:r>
            <a:r>
              <a:rPr lang="en-GB" dirty="0">
                <a:solidFill>
                  <a:srgbClr val="257FA0"/>
                </a:solidFill>
                <a:effectLst/>
                <a:latin typeface="JetBrains Mono" panose="02000009000000000000" pitchFamily="49" charset="0"/>
              </a:rPr>
              <a:t>OVERLAPPING </a:t>
            </a:r>
            <a:r>
              <a:rPr lang="en-GB" dirty="0">
                <a:solidFill>
                  <a:srgbClr val="000000"/>
                </a:solidFill>
                <a:effectLst/>
                <a:latin typeface="Helvetica" pitchFamily="2" charset="0"/>
              </a:rPr>
              <a:t>pragmas to signal which one should take precedence—in our case, reflexivity. To make this code type-check we have to enable the </a:t>
            </a:r>
            <a:r>
              <a:rPr lang="en-GB" dirty="0" err="1">
                <a:solidFill>
                  <a:srgbClr val="257FA0"/>
                </a:solidFill>
                <a:effectLst/>
                <a:latin typeface="JetBrains Mono" panose="02000009000000000000" pitchFamily="49" charset="0"/>
              </a:rPr>
              <a:t>UndecidableInstances</a:t>
            </a:r>
            <a:r>
              <a:rPr lang="en-GB" dirty="0">
                <a:solidFill>
                  <a:srgbClr val="257FA0"/>
                </a:solidFill>
                <a:effectLst/>
                <a:latin typeface="JetBrains Mono" panose="02000009000000000000" pitchFamily="49" charset="0"/>
              </a:rPr>
              <a:t> </a:t>
            </a:r>
            <a:r>
              <a:rPr lang="en-GB" dirty="0">
                <a:solidFill>
                  <a:srgbClr val="000000"/>
                </a:solidFill>
                <a:effectLst/>
                <a:latin typeface="Helvetica" pitchFamily="2" charset="0"/>
              </a:rPr>
              <a:t>extension. This is required because the step case is recursive. However, the recursion is structural, so this step will not create loops.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B2A12B3E-9A90-F8B4-492D-AF40F5545F2C}"/>
              </a:ext>
            </a:extLst>
          </p:cNvPr>
          <p:cNvSpPr>
            <a:spLocks noGrp="1"/>
          </p:cNvSpPr>
          <p:nvPr>
            <p:ph type="sldNum" sz="quarter" idx="5"/>
          </p:nvPr>
        </p:nvSpPr>
        <p:spPr/>
        <p:txBody>
          <a:bodyPr/>
          <a:lstStyle/>
          <a:p>
            <a:fld id="{73837AF6-4E35-DE42-A4A2-CDC4569077A0}" type="slidenum">
              <a:rPr lang="en-US" smtClean="0"/>
              <a:t>43</a:t>
            </a:fld>
            <a:endParaRPr lang="en-US"/>
          </a:p>
        </p:txBody>
      </p:sp>
    </p:spTree>
    <p:extLst>
      <p:ext uri="{BB962C8B-B14F-4D97-AF65-F5344CB8AC3E}">
        <p14:creationId xmlns:p14="http://schemas.microsoft.com/office/powerpoint/2010/main" val="15882077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BE1AF-3F38-54C9-8070-C7BD5787A8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B8EF7-6937-0706-E7BA-0B1D40D901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AF010-DA1C-364E-614A-B5D37219378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Voila, here is the full system, notice how </a:t>
            </a:r>
            <a:r>
              <a:rPr lang="en-GB" dirty="0" err="1">
                <a:solidFill>
                  <a:srgbClr val="257FA0"/>
                </a:solidFill>
                <a:effectLst/>
                <a:latin typeface="Fira Code" pitchFamily="49" charset="0"/>
                <a:ea typeface="Fira Code" pitchFamily="49" charset="0"/>
                <a:cs typeface="Fira Code" pitchFamily="49" charset="0"/>
              </a:rPr>
              <a:t>ReifyIndexE</a:t>
            </a:r>
            <a:r>
              <a:rPr lang="en-GB" dirty="0">
                <a:solidFill>
                  <a:srgbClr val="257FA0"/>
                </a:solidFill>
                <a:effectLst/>
                <a:latin typeface="Fira Code" pitchFamily="49" charset="0"/>
                <a:ea typeface="Fira Code" pitchFamily="49" charset="0"/>
                <a:cs typeface="Fira Code" pitchFamily="49" charset="0"/>
              </a:rPr>
              <a:t> has been replaced with a type class constraint</a:t>
            </a:r>
          </a:p>
        </p:txBody>
      </p:sp>
      <p:sp>
        <p:nvSpPr>
          <p:cNvPr id="4" name="Slide Number Placeholder 3">
            <a:extLst>
              <a:ext uri="{FF2B5EF4-FFF2-40B4-BE49-F238E27FC236}">
                <a16:creationId xmlns:a16="http://schemas.microsoft.com/office/drawing/2014/main" id="{C51EEC50-3D2E-E46A-96AF-A1A8A469BC09}"/>
              </a:ext>
            </a:extLst>
          </p:cNvPr>
          <p:cNvSpPr>
            <a:spLocks noGrp="1"/>
          </p:cNvSpPr>
          <p:nvPr>
            <p:ph type="sldNum" sz="quarter" idx="5"/>
          </p:nvPr>
        </p:nvSpPr>
        <p:spPr/>
        <p:txBody>
          <a:bodyPr/>
          <a:lstStyle/>
          <a:p>
            <a:fld id="{73837AF6-4E35-DE42-A4A2-CDC4569077A0}" type="slidenum">
              <a:rPr lang="en-US" smtClean="0"/>
              <a:t>44</a:t>
            </a:fld>
            <a:endParaRPr lang="en-US"/>
          </a:p>
        </p:txBody>
      </p:sp>
    </p:spTree>
    <p:extLst>
      <p:ext uri="{BB962C8B-B14F-4D97-AF65-F5344CB8AC3E}">
        <p14:creationId xmlns:p14="http://schemas.microsoft.com/office/powerpoint/2010/main" val="35433017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B9230-68ED-FEC0-9B27-2E5ACC10B1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39E64-F179-9801-E8DF-7D6D647211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EC32DD-BE87-5BB0-B321-3C0B409F7E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And it all, just about, fits on one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Let’s review the key points</a:t>
            </a:r>
          </a:p>
        </p:txBody>
      </p:sp>
      <p:sp>
        <p:nvSpPr>
          <p:cNvPr id="4" name="Slide Number Placeholder 3">
            <a:extLst>
              <a:ext uri="{FF2B5EF4-FFF2-40B4-BE49-F238E27FC236}">
                <a16:creationId xmlns:a16="http://schemas.microsoft.com/office/drawing/2014/main" id="{47A84DCC-DD50-0230-EA2E-CCBA114E0993}"/>
              </a:ext>
            </a:extLst>
          </p:cNvPr>
          <p:cNvSpPr>
            <a:spLocks noGrp="1"/>
          </p:cNvSpPr>
          <p:nvPr>
            <p:ph type="sldNum" sz="quarter" idx="5"/>
          </p:nvPr>
        </p:nvSpPr>
        <p:spPr/>
        <p:txBody>
          <a:bodyPr/>
          <a:lstStyle/>
          <a:p>
            <a:fld id="{73837AF6-4E35-DE42-A4A2-CDC4569077A0}" type="slidenum">
              <a:rPr lang="en-US" smtClean="0"/>
              <a:t>45</a:t>
            </a:fld>
            <a:endParaRPr lang="en-US"/>
          </a:p>
        </p:txBody>
      </p:sp>
    </p:spTree>
    <p:extLst>
      <p:ext uri="{BB962C8B-B14F-4D97-AF65-F5344CB8AC3E}">
        <p14:creationId xmlns:p14="http://schemas.microsoft.com/office/powerpoint/2010/main" val="5755908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F8664-9DCD-92F6-3D7C-CDFA1D31A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F8430-9504-638C-B575-A679AE85E0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1DCBB1-6E45-2B74-B312-0039D9D12D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By using host functions, we have achieved the same ergonomics as HOAS</a:t>
            </a:r>
          </a:p>
        </p:txBody>
      </p:sp>
      <p:sp>
        <p:nvSpPr>
          <p:cNvPr id="4" name="Slide Number Placeholder 3">
            <a:extLst>
              <a:ext uri="{FF2B5EF4-FFF2-40B4-BE49-F238E27FC236}">
                <a16:creationId xmlns:a16="http://schemas.microsoft.com/office/drawing/2014/main" id="{3D360DCE-00A0-5C1F-0628-247759E83C0D}"/>
              </a:ext>
            </a:extLst>
          </p:cNvPr>
          <p:cNvSpPr>
            <a:spLocks noGrp="1"/>
          </p:cNvSpPr>
          <p:nvPr>
            <p:ph type="sldNum" sz="quarter" idx="5"/>
          </p:nvPr>
        </p:nvSpPr>
        <p:spPr/>
        <p:txBody>
          <a:bodyPr/>
          <a:lstStyle/>
          <a:p>
            <a:fld id="{73837AF6-4E35-DE42-A4A2-CDC4569077A0}" type="slidenum">
              <a:rPr lang="en-US" smtClean="0"/>
              <a:t>46</a:t>
            </a:fld>
            <a:endParaRPr lang="en-US"/>
          </a:p>
        </p:txBody>
      </p:sp>
    </p:spTree>
    <p:extLst>
      <p:ext uri="{BB962C8B-B14F-4D97-AF65-F5344CB8AC3E}">
        <p14:creationId xmlns:p14="http://schemas.microsoft.com/office/powerpoint/2010/main" val="41067992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2A0DD-0876-EECA-9179-2EC2667CB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A30043-A671-9676-7432-F3D356FD78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8DA860-0248-1414-2487-A0104E0518F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solidFill>
                  <a:srgbClr val="257FA0"/>
                </a:solidFill>
                <a:effectLst/>
                <a:latin typeface="Fira Code" pitchFamily="49" charset="0"/>
                <a:ea typeface="Fira Code" pitchFamily="49" charset="0"/>
                <a:cs typeface="Fira Code" pitchFamily="49" charset="0"/>
              </a:rPr>
              <a:t>The singleton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allows us to snapshot the context at the variable’s bind-site</a:t>
            </a:r>
          </a:p>
        </p:txBody>
      </p:sp>
      <p:sp>
        <p:nvSpPr>
          <p:cNvPr id="4" name="Slide Number Placeholder 3">
            <a:extLst>
              <a:ext uri="{FF2B5EF4-FFF2-40B4-BE49-F238E27FC236}">
                <a16:creationId xmlns:a16="http://schemas.microsoft.com/office/drawing/2014/main" id="{F347D7EA-85F3-0A38-BCBE-DFB42DFF0490}"/>
              </a:ext>
            </a:extLst>
          </p:cNvPr>
          <p:cNvSpPr>
            <a:spLocks noGrp="1"/>
          </p:cNvSpPr>
          <p:nvPr>
            <p:ph type="sldNum" sz="quarter" idx="5"/>
          </p:nvPr>
        </p:nvSpPr>
        <p:spPr/>
        <p:txBody>
          <a:bodyPr/>
          <a:lstStyle/>
          <a:p>
            <a:fld id="{73837AF6-4E35-DE42-A4A2-CDC4569077A0}" type="slidenum">
              <a:rPr lang="en-US" smtClean="0"/>
              <a:t>47</a:t>
            </a:fld>
            <a:endParaRPr lang="en-US"/>
          </a:p>
        </p:txBody>
      </p:sp>
    </p:spTree>
    <p:extLst>
      <p:ext uri="{BB962C8B-B14F-4D97-AF65-F5344CB8AC3E}">
        <p14:creationId xmlns:p14="http://schemas.microsoft.com/office/powerpoint/2010/main" val="4269198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F16E4-C786-CD19-D2CD-A41E54625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DCC8F-14B3-3A09-3F02-4771C7ED5A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15BD73-C4E6-7781-BB05-3E6E6BB18C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solidFill>
                  <a:srgbClr val="000000"/>
                </a:solidFill>
                <a:effectLst/>
                <a:latin typeface="JetBrains Mono" panose="02000009000000000000" pitchFamily="49" charset="0"/>
              </a:rPr>
              <a:t>This gives us enough information to calculate the correct de </a:t>
            </a:r>
            <a:r>
              <a:rPr lang="en-GB" dirty="0" err="1">
                <a:solidFill>
                  <a:srgbClr val="000000"/>
                </a:solidFill>
                <a:effectLst/>
                <a:latin typeface="JetBrains Mono" panose="02000009000000000000" pitchFamily="49" charset="0"/>
              </a:rPr>
              <a:t>bruijn</a:t>
            </a:r>
            <a:r>
              <a:rPr lang="en-GB" dirty="0">
                <a:solidFill>
                  <a:srgbClr val="000000"/>
                </a:solidFill>
                <a:effectLst/>
                <a:latin typeface="JetBrains Mono" panose="02000009000000000000" pitchFamily="49" charset="0"/>
              </a:rPr>
              <a:t> index at use site automatically by using the host’s type class system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solidFill>
                  <a:srgbClr val="000000"/>
                </a:solidFill>
                <a:effectLst/>
                <a:latin typeface="JetBrains Mono" panose="02000009000000000000" pitchFamily="49"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Time so far = </a:t>
            </a:r>
            <a:r>
              <a:rPr lang="en-GB" b="0" dirty="0">
                <a:solidFill>
                  <a:srgbClr val="551257"/>
                </a:solidFill>
                <a:effectLst/>
                <a:latin typeface="Helvetica" pitchFamily="2" charset="0"/>
              </a:rPr>
              <a:t>12min 55s</a:t>
            </a: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solidFill>
                  <a:srgbClr val="000000"/>
                </a:solidFill>
                <a:effectLst/>
                <a:latin typeface="JetBrains Mono" panose="02000009000000000000" pitchFamily="49" charset="0"/>
              </a:rPr>
              <a:t>(time for section = 4min 30)</a:t>
            </a:r>
          </a:p>
        </p:txBody>
      </p:sp>
      <p:sp>
        <p:nvSpPr>
          <p:cNvPr id="4" name="Slide Number Placeholder 3">
            <a:extLst>
              <a:ext uri="{FF2B5EF4-FFF2-40B4-BE49-F238E27FC236}">
                <a16:creationId xmlns:a16="http://schemas.microsoft.com/office/drawing/2014/main" id="{F9E71BB7-3EE4-91AE-0D3F-A2234D6E72B6}"/>
              </a:ext>
            </a:extLst>
          </p:cNvPr>
          <p:cNvSpPr>
            <a:spLocks noGrp="1"/>
          </p:cNvSpPr>
          <p:nvPr>
            <p:ph type="sldNum" sz="quarter" idx="5"/>
          </p:nvPr>
        </p:nvSpPr>
        <p:spPr/>
        <p:txBody>
          <a:bodyPr/>
          <a:lstStyle/>
          <a:p>
            <a:fld id="{73837AF6-4E35-DE42-A4A2-CDC4569077A0}" type="slidenum">
              <a:rPr lang="en-US" smtClean="0"/>
              <a:t>48</a:t>
            </a:fld>
            <a:endParaRPr lang="en-US"/>
          </a:p>
        </p:txBody>
      </p:sp>
    </p:spTree>
    <p:extLst>
      <p:ext uri="{BB962C8B-B14F-4D97-AF65-F5344CB8AC3E}">
        <p14:creationId xmlns:p14="http://schemas.microsoft.com/office/powerpoint/2010/main" val="16329018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3DA8A-2872-D692-88A4-9CDF67060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C4E601-D7FA-99C2-CFA1-3648C453E1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8F1B34-0193-7DEB-6A0A-FF8BFB6842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Let’s review Contextual Embeddings against the criteria we have gathered over our journey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rgbClr val="000000"/>
                </a:solidFill>
                <a:effectLst/>
                <a:latin typeface="JetBrains Mono" panose="02000009000000000000" pitchFamily="49" charset="0"/>
              </a:rPr>
              <a:t>Firstly</a:t>
            </a:r>
            <a:r>
              <a:rPr lang="en-GB" dirty="0">
                <a:solidFill>
                  <a:srgbClr val="000000"/>
                </a:solidFill>
                <a:effectLst/>
                <a:latin typeface="JetBrains Mono" panose="02000009000000000000" pitchFamily="49" charset="0"/>
              </a:rPr>
              <a:t>, they are intrinsically typed: the host’s type system will reject ill-typed guest terms like dup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D63B9D2F-B589-19F3-85BE-7C662AB7EE91}"/>
              </a:ext>
            </a:extLst>
          </p:cNvPr>
          <p:cNvSpPr>
            <a:spLocks noGrp="1"/>
          </p:cNvSpPr>
          <p:nvPr>
            <p:ph type="sldNum" sz="quarter" idx="5"/>
          </p:nvPr>
        </p:nvSpPr>
        <p:spPr/>
        <p:txBody>
          <a:bodyPr/>
          <a:lstStyle/>
          <a:p>
            <a:fld id="{73837AF6-4E35-DE42-A4A2-CDC4569077A0}" type="slidenum">
              <a:rPr lang="en-US" smtClean="0"/>
              <a:t>49</a:t>
            </a:fld>
            <a:endParaRPr lang="en-US"/>
          </a:p>
        </p:txBody>
      </p:sp>
    </p:spTree>
    <p:extLst>
      <p:ext uri="{BB962C8B-B14F-4D97-AF65-F5344CB8AC3E}">
        <p14:creationId xmlns:p14="http://schemas.microsoft.com/office/powerpoint/2010/main" val="15576671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EF2B7-EA07-97A9-4269-721910DAD2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2F5AC-5F59-17F2-5A9F-2AD520C673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E033A1-1E65-F4D1-7162-FC3417289B6C}"/>
              </a:ext>
            </a:extLst>
          </p:cNvPr>
          <p:cNvSpPr>
            <a:spLocks noGrp="1"/>
          </p:cNvSpPr>
          <p:nvPr>
            <p:ph type="body" idx="1"/>
          </p:nvPr>
        </p:nvSpPr>
        <p:spPr/>
        <p:txBody>
          <a:bodyPr/>
          <a:lstStyle/>
          <a:p>
            <a:r>
              <a:rPr lang="en-GB" b="0" dirty="0">
                <a:solidFill>
                  <a:srgbClr val="551257"/>
                </a:solidFill>
                <a:effectLst/>
                <a:latin typeface="Helvetica" pitchFamily="2" charset="0"/>
              </a:rPr>
              <a:t>Contextual embedding is a</a:t>
            </a:r>
            <a:r>
              <a:rPr lang="en-GB" dirty="0"/>
              <a:t> technique for embedding languages with binders that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1" dirty="0"/>
              <a:t>Combines</a:t>
            </a:r>
            <a:r>
              <a:rPr lang="en-GB" dirty="0"/>
              <a:t> the benefits of a first-order representation with an ergonomic interface,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Even working for </a:t>
            </a:r>
            <a:r>
              <a:rPr lang="en-GB" b="1" dirty="0"/>
              <a:t>Modal and substructural embedded languages</a:t>
            </a:r>
            <a:r>
              <a:rPr lang="en-GB" b="0" dirty="0"/>
              <a:t>, and</a:t>
            </a: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Contextual Embeddings are </a:t>
            </a:r>
            <a:r>
              <a:rPr lang="en-GB" b="1" dirty="0"/>
              <a:t>isomorphic</a:t>
            </a:r>
            <a:r>
              <a:rPr lang="en-GB" dirty="0"/>
              <a:t> to the first-order embedding complete with a type-safe unembedding, something that has alluded the community until now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But why has this alluded the community?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Time so far = 2min 5s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(Time for section = 1min 30)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a:p>
            <a:pPr algn="l"/>
            <a:endParaRPr lang="en-GB" b="0" dirty="0">
              <a:ln w="3175">
                <a:solidFill>
                  <a:schemeClr val="accent2"/>
                </a:solidFill>
                <a:prstDash val="solid"/>
              </a:ln>
              <a:latin typeface="Apple Chancery" panose="03020702040506060504" pitchFamily="66" charset="-79"/>
              <a:cs typeface="Apple Chancery" panose="03020702040506060504" pitchFamily="66" charset="-79"/>
            </a:endParaRPr>
          </a:p>
          <a:p>
            <a:pPr algn="l"/>
            <a:endParaRPr lang="en-US" b="0" dirty="0"/>
          </a:p>
          <a:p>
            <a:pPr algn="l"/>
            <a:endParaRPr lang="en-US" b="0" dirty="0"/>
          </a:p>
          <a:p>
            <a:pPr algn="l"/>
            <a:endParaRPr lang="en-US" b="0" dirty="0"/>
          </a:p>
          <a:p>
            <a:pPr algn="l"/>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551257"/>
              </a:solidFill>
              <a:effectLst/>
              <a:latin typeface="Helvetica" pitchFamily="2" charset="0"/>
            </a:endParaRPr>
          </a:p>
        </p:txBody>
      </p:sp>
      <p:sp>
        <p:nvSpPr>
          <p:cNvPr id="4" name="Slide Number Placeholder 3">
            <a:extLst>
              <a:ext uri="{FF2B5EF4-FFF2-40B4-BE49-F238E27FC236}">
                <a16:creationId xmlns:a16="http://schemas.microsoft.com/office/drawing/2014/main" id="{2B35F70E-1239-0B1E-A07A-C0E26AF9B8C8}"/>
              </a:ext>
            </a:extLst>
          </p:cNvPr>
          <p:cNvSpPr>
            <a:spLocks noGrp="1"/>
          </p:cNvSpPr>
          <p:nvPr>
            <p:ph type="sldNum" sz="quarter" idx="5"/>
          </p:nvPr>
        </p:nvSpPr>
        <p:spPr/>
        <p:txBody>
          <a:bodyPr/>
          <a:lstStyle/>
          <a:p>
            <a:fld id="{73837AF6-4E35-DE42-A4A2-CDC4569077A0}" type="slidenum">
              <a:rPr lang="en-US" smtClean="0"/>
              <a:t>5</a:t>
            </a:fld>
            <a:endParaRPr lang="en-US"/>
          </a:p>
        </p:txBody>
      </p:sp>
    </p:spTree>
    <p:extLst>
      <p:ext uri="{BB962C8B-B14F-4D97-AF65-F5344CB8AC3E}">
        <p14:creationId xmlns:p14="http://schemas.microsoft.com/office/powerpoint/2010/main" val="39345579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CAB23-790A-9CBC-8CFF-13666CF57C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B9446-6828-D389-9A7F-CB109B2300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E4493C-3D4B-CD9B-26A8-3AEB6D40F32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Our use of host functions makes guest binders ergonomic</a:t>
            </a:r>
          </a:p>
        </p:txBody>
      </p:sp>
      <p:sp>
        <p:nvSpPr>
          <p:cNvPr id="4" name="Slide Number Placeholder 3">
            <a:extLst>
              <a:ext uri="{FF2B5EF4-FFF2-40B4-BE49-F238E27FC236}">
                <a16:creationId xmlns:a16="http://schemas.microsoft.com/office/drawing/2014/main" id="{B09E725D-4E7B-AE2D-DC4F-F11C8768BAB1}"/>
              </a:ext>
            </a:extLst>
          </p:cNvPr>
          <p:cNvSpPr>
            <a:spLocks noGrp="1"/>
          </p:cNvSpPr>
          <p:nvPr>
            <p:ph type="sldNum" sz="quarter" idx="5"/>
          </p:nvPr>
        </p:nvSpPr>
        <p:spPr/>
        <p:txBody>
          <a:bodyPr/>
          <a:lstStyle/>
          <a:p>
            <a:fld id="{73837AF6-4E35-DE42-A4A2-CDC4569077A0}" type="slidenum">
              <a:rPr lang="en-US" smtClean="0"/>
              <a:t>50</a:t>
            </a:fld>
            <a:endParaRPr lang="en-US"/>
          </a:p>
        </p:txBody>
      </p:sp>
    </p:spTree>
    <p:extLst>
      <p:ext uri="{BB962C8B-B14F-4D97-AF65-F5344CB8AC3E}">
        <p14:creationId xmlns:p14="http://schemas.microsoft.com/office/powerpoint/2010/main" val="429959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1172C-3A29-75BE-1DB0-043D04D25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96E051-1F43-4126-83A9-BCAD2ADE4C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D3B2EC-5A54-11D9-4A8C-6ADC606E2B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We made sure to make our embedding strictly positive</a:t>
            </a:r>
          </a:p>
        </p:txBody>
      </p:sp>
      <p:sp>
        <p:nvSpPr>
          <p:cNvPr id="4" name="Slide Number Placeholder 3">
            <a:extLst>
              <a:ext uri="{FF2B5EF4-FFF2-40B4-BE49-F238E27FC236}">
                <a16:creationId xmlns:a16="http://schemas.microsoft.com/office/drawing/2014/main" id="{CA9A75A9-64FB-52E2-C73F-F49A9B910834}"/>
              </a:ext>
            </a:extLst>
          </p:cNvPr>
          <p:cNvSpPr>
            <a:spLocks noGrp="1"/>
          </p:cNvSpPr>
          <p:nvPr>
            <p:ph type="sldNum" sz="quarter" idx="5"/>
          </p:nvPr>
        </p:nvSpPr>
        <p:spPr/>
        <p:txBody>
          <a:bodyPr/>
          <a:lstStyle/>
          <a:p>
            <a:fld id="{73837AF6-4E35-DE42-A4A2-CDC4569077A0}" type="slidenum">
              <a:rPr lang="en-US" smtClean="0"/>
              <a:t>51</a:t>
            </a:fld>
            <a:endParaRPr lang="en-US"/>
          </a:p>
        </p:txBody>
      </p:sp>
    </p:spTree>
    <p:extLst>
      <p:ext uri="{BB962C8B-B14F-4D97-AF65-F5344CB8AC3E}">
        <p14:creationId xmlns:p14="http://schemas.microsoft.com/office/powerpoint/2010/main" val="24858068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AFAC1-A5FE-A73C-E150-9BBCABD96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9E5696-2BAC-3992-5889-860EE30CD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B277CB-5BF8-5853-4D8F-52D4AC8D347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By preserving the typing context, it is much easier than previous work to prove a Contextual Embedding to be isomorphic to the corresponding first-order embedding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This grants us a number of benefits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E6E52D67-BF3D-FB51-F6BA-68E2F75B9F59}"/>
              </a:ext>
            </a:extLst>
          </p:cNvPr>
          <p:cNvSpPr>
            <a:spLocks noGrp="1"/>
          </p:cNvSpPr>
          <p:nvPr>
            <p:ph type="sldNum" sz="quarter" idx="5"/>
          </p:nvPr>
        </p:nvSpPr>
        <p:spPr/>
        <p:txBody>
          <a:bodyPr/>
          <a:lstStyle/>
          <a:p>
            <a:fld id="{73837AF6-4E35-DE42-A4A2-CDC4569077A0}" type="slidenum">
              <a:rPr lang="en-US" smtClean="0"/>
              <a:t>52</a:t>
            </a:fld>
            <a:endParaRPr lang="en-US"/>
          </a:p>
        </p:txBody>
      </p:sp>
    </p:spTree>
    <p:extLst>
      <p:ext uri="{BB962C8B-B14F-4D97-AF65-F5344CB8AC3E}">
        <p14:creationId xmlns:p14="http://schemas.microsoft.com/office/powerpoint/2010/main" val="126165497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2F273-16DC-A16A-F16F-499B197F06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2766B-B450-C771-64D3-EC6AC37794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0D7B36-7C27-1C7F-E3C7-4336728D9DB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It ensures that there are no exotic terms</a:t>
            </a: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5832CF6D-1390-AA99-3774-D7CE33A056BE}"/>
              </a:ext>
            </a:extLst>
          </p:cNvPr>
          <p:cNvSpPr>
            <a:spLocks noGrp="1"/>
          </p:cNvSpPr>
          <p:nvPr>
            <p:ph type="sldNum" sz="quarter" idx="5"/>
          </p:nvPr>
        </p:nvSpPr>
        <p:spPr/>
        <p:txBody>
          <a:bodyPr/>
          <a:lstStyle/>
          <a:p>
            <a:fld id="{73837AF6-4E35-DE42-A4A2-CDC4569077A0}" type="slidenum">
              <a:rPr lang="en-US" smtClean="0"/>
              <a:t>53</a:t>
            </a:fld>
            <a:endParaRPr lang="en-US"/>
          </a:p>
        </p:txBody>
      </p:sp>
    </p:spTree>
    <p:extLst>
      <p:ext uri="{BB962C8B-B14F-4D97-AF65-F5344CB8AC3E}">
        <p14:creationId xmlns:p14="http://schemas.microsoft.com/office/powerpoint/2010/main" val="34444503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A0206-54DB-EF79-F351-A3670B028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F7FD74-A759-3850-8C61-F4DEE861ED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EF278-A7B0-2DD0-E7C2-E9371EA621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We can define a type-safe unembedding without relying on unsafe operations, axioms or external arguments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Notice the lack of unsafe operations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Looking at its definition: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JetBrains Mono" panose="02000009000000000000" pitchFamily="49" charset="0"/>
              </a:rPr>
              <a:t>The app case is straight forward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JetBrains Mono" panose="02000009000000000000" pitchFamily="49" charset="0"/>
              </a:rPr>
              <a:t>In the lam case, we just pass </a:t>
            </a:r>
            <a:r>
              <a:rPr lang="en-GB" dirty="0" err="1">
                <a:solidFill>
                  <a:srgbClr val="000000"/>
                </a:solidFill>
                <a:effectLst/>
                <a:latin typeface="JetBrains Mono" panose="02000009000000000000" pitchFamily="49" charset="0"/>
              </a:rPr>
              <a:t>ProxyTop</a:t>
            </a:r>
            <a:r>
              <a:rPr lang="en-GB" dirty="0">
                <a:solidFill>
                  <a:srgbClr val="000000"/>
                </a:solidFill>
                <a:effectLst/>
                <a:latin typeface="JetBrains Mono" panose="02000009000000000000" pitchFamily="49" charset="0"/>
              </a:rPr>
              <a:t>, snapshotting the bind-site context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JetBrains Mono" panose="02000009000000000000" pitchFamily="49" charset="0"/>
              </a:rPr>
              <a:t>So that we can later, in the Var case, we can use our type class method reify to automatically lift it into the correct context as an index, leveraging our observation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80D63C04-0427-E0CD-585C-28F597607F7C}"/>
              </a:ext>
            </a:extLst>
          </p:cNvPr>
          <p:cNvSpPr>
            <a:spLocks noGrp="1"/>
          </p:cNvSpPr>
          <p:nvPr>
            <p:ph type="sldNum" sz="quarter" idx="5"/>
          </p:nvPr>
        </p:nvSpPr>
        <p:spPr/>
        <p:txBody>
          <a:bodyPr/>
          <a:lstStyle/>
          <a:p>
            <a:fld id="{73837AF6-4E35-DE42-A4A2-CDC4569077A0}" type="slidenum">
              <a:rPr lang="en-US" smtClean="0"/>
              <a:t>54</a:t>
            </a:fld>
            <a:endParaRPr lang="en-US"/>
          </a:p>
        </p:txBody>
      </p:sp>
    </p:spTree>
    <p:extLst>
      <p:ext uri="{BB962C8B-B14F-4D97-AF65-F5344CB8AC3E}">
        <p14:creationId xmlns:p14="http://schemas.microsoft.com/office/powerpoint/2010/main" val="373206715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DFC1E-4188-F592-70BE-EF15269C59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E6AC7-DC57-0192-5E3C-072C196CD7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412ACD-8542-DCE2-079B-338912FBC82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We also have the inverse to unembedding: contextualise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50FF0020-BB21-7B3C-446E-532137F81089}"/>
              </a:ext>
            </a:extLst>
          </p:cNvPr>
          <p:cNvSpPr>
            <a:spLocks noGrp="1"/>
          </p:cNvSpPr>
          <p:nvPr>
            <p:ph type="sldNum" sz="quarter" idx="5"/>
          </p:nvPr>
        </p:nvSpPr>
        <p:spPr/>
        <p:txBody>
          <a:bodyPr/>
          <a:lstStyle/>
          <a:p>
            <a:fld id="{73837AF6-4E35-DE42-A4A2-CDC4569077A0}" type="slidenum">
              <a:rPr lang="en-US" smtClean="0"/>
              <a:t>55</a:t>
            </a:fld>
            <a:endParaRPr lang="en-US"/>
          </a:p>
        </p:txBody>
      </p:sp>
    </p:spTree>
    <p:extLst>
      <p:ext uri="{BB962C8B-B14F-4D97-AF65-F5344CB8AC3E}">
        <p14:creationId xmlns:p14="http://schemas.microsoft.com/office/powerpoint/2010/main" val="20329923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0F25E-9FB2-3869-4D3D-B14BA2DD43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B45FE8-B8DE-64FB-BBF9-5C0402468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B84CD1-9904-C6CB-F92E-D56B467B4F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We support “super-fold” semantics, as we can just unembed and then operate on the first-order representation and then convert back with contextualise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p:txBody>
      </p:sp>
      <p:sp>
        <p:nvSpPr>
          <p:cNvPr id="4" name="Slide Number Placeholder 3">
            <a:extLst>
              <a:ext uri="{FF2B5EF4-FFF2-40B4-BE49-F238E27FC236}">
                <a16:creationId xmlns:a16="http://schemas.microsoft.com/office/drawing/2014/main" id="{7E300845-7E06-C854-2F6B-45C56A908ACD}"/>
              </a:ext>
            </a:extLst>
          </p:cNvPr>
          <p:cNvSpPr>
            <a:spLocks noGrp="1"/>
          </p:cNvSpPr>
          <p:nvPr>
            <p:ph type="sldNum" sz="quarter" idx="5"/>
          </p:nvPr>
        </p:nvSpPr>
        <p:spPr/>
        <p:txBody>
          <a:bodyPr/>
          <a:lstStyle/>
          <a:p>
            <a:fld id="{73837AF6-4E35-DE42-A4A2-CDC4569077A0}" type="slidenum">
              <a:rPr lang="en-US" smtClean="0"/>
              <a:t>56</a:t>
            </a:fld>
            <a:endParaRPr lang="en-US"/>
          </a:p>
        </p:txBody>
      </p:sp>
    </p:spTree>
    <p:extLst>
      <p:ext uri="{BB962C8B-B14F-4D97-AF65-F5344CB8AC3E}">
        <p14:creationId xmlns:p14="http://schemas.microsoft.com/office/powerpoint/2010/main" val="3864713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71B81-43F2-41FE-8ABC-5FB3E2D9C0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0A0AF3-808C-0AC7-8D51-0D3E6A0BC2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83664B-B716-1885-C5CB-FF6C4E3DA109}"/>
              </a:ext>
            </a:extLst>
          </p:cNvPr>
          <p:cNvSpPr>
            <a:spLocks noGrp="1"/>
          </p:cNvSpPr>
          <p:nvPr>
            <p:ph type="body" idx="1"/>
          </p:nvPr>
        </p:nvSpPr>
        <p:spPr/>
        <p:txBody>
          <a:bodyPr/>
          <a:lstStyle/>
          <a:p>
            <a:pPr marL="0" lvl="0" indent="0">
              <a:buFont typeface="Arial" panose="020B0604020202020204" pitchFamily="34" charset="0"/>
              <a:buNone/>
            </a:pPr>
            <a:r>
              <a:rPr lang="en-US" dirty="0"/>
              <a:t>Finally, because our technique for managing binders is agnostic to the type setting, it can also be used to embed languages with modal and substructural type systems, even if the host does not have such a type system</a:t>
            </a:r>
          </a:p>
          <a:p>
            <a:pPr marL="457200" lvl="1" indent="0">
              <a:buFont typeface="Arial" panose="020B0604020202020204" pitchFamily="34" charset="0"/>
              <a:buNone/>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Please see our paper for example embeddings of the </a:t>
            </a:r>
            <a:r>
              <a:rPr lang="en-GB" sz="1200" kern="1200" dirty="0">
                <a:solidFill>
                  <a:schemeClr val="tx1"/>
                </a:solidFill>
                <a:effectLst/>
                <a:latin typeface="+mn-lt"/>
                <a:ea typeface="+mn-ea"/>
                <a:cs typeface="+mn-cs"/>
              </a:rPr>
              <a:t>Fitch-Style modal 𝜆-calculus and the linear lambda calc</a:t>
            </a:r>
          </a:p>
          <a:p>
            <a:pPr marL="0" lv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7C80F6AA-4CC4-634F-D334-30FE53172C23}"/>
              </a:ext>
            </a:extLst>
          </p:cNvPr>
          <p:cNvSpPr>
            <a:spLocks noGrp="1"/>
          </p:cNvSpPr>
          <p:nvPr>
            <p:ph type="sldNum" sz="quarter" idx="5"/>
          </p:nvPr>
        </p:nvSpPr>
        <p:spPr/>
        <p:txBody>
          <a:bodyPr/>
          <a:lstStyle/>
          <a:p>
            <a:fld id="{73837AF6-4E35-DE42-A4A2-CDC4569077A0}" type="slidenum">
              <a:rPr lang="en-US" smtClean="0"/>
              <a:t>57</a:t>
            </a:fld>
            <a:endParaRPr lang="en-US"/>
          </a:p>
        </p:txBody>
      </p:sp>
    </p:spTree>
    <p:extLst>
      <p:ext uri="{BB962C8B-B14F-4D97-AF65-F5344CB8AC3E}">
        <p14:creationId xmlns:p14="http://schemas.microsoft.com/office/powerpoint/2010/main" val="106058426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487E6-E230-6A8F-55AF-267F35EA3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A78E8F-2966-5AAD-9B5A-2B3BD222E2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B34429-62EB-0FBB-5882-938830F2070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solidFill>
                  <a:srgbClr val="000000"/>
                </a:solidFill>
                <a:effectLst/>
                <a:latin typeface="JetBrains Mono" panose="02000009000000000000" pitchFamily="49" charset="0"/>
              </a:rPr>
              <a:t>Yey</a:t>
            </a:r>
            <a:r>
              <a:rPr lang="en-GB" dirty="0">
                <a:solidFill>
                  <a:srgbClr val="000000"/>
                </a:solidFill>
                <a:effectLst/>
                <a:latin typeface="JetBrains Mono" panose="02000009000000000000" pitchFamily="49"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a:t>
            </a:r>
          </a:p>
        </p:txBody>
      </p:sp>
      <p:sp>
        <p:nvSpPr>
          <p:cNvPr id="4" name="Slide Number Placeholder 3">
            <a:extLst>
              <a:ext uri="{FF2B5EF4-FFF2-40B4-BE49-F238E27FC236}">
                <a16:creationId xmlns:a16="http://schemas.microsoft.com/office/drawing/2014/main" id="{AC89DAE1-BBAC-E8F5-3443-2E55293679F8}"/>
              </a:ext>
            </a:extLst>
          </p:cNvPr>
          <p:cNvSpPr>
            <a:spLocks noGrp="1"/>
          </p:cNvSpPr>
          <p:nvPr>
            <p:ph type="sldNum" sz="quarter" idx="5"/>
          </p:nvPr>
        </p:nvSpPr>
        <p:spPr/>
        <p:txBody>
          <a:bodyPr/>
          <a:lstStyle/>
          <a:p>
            <a:fld id="{73837AF6-4E35-DE42-A4A2-CDC4569077A0}" type="slidenum">
              <a:rPr lang="en-US" smtClean="0"/>
              <a:t>58</a:t>
            </a:fld>
            <a:endParaRPr lang="en-US"/>
          </a:p>
        </p:txBody>
      </p:sp>
    </p:spTree>
    <p:extLst>
      <p:ext uri="{BB962C8B-B14F-4D97-AF65-F5344CB8AC3E}">
        <p14:creationId xmlns:p14="http://schemas.microsoft.com/office/powerpoint/2010/main" val="36997036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D56E4-4298-B691-290A-B3494994B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39100-BA32-07FD-56ED-C8064E74EF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B0EEE4-9977-8F57-F54F-8508B23EE98C}"/>
              </a:ext>
            </a:extLst>
          </p:cNvPr>
          <p:cNvSpPr>
            <a:spLocks noGrp="1"/>
          </p:cNvSpPr>
          <p:nvPr>
            <p:ph type="body" idx="1"/>
          </p:nvPr>
        </p:nvSpPr>
        <p:spPr/>
        <p:txBody>
          <a:bodyPr/>
          <a:lstStyle/>
          <a:p>
            <a:endParaRPr lang="en-GB" b="0" dirty="0">
              <a:solidFill>
                <a:srgbClr val="551257"/>
              </a:solidFill>
              <a:effectLst/>
              <a:latin typeface="Helvetica" pitchFamily="2" charset="0"/>
            </a:endParaRPr>
          </a:p>
          <a:p>
            <a:r>
              <a:rPr lang="en-GB" b="0" dirty="0">
                <a:solidFill>
                  <a:srgbClr val="551257"/>
                </a:solidFill>
                <a:effectLst/>
                <a:latin typeface="Helvetica" pitchFamily="2" charset="0"/>
              </a:rPr>
              <a:t>We recommend this technique if you want to embed a </a:t>
            </a:r>
            <a:r>
              <a:rPr lang="en-GB" b="1" dirty="0">
                <a:solidFill>
                  <a:srgbClr val="551257"/>
                </a:solidFill>
                <a:effectLst/>
                <a:latin typeface="Helvetica" pitchFamily="2" charset="0"/>
              </a:rPr>
              <a:t>language with binders,</a:t>
            </a:r>
            <a:r>
              <a:rPr lang="en-GB" b="0" dirty="0">
                <a:solidFill>
                  <a:srgbClr val="551257"/>
                </a:solidFill>
                <a:effectLst/>
                <a:latin typeface="Helvetica" pitchFamily="2" charset="0"/>
              </a:rPr>
              <a:t> where you need greater control over the binders than HOAS allows. For example, you need super-fold semantics</a:t>
            </a:r>
          </a:p>
          <a:p>
            <a:endParaRPr lang="en-GB" b="0" dirty="0">
              <a:solidFill>
                <a:srgbClr val="551257"/>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solidFill>
                  <a:srgbClr val="551257"/>
                </a:solidFill>
                <a:effectLst/>
                <a:latin typeface="Helvetica" pitchFamily="2" charset="0"/>
              </a:rPr>
              <a:t>If you are considering using a contextual embedding, which I hope you all are</a:t>
            </a:r>
          </a:p>
          <a:p>
            <a:endParaRPr lang="en-GB" b="0" dirty="0">
              <a:solidFill>
                <a:srgbClr val="551257"/>
              </a:solidFill>
              <a:effectLst/>
              <a:latin typeface="Helvetica" pitchFamily="2" charset="0"/>
            </a:endParaRPr>
          </a:p>
          <a:p>
            <a:r>
              <a:rPr lang="en-GB" b="0" dirty="0">
                <a:solidFill>
                  <a:srgbClr val="551257"/>
                </a:solidFill>
                <a:effectLst/>
                <a:latin typeface="Helvetica" pitchFamily="2" charset="0"/>
              </a:rPr>
              <a:t>You will need a </a:t>
            </a:r>
            <a:r>
              <a:rPr lang="en-GB" b="1" dirty="0">
                <a:solidFill>
                  <a:srgbClr val="551257"/>
                </a:solidFill>
                <a:effectLst/>
                <a:latin typeface="Helvetica" pitchFamily="2" charset="0"/>
              </a:rPr>
              <a:t>host that</a:t>
            </a:r>
          </a:p>
          <a:p>
            <a:pPr marL="171450" indent="-171450">
              <a:buFont typeface="Arial" panose="020B0604020202020204" pitchFamily="34" charset="0"/>
              <a:buChar char="•"/>
            </a:pPr>
            <a:r>
              <a:rPr lang="en-GB" b="0" dirty="0">
                <a:solidFill>
                  <a:srgbClr val="551257"/>
                </a:solidFill>
                <a:effectLst/>
                <a:latin typeface="Helvetica" pitchFamily="2" charset="0"/>
              </a:rPr>
              <a:t>Supports GADTs</a:t>
            </a:r>
          </a:p>
          <a:p>
            <a:pPr marL="171450" indent="-171450">
              <a:buFont typeface="Arial" panose="020B0604020202020204" pitchFamily="34" charset="0"/>
              <a:buChar char="•"/>
            </a:pPr>
            <a:r>
              <a:rPr lang="en-GB" b="0" dirty="0">
                <a:solidFill>
                  <a:srgbClr val="551257"/>
                </a:solidFill>
                <a:effectLst/>
                <a:latin typeface="Helvetica" pitchFamily="2" charset="0"/>
              </a:rPr>
              <a:t>Type level data (for example the </a:t>
            </a:r>
            <a:r>
              <a:rPr lang="en-GB" b="0" dirty="0" err="1">
                <a:solidFill>
                  <a:srgbClr val="551257"/>
                </a:solidFill>
                <a:effectLst/>
                <a:latin typeface="Helvetica" pitchFamily="2" charset="0"/>
              </a:rPr>
              <a:t>DataKinds</a:t>
            </a:r>
            <a:r>
              <a:rPr lang="en-GB" b="0" dirty="0">
                <a:solidFill>
                  <a:srgbClr val="551257"/>
                </a:solidFill>
                <a:effectLst/>
                <a:latin typeface="Helvetica" pitchFamily="2" charset="0"/>
              </a:rPr>
              <a:t> extension in Haskell), and</a:t>
            </a:r>
          </a:p>
          <a:p>
            <a:pPr marL="171450" indent="-171450">
              <a:buFont typeface="Arial" panose="020B0604020202020204" pitchFamily="34" charset="0"/>
              <a:buChar char="•"/>
            </a:pPr>
            <a:r>
              <a:rPr lang="en-GB" b="0" dirty="0">
                <a:solidFill>
                  <a:srgbClr val="551257"/>
                </a:solidFill>
                <a:effectLst/>
                <a:latin typeface="Helvetica" pitchFamily="2" charset="0"/>
              </a:rPr>
              <a:t>Has a suitable type class system – the </a:t>
            </a:r>
            <a:r>
              <a:rPr lang="en-GB" sz="1200" kern="1200" dirty="0">
                <a:solidFill>
                  <a:schemeClr val="tx1"/>
                </a:solidFill>
                <a:effectLst/>
                <a:latin typeface="+mn-lt"/>
                <a:ea typeface="+mn-ea"/>
                <a:cs typeface="+mn-cs"/>
              </a:rPr>
              <a:t>key mechanism that is required is its ability to select instances based on type equality</a:t>
            </a:r>
          </a:p>
          <a:p>
            <a:pPr marL="0" indent="0">
              <a:buFont typeface="Arial" panose="020B0604020202020204" pitchFamily="34" charset="0"/>
              <a:buNone/>
            </a:pPr>
            <a:endParaRPr lang="en-GB" sz="1200" kern="1200" dirty="0">
              <a:solidFill>
                <a:schemeClr val="tx1"/>
              </a:solidFill>
              <a:effectLst/>
              <a:latin typeface="+mn-lt"/>
              <a:ea typeface="+mn-ea"/>
              <a:cs typeface="+mn-cs"/>
            </a:endParaRPr>
          </a:p>
          <a:p>
            <a:pPr marL="0" indent="0">
              <a:buFont typeface="Arial" panose="020B0604020202020204" pitchFamily="34" charset="0"/>
              <a:buNone/>
            </a:pPr>
            <a:r>
              <a:rPr lang="en-GB" sz="1200" kern="1200" dirty="0">
                <a:solidFill>
                  <a:schemeClr val="tx1"/>
                </a:solidFill>
                <a:effectLst/>
                <a:latin typeface="+mn-lt"/>
                <a:ea typeface="+mn-ea"/>
                <a:cs typeface="+mn-cs"/>
              </a:rPr>
              <a:t>Our </a:t>
            </a:r>
            <a:r>
              <a:rPr lang="en-GB" sz="1200" b="1" kern="1200" dirty="0">
                <a:solidFill>
                  <a:schemeClr val="tx1"/>
                </a:solidFill>
                <a:effectLst/>
                <a:latin typeface="+mn-lt"/>
                <a:ea typeface="+mn-ea"/>
                <a:cs typeface="+mn-cs"/>
              </a:rPr>
              <a:t>reusable</a:t>
            </a:r>
            <a:r>
              <a:rPr lang="en-GB" sz="1200" kern="1200" dirty="0">
                <a:solidFill>
                  <a:schemeClr val="tx1"/>
                </a:solidFill>
                <a:effectLst/>
                <a:latin typeface="+mn-lt"/>
                <a:ea typeface="+mn-ea"/>
                <a:cs typeface="+mn-cs"/>
              </a:rPr>
              <a:t> artifact has implementations in Lean and Agda. I encourage you to take a look! </a:t>
            </a:r>
          </a:p>
          <a:p>
            <a:pPr marL="0" indent="0">
              <a:buFont typeface="Arial" panose="020B0604020202020204" pitchFamily="34" charset="0"/>
              <a:buNone/>
            </a:pPr>
            <a:endParaRPr lang="en-GB" dirty="0">
              <a:solidFill>
                <a:srgbClr val="551257"/>
              </a:solidFill>
              <a:effectLst/>
              <a:latin typeface="Helvetica" pitchFamily="2" charset="0"/>
            </a:endParaRPr>
          </a:p>
          <a:p>
            <a:r>
              <a:rPr lang="en-GB" dirty="0">
                <a:solidFill>
                  <a:srgbClr val="551257"/>
                </a:solidFill>
                <a:effectLst/>
                <a:latin typeface="Helvetica" pitchFamily="2" charset="0"/>
              </a:rPr>
              <a:t>You can also rest easy that a Contextual Embedding won’t blow up your machine with </a:t>
            </a:r>
            <a:r>
              <a:rPr lang="en-GB" b="1" dirty="0">
                <a:solidFill>
                  <a:srgbClr val="551257"/>
                </a:solidFill>
                <a:effectLst/>
                <a:latin typeface="Helvetica" pitchFamily="2" charset="0"/>
              </a:rPr>
              <a:t>overheads</a:t>
            </a:r>
            <a:r>
              <a:rPr lang="en-GB" dirty="0">
                <a:solidFill>
                  <a:srgbClr val="551257"/>
                </a:solidFill>
                <a:effectLst/>
                <a:latin typeface="Helvetica" pitchFamily="2" charset="0"/>
              </a:rPr>
              <a:t>. It does come with run and compile time overheads, but we think that they are reasonable</a:t>
            </a:r>
          </a:p>
          <a:p>
            <a:endParaRPr lang="en-GB" dirty="0">
              <a:solidFill>
                <a:srgbClr val="551257"/>
              </a:solidFill>
              <a:effectLst/>
              <a:latin typeface="Helvetica" pitchFamily="2" charset="0"/>
            </a:endParaRPr>
          </a:p>
          <a:p>
            <a:r>
              <a:rPr lang="en-GB" dirty="0">
                <a:solidFill>
                  <a:srgbClr val="551257"/>
                </a:solidFill>
                <a:effectLst/>
                <a:latin typeface="Helvetica" pitchFamily="2" charset="0"/>
              </a:rPr>
              <a:t>And your </a:t>
            </a:r>
            <a:r>
              <a:rPr lang="en-GB" b="1" dirty="0">
                <a:solidFill>
                  <a:srgbClr val="551257"/>
                </a:solidFill>
                <a:effectLst/>
                <a:latin typeface="Helvetica" pitchFamily="2" charset="0"/>
              </a:rPr>
              <a:t>embedding</a:t>
            </a:r>
            <a:r>
              <a:rPr lang="en-GB" dirty="0">
                <a:solidFill>
                  <a:srgbClr val="551257"/>
                </a:solidFill>
                <a:effectLst/>
                <a:latin typeface="Helvetica" pitchFamily="2" charset="0"/>
              </a:rPr>
              <a:t> will also enjoy desirable benefits that you know and love of embedding</a:t>
            </a:r>
          </a:p>
          <a:p>
            <a:pPr marL="171450" indent="-171450">
              <a:buFont typeface="Arial" panose="020B0604020202020204" pitchFamily="34" charset="0"/>
              <a:buChar char="•"/>
            </a:pPr>
            <a:r>
              <a:rPr lang="en-GB" dirty="0">
                <a:solidFill>
                  <a:srgbClr val="551257"/>
                </a:solidFill>
                <a:effectLst/>
                <a:latin typeface="Helvetica" pitchFamily="2" charset="0"/>
              </a:rPr>
              <a:t>Terms can be written compositionally, allowing you to define and use smart constructors such as </a:t>
            </a:r>
            <a:r>
              <a:rPr lang="en-GB" b="1" dirty="0">
                <a:solidFill>
                  <a:srgbClr val="551257"/>
                </a:solidFill>
                <a:effectLst/>
                <a:latin typeface="Helvetica" pitchFamily="2" charset="0"/>
              </a:rPr>
              <a:t>lam2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551257"/>
                </a:solidFill>
                <a:effectLst/>
                <a:latin typeface="Helvetica" pitchFamily="2" charset="0"/>
              </a:rPr>
              <a:t>Also, the intrinsic typing grants </a:t>
            </a:r>
            <a:r>
              <a:rPr lang="en-GB" b="1" dirty="0">
                <a:solidFill>
                  <a:srgbClr val="551257"/>
                </a:solidFill>
                <a:effectLst/>
                <a:latin typeface="Helvetica" pitchFamily="2" charset="0"/>
              </a:rPr>
              <a:t>type inference</a:t>
            </a:r>
            <a:r>
              <a:rPr lang="en-GB" dirty="0">
                <a:solidFill>
                  <a:srgbClr val="551257"/>
                </a:solidFill>
                <a:effectLst/>
                <a:latin typeface="Helvetica" pitchFamily="2" charset="0"/>
              </a:rPr>
              <a:t>* for your embedded terms. In fact it infers the most general type!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551257"/>
                </a:solidFill>
                <a:effectLst/>
                <a:latin typeface="Helvetica" pitchFamily="2" charset="0"/>
              </a:rPr>
              <a:t>And the </a:t>
            </a:r>
            <a:r>
              <a:rPr lang="en-GB" b="1" dirty="0">
                <a:solidFill>
                  <a:srgbClr val="551257"/>
                </a:solidFill>
                <a:effectLst/>
                <a:latin typeface="Helvetica" pitchFamily="2" charset="0"/>
              </a:rPr>
              <a:t>error messages </a:t>
            </a:r>
            <a:r>
              <a:rPr lang="en-GB" dirty="0">
                <a:solidFill>
                  <a:srgbClr val="551257"/>
                </a:solidFill>
                <a:effectLst/>
                <a:latin typeface="Helvetica" pitchFamily="2" charset="0"/>
              </a:rPr>
              <a:t>are quite readable. </a:t>
            </a:r>
            <a:r>
              <a:rPr lang="en-GB" sz="1200" kern="1200" dirty="0">
                <a:solidFill>
                  <a:schemeClr val="tx1"/>
                </a:solidFill>
                <a:effectLst/>
                <a:latin typeface="+mn-lt"/>
                <a:ea typeface="+mn-ea"/>
                <a:cs typeface="+mn-cs"/>
              </a:rPr>
              <a:t>For example, consider </a:t>
            </a:r>
            <a:r>
              <a:rPr lang="en-GB" sz="1200" kern="1200" dirty="0" err="1">
                <a:solidFill>
                  <a:schemeClr val="tx1"/>
                </a:solidFill>
                <a:effectLst/>
                <a:latin typeface="+mn-lt"/>
                <a:ea typeface="+mn-ea"/>
                <a:cs typeface="+mn-cs"/>
              </a:rPr>
              <a:t>illTypedK</a:t>
            </a:r>
            <a:r>
              <a:rPr lang="en-GB" sz="1200" kern="1200" dirty="0">
                <a:solidFill>
                  <a:schemeClr val="tx1"/>
                </a:solidFill>
                <a:effectLst/>
                <a:latin typeface="+mn-lt"/>
                <a:ea typeface="+mn-ea"/>
                <a:cs typeface="+mn-cs"/>
              </a:rPr>
              <a:t>, the provided error message tells us exactly what is wrong :D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so far = </a:t>
            </a:r>
            <a:r>
              <a:rPr lang="en-GB" b="0" dirty="0">
                <a:solidFill>
                  <a:srgbClr val="551257"/>
                </a:solidFill>
                <a:effectLst/>
                <a:latin typeface="Helvetica" pitchFamily="2" charset="0"/>
              </a:rPr>
              <a:t>15min 55s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(time for section = 3mins)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effectLst/>
                <a:latin typeface="JetBrains Mono" panose="02000009000000000000" pitchFamily="49" charset="0"/>
              </a:rPr>
              <a:t>*</a:t>
            </a:r>
            <a:r>
              <a:rPr lang="en-GB" sz="1200" kern="1200" dirty="0">
                <a:solidFill>
                  <a:schemeClr val="tx1"/>
                </a:solidFill>
                <a:effectLst/>
                <a:latin typeface="+mn-lt"/>
                <a:ea typeface="+mn-ea"/>
                <a:cs typeface="+mn-cs"/>
              </a:rPr>
              <a:t>We should note this only applies for Haskell and Agda (which have very similar resolution mechanisms). Lean’s</a:t>
            </a:r>
          </a:p>
          <a:p>
            <a:r>
              <a:rPr lang="en-GB" sz="1200" kern="1200" dirty="0">
                <a:solidFill>
                  <a:schemeClr val="tx1"/>
                </a:solidFill>
                <a:effectLst/>
                <a:latin typeface="+mn-lt"/>
                <a:ea typeface="+mn-ea"/>
                <a:cs typeface="+mn-cs"/>
              </a:rPr>
              <a:t>instance resolution is far less principled, but still only requires top-level type annotations in most cases.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Caveats here, but we wont present them cos this is an advert!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 Bruijn Index Programming. Access to the </a:t>
            </a:r>
            <a:r>
              <a:rPr lang="en-GB" sz="1200" kern="1200" dirty="0" err="1">
                <a:solidFill>
                  <a:schemeClr val="tx1"/>
                </a:solidFill>
                <a:effectLst/>
                <a:latin typeface="+mn-lt"/>
                <a:ea typeface="+mn-ea"/>
                <a:cs typeface="+mn-cs"/>
              </a:rPr>
              <a:t>ProxyTop</a:t>
            </a:r>
            <a:r>
              <a:rPr lang="en-GB" sz="1200" kern="1200" dirty="0">
                <a:solidFill>
                  <a:schemeClr val="tx1"/>
                </a:solidFill>
                <a:effectLst/>
                <a:latin typeface="+mn-lt"/>
                <a:ea typeface="+mn-ea"/>
                <a:cs typeface="+mn-cs"/>
              </a:rPr>
              <a:t> constructor allows the user to program</a:t>
            </a:r>
          </a:p>
          <a:p>
            <a:r>
              <a:rPr lang="en-GB" sz="1200" kern="1200" dirty="0">
                <a:solidFill>
                  <a:schemeClr val="tx1"/>
                </a:solidFill>
                <a:effectLst/>
                <a:latin typeface="+mn-lt"/>
                <a:ea typeface="+mn-ea"/>
                <a:cs typeface="+mn-cs"/>
              </a:rPr>
              <a:t>as if with de Bruijn indices: using it with a specified type is equivalent to specifying the de Bruijn</a:t>
            </a:r>
          </a:p>
          <a:p>
            <a:r>
              <a:rPr lang="en-GB" sz="1200" kern="1200" dirty="0">
                <a:solidFill>
                  <a:schemeClr val="tx1"/>
                </a:solidFill>
                <a:effectLst/>
                <a:latin typeface="+mn-lt"/>
                <a:ea typeface="+mn-ea"/>
                <a:cs typeface="+mn-cs"/>
              </a:rPr>
              <a:t>Index (or more accurately, the de Bruijn level). Of course, programming this way is</a:t>
            </a:r>
          </a:p>
          <a:p>
            <a:r>
              <a:rPr lang="en-GB" sz="1200" kern="1200" dirty="0">
                <a:solidFill>
                  <a:schemeClr val="tx1"/>
                </a:solidFill>
                <a:effectLst/>
                <a:latin typeface="+mn-lt"/>
                <a:ea typeface="+mn-ea"/>
                <a:cs typeface="+mn-cs"/>
              </a:rPr>
              <a:t>error-prone, so we recommend using a module boundary to hide this constructor.</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Undefined and Non-terminating Terms. We exclude undefined and non-terminating terms from</a:t>
            </a:r>
          </a:p>
          <a:p>
            <a:r>
              <a:rPr lang="en-GB" sz="1200" kern="1200" dirty="0">
                <a:solidFill>
                  <a:schemeClr val="tx1"/>
                </a:solidFill>
                <a:effectLst/>
                <a:latin typeface="+mn-lt"/>
                <a:ea typeface="+mn-ea"/>
                <a:cs typeface="+mn-cs"/>
              </a:rPr>
              <a:t>our analysis. That is, introducing these terms may or may not undermine the benefits of our</a:t>
            </a:r>
          </a:p>
          <a:p>
            <a:r>
              <a:rPr lang="en-GB" sz="1200" kern="1200" dirty="0">
                <a:solidFill>
                  <a:schemeClr val="tx1"/>
                </a:solidFill>
                <a:effectLst/>
                <a:latin typeface="+mn-lt"/>
                <a:ea typeface="+mn-ea"/>
                <a:cs typeface="+mn-cs"/>
              </a:rPr>
              <a:t>technique and they should be considered a bug in all cases.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If someone is worried about the reliability of the instance resolution:</a:t>
            </a:r>
          </a:p>
          <a:p>
            <a:r>
              <a:rPr lang="en-GB" sz="1200" kern="1200" dirty="0">
                <a:solidFill>
                  <a:schemeClr val="tx1"/>
                </a:solidFill>
                <a:effectLst/>
                <a:latin typeface="+mn-lt"/>
                <a:ea typeface="+mn-ea"/>
                <a:cs typeface="+mn-cs"/>
              </a:rPr>
              <a:t>We have taken care for it to be reliable, and most issues turn up as type mismatches not instance resolution errors, which is very positive for error messages. See paper for full justification</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Provability. For those doing metatheory on contextually embedded languages inside of a proof</a:t>
            </a:r>
          </a:p>
          <a:p>
            <a:r>
              <a:rPr lang="en-GB" sz="1200" kern="1200" dirty="0">
                <a:solidFill>
                  <a:schemeClr val="tx1"/>
                </a:solidFill>
                <a:effectLst/>
                <a:latin typeface="+mn-lt"/>
                <a:ea typeface="+mn-ea"/>
                <a:cs typeface="+mn-cs"/>
              </a:rPr>
              <a:t>assistant, the advantage of our technique is the ability to specify proofs using named variables,</a:t>
            </a:r>
          </a:p>
          <a:p>
            <a:r>
              <a:rPr lang="en-GB" sz="1200" kern="1200" dirty="0">
                <a:solidFill>
                  <a:schemeClr val="tx1"/>
                </a:solidFill>
                <a:effectLst/>
                <a:latin typeface="+mn-lt"/>
                <a:ea typeface="+mn-ea"/>
                <a:cs typeface="+mn-cs"/>
              </a:rPr>
              <a:t>but prove them using the de Bruijn representation. This relies on our isomorphism proofs, and</a:t>
            </a:r>
          </a:p>
          <a:p>
            <a:r>
              <a:rPr lang="en-GB" sz="1200" kern="1200" dirty="0">
                <a:solidFill>
                  <a:schemeClr val="tx1"/>
                </a:solidFill>
                <a:effectLst/>
                <a:latin typeface="+mn-lt"/>
                <a:ea typeface="+mn-ea"/>
                <a:cs typeface="+mn-cs"/>
              </a:rPr>
              <a:t>therefore our ‘closed world’ axiom, and comes at the cost of switching back and forth between the</a:t>
            </a:r>
          </a:p>
          <a:p>
            <a:r>
              <a:rPr lang="en-GB" sz="1200" kern="1200" dirty="0">
                <a:solidFill>
                  <a:schemeClr val="tx1"/>
                </a:solidFill>
                <a:effectLst/>
                <a:latin typeface="+mn-lt"/>
                <a:ea typeface="+mn-ea"/>
                <a:cs typeface="+mn-cs"/>
              </a:rPr>
              <a:t>representations. It is important to note that the inductive proofs themselves still take place on the</a:t>
            </a:r>
          </a:p>
          <a:p>
            <a:r>
              <a:rPr lang="en-GB" sz="1200" kern="1200" dirty="0">
                <a:solidFill>
                  <a:schemeClr val="tx1"/>
                </a:solidFill>
                <a:effectLst/>
                <a:latin typeface="+mn-lt"/>
                <a:ea typeface="+mn-ea"/>
                <a:cs typeface="+mn-cs"/>
              </a:rPr>
              <a:t>first-order side; our technique improves the interface for stating theorems and writing readable</a:t>
            </a:r>
          </a:p>
          <a:p>
            <a:r>
              <a:rPr lang="en-GB" sz="1200" kern="1200" dirty="0">
                <a:solidFill>
                  <a:schemeClr val="tx1"/>
                </a:solidFill>
                <a:effectLst/>
                <a:latin typeface="+mn-lt"/>
                <a:ea typeface="+mn-ea"/>
                <a:cs typeface="+mn-cs"/>
              </a:rPr>
              <a:t>examples, but does not change how the hard parts of mechanised metatheory are carried out.</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dirty="0">
              <a:solidFill>
                <a:srgbClr val="551257"/>
              </a:solidFill>
              <a:effectLst/>
              <a:latin typeface="Helvetica" pitchFamily="2" charset="0"/>
            </a:endParaRPr>
          </a:p>
        </p:txBody>
      </p:sp>
      <p:sp>
        <p:nvSpPr>
          <p:cNvPr id="4" name="Slide Number Placeholder 3">
            <a:extLst>
              <a:ext uri="{FF2B5EF4-FFF2-40B4-BE49-F238E27FC236}">
                <a16:creationId xmlns:a16="http://schemas.microsoft.com/office/drawing/2014/main" id="{4AF1CC2C-5E5B-1C35-19FF-68A8742146FA}"/>
              </a:ext>
            </a:extLst>
          </p:cNvPr>
          <p:cNvSpPr>
            <a:spLocks noGrp="1"/>
          </p:cNvSpPr>
          <p:nvPr>
            <p:ph type="sldNum" sz="quarter" idx="5"/>
          </p:nvPr>
        </p:nvSpPr>
        <p:spPr/>
        <p:txBody>
          <a:bodyPr/>
          <a:lstStyle/>
          <a:p>
            <a:fld id="{73837AF6-4E35-DE42-A4A2-CDC4569077A0}" type="slidenum">
              <a:rPr lang="en-US" smtClean="0"/>
              <a:t>59</a:t>
            </a:fld>
            <a:endParaRPr lang="en-US"/>
          </a:p>
        </p:txBody>
      </p:sp>
    </p:spTree>
    <p:extLst>
      <p:ext uri="{BB962C8B-B14F-4D97-AF65-F5344CB8AC3E}">
        <p14:creationId xmlns:p14="http://schemas.microsoft.com/office/powerpoint/2010/main" val="4144844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44A30-31C2-D49B-7983-04E460F005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F269B8-B42D-0A2E-129E-D974A39CB2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FE68E2-F851-352D-D384-F6F365BBD20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Well, we are just one part of heroic </a:t>
            </a:r>
            <a:r>
              <a:rPr lang="en-US" b="1" dirty="0"/>
              <a:t>“Quest for the Golden Binder Representation”</a:t>
            </a:r>
            <a:r>
              <a:rPr lang="en-US" dirty="0"/>
              <a:t>*, or as I like to call it: The </a:t>
            </a:r>
            <a:r>
              <a:rPr lang="en-GB" sz="1200" b="1" dirty="0" err="1">
                <a:ln w="3175">
                  <a:solidFill>
                    <a:schemeClr val="accent2"/>
                  </a:solidFill>
                  <a:prstDash val="solid"/>
                </a:ln>
                <a:latin typeface="Helvetica" pitchFamily="2" charset="0"/>
              </a:rPr>
              <a:t>HO</a:t>
            </a:r>
            <a:r>
              <a:rPr lang="en-GB" sz="1200" dirty="0" err="1">
                <a:effectLst/>
                <a:latin typeface="Helvetica" pitchFamily="2" charset="0"/>
              </a:rPr>
              <a:t>d</a:t>
            </a:r>
            <a:r>
              <a:rPr lang="en-GB" sz="1200" dirty="0" err="1">
                <a:latin typeface="Helvetica" pitchFamily="2" charset="0"/>
              </a:rPr>
              <a:t>y</a:t>
            </a:r>
            <a:r>
              <a:rPr lang="en-GB" sz="1200" b="1" dirty="0" err="1">
                <a:ln w="3175">
                  <a:solidFill>
                    <a:schemeClr val="accent2"/>
                  </a:solidFill>
                  <a:prstDash val="solid"/>
                </a:ln>
                <a:latin typeface="Helvetica" pitchFamily="2" charset="0"/>
              </a:rPr>
              <a:t>A</a:t>
            </a:r>
            <a:r>
              <a:rPr lang="en-GB" sz="1200" b="1" dirty="0" err="1">
                <a:ln w="3175">
                  <a:solidFill>
                    <a:schemeClr val="accent2"/>
                  </a:solidFill>
                  <a:prstDash val="solid"/>
                </a:ln>
                <a:effectLst/>
                <a:latin typeface="Helvetica" pitchFamily="2" charset="0"/>
              </a:rPr>
              <a:t>S</a:t>
            </a:r>
            <a:r>
              <a:rPr lang="en-GB" sz="1200" dirty="0" err="1">
                <a:effectLst/>
                <a:latin typeface="Helvetica" pitchFamily="2" charset="0"/>
              </a:rPr>
              <a:t>sey</a:t>
            </a:r>
            <a:endParaRPr lang="en-GB" sz="1200" b="0" dirty="0">
              <a:effectLst/>
              <a:latin typeface="Helvetica" pitchFamily="2" charset="0"/>
            </a:endParaRPr>
          </a:p>
          <a:p>
            <a:endParaRPr lang="en-US" dirty="0"/>
          </a:p>
          <a:p>
            <a:r>
              <a:rPr lang="en-US" dirty="0"/>
              <a:t>Allow me bring you up to speed</a:t>
            </a:r>
          </a:p>
          <a:p>
            <a:endParaRPr lang="en-US" dirty="0"/>
          </a:p>
          <a:p>
            <a:r>
              <a:rPr lang="en-US" dirty="0"/>
              <a:t>---</a:t>
            </a:r>
          </a:p>
          <a:p>
            <a:r>
              <a:rPr lang="en-US" dirty="0"/>
              <a:t>Left to right:</a:t>
            </a:r>
          </a:p>
          <a:p>
            <a:pPr marL="171450" indent="-171450">
              <a:buFont typeface="Arial" panose="020B0604020202020204" pitchFamily="34" charset="0"/>
              <a:buChar char="•"/>
            </a:pPr>
            <a:r>
              <a:rPr lang="en-US" dirty="0"/>
              <a:t>HOAS instigators</a:t>
            </a:r>
            <a:endParaRPr lang="en-US" dirty="0">
              <a:solidFill>
                <a:schemeClr val="tx1"/>
              </a:solidFill>
              <a:effectLst/>
              <a:latin typeface="+mn-lt"/>
            </a:endParaRPr>
          </a:p>
          <a:p>
            <a:pPr marL="628650" lvl="1" indent="-171450">
              <a:buFont typeface="Arial" panose="020B0604020202020204" pitchFamily="34" charset="0"/>
              <a:buChar char="•"/>
            </a:pPr>
            <a:r>
              <a:rPr lang="en-GB" dirty="0">
                <a:solidFill>
                  <a:srgbClr val="000000"/>
                </a:solidFill>
                <a:effectLst/>
                <a:latin typeface="Helvetica" pitchFamily="2" charset="0"/>
              </a:rPr>
              <a:t>Gérard Huet represented by </a:t>
            </a:r>
            <a:r>
              <a:rPr lang="en-GB" dirty="0"/>
              <a:t>Odysseus</a:t>
            </a:r>
            <a:endParaRPr lang="en-GB" dirty="0">
              <a:solidFill>
                <a:srgbClr val="000000"/>
              </a:solidFill>
              <a:effectLst/>
              <a:latin typeface="Helvetica" pitchFamily="2" charset="0"/>
            </a:endParaRPr>
          </a:p>
          <a:p>
            <a:pPr marL="628650" lvl="1" indent="-171450">
              <a:buFont typeface="Arial" panose="020B0604020202020204" pitchFamily="34" charset="0"/>
              <a:buChar char="•"/>
            </a:pPr>
            <a:r>
              <a:rPr lang="en-GB" dirty="0">
                <a:solidFill>
                  <a:srgbClr val="000000"/>
                </a:solidFill>
                <a:effectLst/>
                <a:latin typeface="Helvetica" pitchFamily="2" charset="0"/>
              </a:rPr>
              <a:t>Bernard Lang represented by </a:t>
            </a:r>
            <a:r>
              <a:rPr lang="en-GB" dirty="0"/>
              <a:t>Achilles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Weak HOAS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Joëlle </a:t>
            </a:r>
            <a:r>
              <a:rPr lang="en-GB" dirty="0" err="1">
                <a:solidFill>
                  <a:srgbClr val="000000"/>
                </a:solidFill>
                <a:effectLst/>
                <a:latin typeface="Helvetica" pitchFamily="2" charset="0"/>
              </a:rPr>
              <a:t>Despeyroux</a:t>
            </a:r>
            <a:r>
              <a:rPr lang="en-GB" dirty="0">
                <a:solidFill>
                  <a:srgbClr val="000000"/>
                </a:solidFill>
                <a:effectLst/>
                <a:latin typeface="Helvetica" pitchFamily="2" charset="0"/>
              </a:rPr>
              <a:t> represented by </a:t>
            </a:r>
            <a:r>
              <a:rPr lang="en-GB" dirty="0"/>
              <a:t>Atalanta</a:t>
            </a:r>
            <a:endParaRPr lang="en-GB" dirty="0">
              <a:solidFill>
                <a:srgbClr val="000000"/>
              </a:solidFill>
              <a:effectLst/>
              <a:latin typeface="Helvetica" pitchFamily="2"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André </a:t>
            </a:r>
            <a:r>
              <a:rPr lang="en-GB" dirty="0" err="1">
                <a:solidFill>
                  <a:srgbClr val="000000"/>
                </a:solidFill>
                <a:effectLst/>
                <a:latin typeface="Helvetica" pitchFamily="2" charset="0"/>
              </a:rPr>
              <a:t>Hirschowitz</a:t>
            </a:r>
            <a:r>
              <a:rPr lang="en-GB" dirty="0">
                <a:solidFill>
                  <a:srgbClr val="000000"/>
                </a:solidFill>
                <a:effectLst/>
                <a:latin typeface="Helvetica" pitchFamily="2" charset="0"/>
              </a:rPr>
              <a:t> represented by Orpheus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PHOAS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Adam Chlipala represented by </a:t>
            </a:r>
            <a:r>
              <a:rPr lang="en-GB" dirty="0"/>
              <a:t>Theseus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BGB authors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Geoffrey Washburn represented by Hercules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Stephanie Weirich represented by </a:t>
            </a:r>
            <a:r>
              <a:rPr lang="en-GB" dirty="0"/>
              <a:t>Hippolyta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000000"/>
                </a:solidFill>
                <a:effectLst/>
                <a:latin typeface="Helvetica" pitchFamily="2" charset="0"/>
              </a:rPr>
              <a:t>Unembedding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Robert Atkey </a:t>
            </a:r>
            <a:r>
              <a:rPr lang="en-GB" dirty="0">
                <a:solidFill>
                  <a:srgbClr val="000000"/>
                </a:solidFill>
                <a:effectLst/>
                <a:latin typeface="Helvetica" pitchFamily="2" charset="0"/>
              </a:rPr>
              <a:t>represented by Jason</a:t>
            </a:r>
            <a:endParaRPr lang="en-GB" dirty="0"/>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Sam Lindley </a:t>
            </a:r>
            <a:r>
              <a:rPr lang="en-GB" dirty="0">
                <a:solidFill>
                  <a:srgbClr val="000000"/>
                </a:solidFill>
                <a:effectLst/>
                <a:latin typeface="Helvetica" pitchFamily="2" charset="0"/>
              </a:rPr>
              <a:t>represented by </a:t>
            </a:r>
            <a:r>
              <a:rPr lang="en-GB" dirty="0"/>
              <a:t>Perseus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Jeremy Yallop </a:t>
            </a:r>
            <a:r>
              <a:rPr lang="en-GB" dirty="0">
                <a:solidFill>
                  <a:srgbClr val="000000"/>
                </a:solidFill>
                <a:effectLst/>
                <a:latin typeface="Helvetica" pitchFamily="2" charset="0"/>
              </a:rPr>
              <a:t>represented by </a:t>
            </a:r>
            <a:r>
              <a:rPr lang="en-GB" dirty="0"/>
              <a:t>Bellerophon</a:t>
            </a:r>
            <a:endParaRPr lang="en-GB" dirty="0">
              <a:solidFill>
                <a:srgbClr val="000000"/>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solidFill>
                <a:srgbClr val="000000"/>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solidFill>
                  <a:srgbClr val="000000"/>
                </a:solidFill>
                <a:effectLst/>
                <a:latin typeface="Helvetica" pitchFamily="2"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solidFill>
                  <a:srgbClr val="000000"/>
                </a:solidFill>
                <a:effectLst/>
                <a:latin typeface="Helvetica" pitchFamily="2" charset="0"/>
              </a:rPr>
              <a:t>*yes mythology nerds I am mixing up my Greek mythology references but hey </a:t>
            </a:r>
            <a:r>
              <a:rPr lang="en-GB" dirty="0" err="1">
                <a:solidFill>
                  <a:srgbClr val="000000"/>
                </a:solidFill>
                <a:effectLst/>
                <a:latin typeface="Helvetica" pitchFamily="2" charset="0"/>
              </a:rPr>
              <a:t>ho</a:t>
            </a:r>
            <a:r>
              <a:rPr lang="en-GB" dirty="0">
                <a:solidFill>
                  <a:srgbClr val="000000"/>
                </a:solidFill>
                <a:effectLst/>
                <a:latin typeface="Helvetica" pitchFamily="2" charset="0"/>
              </a:rPr>
              <a:t>, bar this flippant reference to Jason, we will stick to just being loosely based on the Odyssey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srgbClr val="000000"/>
              </a:solidFill>
              <a:effectLst/>
              <a:latin typeface="Helvetica" pitchFamily="2" charset="0"/>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srgbClr val="000000"/>
              </a:solidFill>
              <a:effectLst/>
              <a:latin typeface="Helvetica" pitchFamily="2" charset="0"/>
            </a:endParaRPr>
          </a:p>
          <a:p>
            <a:endParaRPr lang="en-US" dirty="0"/>
          </a:p>
        </p:txBody>
      </p:sp>
      <p:sp>
        <p:nvSpPr>
          <p:cNvPr id="4" name="Slide Number Placeholder 3">
            <a:extLst>
              <a:ext uri="{FF2B5EF4-FFF2-40B4-BE49-F238E27FC236}">
                <a16:creationId xmlns:a16="http://schemas.microsoft.com/office/drawing/2014/main" id="{50992C76-A7D3-B5BD-9E5C-065F8EE2554E}"/>
              </a:ext>
            </a:extLst>
          </p:cNvPr>
          <p:cNvSpPr>
            <a:spLocks noGrp="1"/>
          </p:cNvSpPr>
          <p:nvPr>
            <p:ph type="sldNum" sz="quarter" idx="5"/>
          </p:nvPr>
        </p:nvSpPr>
        <p:spPr/>
        <p:txBody>
          <a:bodyPr/>
          <a:lstStyle/>
          <a:p>
            <a:fld id="{73837AF6-4E35-DE42-A4A2-CDC4569077A0}" type="slidenum">
              <a:rPr lang="en-US" smtClean="0"/>
              <a:t>6</a:t>
            </a:fld>
            <a:endParaRPr lang="en-US"/>
          </a:p>
        </p:txBody>
      </p:sp>
    </p:spTree>
    <p:extLst>
      <p:ext uri="{BB962C8B-B14F-4D97-AF65-F5344CB8AC3E}">
        <p14:creationId xmlns:p14="http://schemas.microsoft.com/office/powerpoint/2010/main" val="289493257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040F1-278D-1789-24B0-5B6926895E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D97571-DD6B-9696-5041-D313E2670D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659FD8-A61A-72B2-3216-373D178A8EAC}"/>
              </a:ext>
            </a:extLst>
          </p:cNvPr>
          <p:cNvSpPr>
            <a:spLocks noGrp="1"/>
          </p:cNvSpPr>
          <p:nvPr>
            <p:ph type="body" idx="1"/>
          </p:nvPr>
        </p:nvSpPr>
        <p:spPr/>
        <p:txBody>
          <a:bodyPr/>
          <a:lstStyle/>
          <a:p>
            <a:r>
              <a:rPr lang="en-US" dirty="0"/>
              <a:t>In summary, we have advanced the quest for the </a:t>
            </a:r>
            <a:r>
              <a:rPr lang="en-US" b="1" dirty="0"/>
              <a:t>Golden Binder Representation</a:t>
            </a:r>
            <a:r>
              <a:rPr lang="en-US" dirty="0"/>
              <a:t>.</a:t>
            </a:r>
          </a:p>
          <a:p>
            <a:endParaRPr lang="en-US" dirty="0"/>
          </a:p>
          <a:p>
            <a:r>
              <a:rPr lang="en-US" dirty="0"/>
              <a:t>To tackle the hard problem of syntax with binding in embedded languages,</a:t>
            </a:r>
          </a:p>
          <a:p>
            <a:r>
              <a:rPr lang="en-US" dirty="0"/>
              <a:t>We present </a:t>
            </a:r>
            <a:r>
              <a:rPr lang="en-US" b="1" dirty="0"/>
              <a:t>Contextual Embeddings</a:t>
            </a:r>
            <a:r>
              <a:rPr lang="en-US" dirty="0"/>
              <a:t>.</a:t>
            </a:r>
          </a:p>
          <a:p>
            <a:endParaRPr lang="en-US" dirty="0"/>
          </a:p>
          <a:p>
            <a:r>
              <a:rPr lang="en-US" dirty="0"/>
              <a:t>They use the host’s instance resolution mechanism to automatically calculate the correct de Bruijn index, </a:t>
            </a:r>
            <a:r>
              <a:rPr lang="en-US" b="1" dirty="0"/>
              <a:t>allowing for</a:t>
            </a:r>
            <a:r>
              <a:rPr lang="en-US" dirty="0"/>
              <a:t> a type-safe, ergonomic and flexible embedding.</a:t>
            </a:r>
          </a:p>
          <a:p>
            <a:endParaRPr lang="en-US" dirty="0"/>
          </a:p>
          <a:p>
            <a:endParaRPr lang="en-US" dirty="0"/>
          </a:p>
          <a:p>
            <a:endParaRPr lang="en-US" dirty="0"/>
          </a:p>
          <a:p>
            <a:r>
              <a:rPr lang="en-US" dirty="0"/>
              <a:t>---</a:t>
            </a:r>
          </a:p>
          <a:p>
            <a:pPr marL="0" indent="0">
              <a:buFont typeface="Arial" panose="020B0604020202020204" pitchFamily="34" charset="0"/>
              <a:buNone/>
            </a:pPr>
            <a:endParaRPr lang="en-US" dirty="0"/>
          </a:p>
          <a:p>
            <a:pPr lvl="0"/>
            <a:r>
              <a:rPr lang="en-US" dirty="0"/>
              <a:t>Takeaways</a:t>
            </a:r>
          </a:p>
          <a:p>
            <a:pPr marL="171450" lvl="0" indent="-171450">
              <a:buFont typeface="Arial" panose="020B0604020202020204" pitchFamily="34" charset="0"/>
              <a:buChar char="•"/>
            </a:pPr>
            <a:r>
              <a:rPr lang="en-US" dirty="0"/>
              <a:t>Precise: The host’s type class instance resolution mechanism can be used to automatically calculate the correct de Bruijn index when the context is maintained and accessible in the term’s type using the following observation: The difference in size between the binding site context and the use site context is exactly the de Bruijn index</a:t>
            </a:r>
          </a:p>
          <a:p>
            <a:pPr marL="171450" lvl="0" indent="-171450">
              <a:buFont typeface="Arial" panose="020B0604020202020204" pitchFamily="34" charset="0"/>
              <a:buChar char="•"/>
            </a:pPr>
            <a:r>
              <a:rPr lang="en-US" dirty="0"/>
              <a:t>Snappy: </a:t>
            </a:r>
          </a:p>
          <a:p>
            <a:pPr marL="628650" lvl="1" indent="-171450">
              <a:buFont typeface="Arial" panose="020B0604020202020204" pitchFamily="34" charset="0"/>
              <a:buChar char="•"/>
            </a:pPr>
            <a:r>
              <a:rPr lang="en-US" dirty="0"/>
              <a:t>Problem: syntax with binding is hard</a:t>
            </a:r>
          </a:p>
          <a:p>
            <a:pPr marL="628650" lvl="1" indent="-171450">
              <a:buFont typeface="Arial" panose="020B0604020202020204" pitchFamily="34" charset="0"/>
              <a:buChar char="•"/>
            </a:pPr>
            <a:r>
              <a:rPr lang="en-US" dirty="0"/>
              <a:t>Observation: The difference in size between the bind site context and the use site context is exactly the de Bruijn index – levels vs DB</a:t>
            </a:r>
          </a:p>
          <a:p>
            <a:pPr marL="628650" lvl="1" indent="-171450">
              <a:buFont typeface="Arial" panose="020B0604020202020204" pitchFamily="34" charset="0"/>
              <a:buChar char="•"/>
            </a:pPr>
            <a:r>
              <a:rPr lang="en-US" dirty="0"/>
              <a:t>Gain: thus the de Bruijn can be calculated with the host’s instance resolution mechanism</a:t>
            </a:r>
          </a:p>
          <a:p>
            <a:pPr marL="628650" lvl="1" indent="-171450">
              <a:buFont typeface="Arial" panose="020B0604020202020204" pitchFamily="34" charset="0"/>
              <a:buChar char="•"/>
            </a:pPr>
            <a:r>
              <a:rPr lang="en-US" dirty="0"/>
              <a:t>Condition: As long as, you don’t throw away the typing context</a:t>
            </a:r>
          </a:p>
          <a:p>
            <a:pPr marL="171450" lvl="0" indent="-171450">
              <a:buFont typeface="Arial" panose="020B0604020202020204" pitchFamily="34" charset="0"/>
              <a:buChar char="•"/>
            </a:pPr>
            <a:r>
              <a:rPr lang="en-US" dirty="0"/>
              <a:t>ICFP: 2 useful/inspirational nuggets</a:t>
            </a:r>
          </a:p>
          <a:p>
            <a:pPr marL="628650" lvl="1" indent="-171450">
              <a:buFont typeface="Arial" panose="020B0604020202020204" pitchFamily="34" charset="0"/>
              <a:buChar char="•"/>
            </a:pPr>
            <a:r>
              <a:rPr lang="en-US" dirty="0"/>
              <a:t>Observation about bind site and use site</a:t>
            </a:r>
          </a:p>
          <a:p>
            <a:pPr marL="628650" lvl="1" indent="-171450">
              <a:buFont typeface="Arial" panose="020B0604020202020204" pitchFamily="34" charset="0"/>
              <a:buChar char="•"/>
            </a:pPr>
            <a:r>
              <a:rPr lang="en-US" dirty="0"/>
              <a:t>Using singletons to carry useful type info that can become something cool with type class res logic programming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PLDI: please use a contextual embedding (must understand unembedding, cos that’s the main selling point)</a:t>
            </a:r>
          </a:p>
          <a:p>
            <a:pPr marL="628650" lvl="1" indent="-171450">
              <a:buFont typeface="Arial" panose="020B0604020202020204" pitchFamily="34" charset="0"/>
              <a:buChar char="•"/>
            </a:pPr>
            <a:r>
              <a:rPr lang="en-US" dirty="0"/>
              <a:t>Contextual embeddings are great for when you want control over the binders, but </a:t>
            </a:r>
            <a:r>
              <a:rPr lang="en-US" dirty="0" err="1"/>
              <a:t>hoas</a:t>
            </a:r>
            <a:r>
              <a:rPr lang="en-US" dirty="0"/>
              <a:t> niceties</a:t>
            </a:r>
          </a:p>
          <a:p>
            <a:pPr marL="628650" lvl="1" indent="-171450">
              <a:buFont typeface="Arial" panose="020B0604020202020204" pitchFamily="34" charset="0"/>
              <a:buChar char="•"/>
            </a:pPr>
            <a:r>
              <a:rPr lang="en-US" dirty="0"/>
              <a:t>Gains – linear/modal types, all the eval usability stuff</a:t>
            </a:r>
          </a:p>
          <a:p>
            <a:pPr marL="628650" lvl="1" indent="-171450">
              <a:buFont typeface="Arial" panose="020B0604020202020204" pitchFamily="34" charset="0"/>
              <a:buChar char="•"/>
            </a:pPr>
            <a:r>
              <a:rPr lang="en-US" dirty="0"/>
              <a:t>WHAT CE is and WHY/WHEN they would </a:t>
            </a:r>
            <a:r>
              <a:rPr lang="en-US" dirty="0" err="1"/>
              <a:t>wanna</a:t>
            </a:r>
            <a:r>
              <a:rPr lang="en-US" dirty="0"/>
              <a:t> use it</a:t>
            </a:r>
          </a:p>
          <a:p>
            <a:pPr marL="628650" lvl="1" indent="-171450">
              <a:buFont typeface="Arial" panose="020B0604020202020204" pitchFamily="34" charset="0"/>
              <a:buChar char="•"/>
            </a:pPr>
            <a:r>
              <a:rPr lang="en-US" dirty="0"/>
              <a:t>Technique is agnostic to type setting hence works in linear </a:t>
            </a:r>
            <a:r>
              <a:rPr lang="en-US" dirty="0" err="1"/>
              <a:t>etc</a:t>
            </a:r>
            <a:endParaRPr lang="en-US" dirty="0"/>
          </a:p>
          <a:p>
            <a:endParaRPr lang="en-US" dirty="0"/>
          </a:p>
        </p:txBody>
      </p:sp>
      <p:sp>
        <p:nvSpPr>
          <p:cNvPr id="4" name="Slide Number Placeholder 3">
            <a:extLst>
              <a:ext uri="{FF2B5EF4-FFF2-40B4-BE49-F238E27FC236}">
                <a16:creationId xmlns:a16="http://schemas.microsoft.com/office/drawing/2014/main" id="{E182EBAB-C9AD-9D58-032E-94E0517E97B7}"/>
              </a:ext>
            </a:extLst>
          </p:cNvPr>
          <p:cNvSpPr>
            <a:spLocks noGrp="1"/>
          </p:cNvSpPr>
          <p:nvPr>
            <p:ph type="sldNum" sz="quarter" idx="5"/>
          </p:nvPr>
        </p:nvSpPr>
        <p:spPr/>
        <p:txBody>
          <a:bodyPr/>
          <a:lstStyle/>
          <a:p>
            <a:fld id="{73837AF6-4E35-DE42-A4A2-CDC4569077A0}" type="slidenum">
              <a:rPr lang="en-US" smtClean="0"/>
              <a:t>60</a:t>
            </a:fld>
            <a:endParaRPr lang="en-US"/>
          </a:p>
        </p:txBody>
      </p:sp>
    </p:spTree>
    <p:extLst>
      <p:ext uri="{BB962C8B-B14F-4D97-AF65-F5344CB8AC3E}">
        <p14:creationId xmlns:p14="http://schemas.microsoft.com/office/powerpoint/2010/main" val="9054926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810FA-2E3C-C2F8-504F-F0AAF102BC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2D599-54D2-3611-BAF4-9D6CACCA42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A3C03C-E7E4-811B-CC00-8946A83DA0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Of course, the quest is not over…</a:t>
            </a:r>
          </a:p>
        </p:txBody>
      </p:sp>
      <p:sp>
        <p:nvSpPr>
          <p:cNvPr id="4" name="Slide Number Placeholder 3">
            <a:extLst>
              <a:ext uri="{FF2B5EF4-FFF2-40B4-BE49-F238E27FC236}">
                <a16:creationId xmlns:a16="http://schemas.microsoft.com/office/drawing/2014/main" id="{A7E4B9BB-267D-8896-89A5-7C4221407C7F}"/>
              </a:ext>
            </a:extLst>
          </p:cNvPr>
          <p:cNvSpPr>
            <a:spLocks noGrp="1"/>
          </p:cNvSpPr>
          <p:nvPr>
            <p:ph type="sldNum" sz="quarter" idx="5"/>
          </p:nvPr>
        </p:nvSpPr>
        <p:spPr/>
        <p:txBody>
          <a:bodyPr/>
          <a:lstStyle/>
          <a:p>
            <a:fld id="{73837AF6-4E35-DE42-A4A2-CDC4569077A0}" type="slidenum">
              <a:rPr lang="en-US" smtClean="0"/>
              <a:t>61</a:t>
            </a:fld>
            <a:endParaRPr lang="en-US"/>
          </a:p>
        </p:txBody>
      </p:sp>
    </p:spTree>
    <p:extLst>
      <p:ext uri="{BB962C8B-B14F-4D97-AF65-F5344CB8AC3E}">
        <p14:creationId xmlns:p14="http://schemas.microsoft.com/office/powerpoint/2010/main" val="16765756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D5131-4CA9-88EE-1B37-9715B36067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EB3D4-8782-0E2E-1EC4-33902F1BDE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BD7F5-52DF-24A6-4599-E18145AF050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we have not yet reached Ithaca</a:t>
            </a:r>
          </a:p>
        </p:txBody>
      </p:sp>
      <p:sp>
        <p:nvSpPr>
          <p:cNvPr id="4" name="Slide Number Placeholder 3">
            <a:extLst>
              <a:ext uri="{FF2B5EF4-FFF2-40B4-BE49-F238E27FC236}">
                <a16:creationId xmlns:a16="http://schemas.microsoft.com/office/drawing/2014/main" id="{A6B6AA59-EBCB-8BDC-D019-FCB3DD70F37D}"/>
              </a:ext>
            </a:extLst>
          </p:cNvPr>
          <p:cNvSpPr>
            <a:spLocks noGrp="1"/>
          </p:cNvSpPr>
          <p:nvPr>
            <p:ph type="sldNum" sz="quarter" idx="5"/>
          </p:nvPr>
        </p:nvSpPr>
        <p:spPr/>
        <p:txBody>
          <a:bodyPr/>
          <a:lstStyle/>
          <a:p>
            <a:fld id="{73837AF6-4E35-DE42-A4A2-CDC4569077A0}" type="slidenum">
              <a:rPr lang="en-US" smtClean="0"/>
              <a:t>62</a:t>
            </a:fld>
            <a:endParaRPr lang="en-US"/>
          </a:p>
        </p:txBody>
      </p:sp>
    </p:spTree>
    <p:extLst>
      <p:ext uri="{BB962C8B-B14F-4D97-AF65-F5344CB8AC3E}">
        <p14:creationId xmlns:p14="http://schemas.microsoft.com/office/powerpoint/2010/main" val="9026660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DD1F3-D59F-68D7-FE50-19A674A99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9132DD-C2EB-A859-6D55-F1CE09F443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F37FE9-053D-DADB-FCD5-BCB63B5457D0}"/>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This is not the end of the story. At Bristol, we are starting a large project based on the ideas here, recruiting </a:t>
            </a:r>
            <a:r>
              <a:rPr lang="en-GB" sz="1200" b="0" i="0" kern="1200" dirty="0" err="1">
                <a:solidFill>
                  <a:schemeClr val="tx1"/>
                </a:solidFill>
                <a:effectLst/>
                <a:latin typeface="+mn-lt"/>
                <a:ea typeface="+mn-ea"/>
                <a:cs typeface="+mn-cs"/>
              </a:rPr>
              <a:t>PostDocs</a:t>
            </a:r>
            <a:r>
              <a:rPr lang="en-GB" sz="1200" b="0" i="0" kern="1200" dirty="0">
                <a:solidFill>
                  <a:schemeClr val="tx1"/>
                </a:solidFill>
                <a:effectLst/>
                <a:latin typeface="+mn-lt"/>
                <a:ea typeface="+mn-ea"/>
                <a:cs typeface="+mn-cs"/>
              </a:rPr>
              <a:t> and PhDs.</a:t>
            </a:r>
          </a:p>
          <a:p>
            <a:r>
              <a:rPr lang="en-GB" sz="1200" b="0" i="0" kern="1200" dirty="0">
                <a:solidFill>
                  <a:schemeClr val="tx1"/>
                </a:solidFill>
                <a:effectLst/>
                <a:latin typeface="+mn-lt"/>
                <a:ea typeface="+mn-ea"/>
                <a:cs typeface="+mn-cs"/>
              </a:rPr>
              <a:t>So, stay tuned and perhaps consider joining us! </a:t>
            </a:r>
          </a:p>
          <a:p>
            <a:endParaRPr lang="en-US" dirty="0"/>
          </a:p>
          <a:p>
            <a:r>
              <a:rPr lang="en-US" dirty="0"/>
              <a:t>---</a:t>
            </a:r>
          </a:p>
          <a:p>
            <a:pPr marL="0" indent="0">
              <a:buFont typeface="Arial" panose="020B0604020202020204" pitchFamily="34" charset="0"/>
              <a:buNone/>
            </a:pPr>
            <a:endParaRPr lang="en-US" dirty="0"/>
          </a:p>
          <a:p>
            <a:pPr lvl="0"/>
            <a:r>
              <a:rPr lang="en-US" dirty="0"/>
              <a:t>Takeaways</a:t>
            </a:r>
          </a:p>
          <a:p>
            <a:pPr marL="171450" lvl="0" indent="-171450">
              <a:buFont typeface="Arial" panose="020B0604020202020204" pitchFamily="34" charset="0"/>
              <a:buChar char="•"/>
            </a:pPr>
            <a:r>
              <a:rPr lang="en-US" dirty="0"/>
              <a:t>Precise: The host’s type class instance resolution mechanism can be used to automatically calculate the correct de Bruijn index when the context is maintained and accessible in the term’s type using the following observation: The difference in size between the binding site context and the use site context is exactly the de Bruijn index</a:t>
            </a:r>
          </a:p>
          <a:p>
            <a:pPr marL="171450" lvl="0" indent="-171450">
              <a:buFont typeface="Arial" panose="020B0604020202020204" pitchFamily="34" charset="0"/>
              <a:buChar char="•"/>
            </a:pPr>
            <a:r>
              <a:rPr lang="en-US" dirty="0"/>
              <a:t>Snappy: </a:t>
            </a:r>
          </a:p>
          <a:p>
            <a:pPr marL="628650" lvl="1" indent="-171450">
              <a:buFont typeface="Arial" panose="020B0604020202020204" pitchFamily="34" charset="0"/>
              <a:buChar char="•"/>
            </a:pPr>
            <a:r>
              <a:rPr lang="en-US" dirty="0"/>
              <a:t>Problem: syntax with binding is hard</a:t>
            </a:r>
          </a:p>
          <a:p>
            <a:pPr marL="628650" lvl="1" indent="-171450">
              <a:buFont typeface="Arial" panose="020B0604020202020204" pitchFamily="34" charset="0"/>
              <a:buChar char="•"/>
            </a:pPr>
            <a:r>
              <a:rPr lang="en-US" dirty="0"/>
              <a:t>Observation: The difference in size between the bind site context and the use site context is exactly the de Bruijn index – levels vs DB</a:t>
            </a:r>
          </a:p>
          <a:p>
            <a:pPr marL="628650" lvl="1" indent="-171450">
              <a:buFont typeface="Arial" panose="020B0604020202020204" pitchFamily="34" charset="0"/>
              <a:buChar char="•"/>
            </a:pPr>
            <a:r>
              <a:rPr lang="en-US" dirty="0"/>
              <a:t>Gain: thus the de Bruijn can be calculated with the host’s instance resolution mechanism</a:t>
            </a:r>
          </a:p>
          <a:p>
            <a:pPr marL="628650" lvl="1" indent="-171450">
              <a:buFont typeface="Arial" panose="020B0604020202020204" pitchFamily="34" charset="0"/>
              <a:buChar char="•"/>
            </a:pPr>
            <a:r>
              <a:rPr lang="en-US" dirty="0"/>
              <a:t>Condition: As long as, you don’t throw away the typing context</a:t>
            </a:r>
          </a:p>
          <a:p>
            <a:pPr marL="171450" lvl="0" indent="-171450">
              <a:buFont typeface="Arial" panose="020B0604020202020204" pitchFamily="34" charset="0"/>
              <a:buChar char="•"/>
            </a:pPr>
            <a:r>
              <a:rPr lang="en-US" dirty="0"/>
              <a:t>ICFP: 2 useful/inspirational nuggets</a:t>
            </a:r>
          </a:p>
          <a:p>
            <a:pPr marL="628650" lvl="1" indent="-171450">
              <a:buFont typeface="Arial" panose="020B0604020202020204" pitchFamily="34" charset="0"/>
              <a:buChar char="•"/>
            </a:pPr>
            <a:r>
              <a:rPr lang="en-US" dirty="0"/>
              <a:t>Observation about bind site and use site</a:t>
            </a:r>
          </a:p>
          <a:p>
            <a:pPr marL="628650" lvl="1" indent="-171450">
              <a:buFont typeface="Arial" panose="020B0604020202020204" pitchFamily="34" charset="0"/>
              <a:buChar char="•"/>
            </a:pPr>
            <a:r>
              <a:rPr lang="en-US" dirty="0"/>
              <a:t>Using singletons to carry useful type info that can become something cool with type class res logic programming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PLDI: please use a contextual embedding (must understand unembedding, cos that’s the main selling point)</a:t>
            </a:r>
          </a:p>
          <a:p>
            <a:pPr marL="628650" lvl="1" indent="-171450">
              <a:buFont typeface="Arial" panose="020B0604020202020204" pitchFamily="34" charset="0"/>
              <a:buChar char="•"/>
            </a:pPr>
            <a:r>
              <a:rPr lang="en-US" dirty="0"/>
              <a:t>Contextual embeddings are great for when you want control over the binders, but </a:t>
            </a:r>
            <a:r>
              <a:rPr lang="en-US" dirty="0" err="1"/>
              <a:t>hoas</a:t>
            </a:r>
            <a:r>
              <a:rPr lang="en-US" dirty="0"/>
              <a:t> niceties</a:t>
            </a:r>
          </a:p>
          <a:p>
            <a:pPr marL="628650" lvl="1" indent="-171450">
              <a:buFont typeface="Arial" panose="020B0604020202020204" pitchFamily="34" charset="0"/>
              <a:buChar char="•"/>
            </a:pPr>
            <a:r>
              <a:rPr lang="en-US" dirty="0"/>
              <a:t>Gains – linear/modal types, all the eval usability stuff</a:t>
            </a:r>
          </a:p>
          <a:p>
            <a:pPr marL="628650" lvl="1" indent="-171450">
              <a:buFont typeface="Arial" panose="020B0604020202020204" pitchFamily="34" charset="0"/>
              <a:buChar char="•"/>
            </a:pPr>
            <a:r>
              <a:rPr lang="en-US" dirty="0"/>
              <a:t>WHAT CE is and WHY/WHEN they would </a:t>
            </a:r>
            <a:r>
              <a:rPr lang="en-US" dirty="0" err="1"/>
              <a:t>wanna</a:t>
            </a:r>
            <a:r>
              <a:rPr lang="en-US" dirty="0"/>
              <a:t> use it</a:t>
            </a:r>
          </a:p>
          <a:p>
            <a:pPr marL="628650" lvl="1" indent="-171450">
              <a:buFont typeface="Arial" panose="020B0604020202020204" pitchFamily="34" charset="0"/>
              <a:buChar char="•"/>
            </a:pPr>
            <a:r>
              <a:rPr lang="en-US" dirty="0"/>
              <a:t>Technique is agnostic to type setting hence works in linear </a:t>
            </a:r>
            <a:r>
              <a:rPr lang="en-US" dirty="0" err="1"/>
              <a:t>etc</a:t>
            </a:r>
            <a:endParaRPr lang="en-US" dirty="0"/>
          </a:p>
          <a:p>
            <a:endParaRPr lang="en-US" dirty="0"/>
          </a:p>
        </p:txBody>
      </p:sp>
      <p:sp>
        <p:nvSpPr>
          <p:cNvPr id="4" name="Slide Number Placeholder 3">
            <a:extLst>
              <a:ext uri="{FF2B5EF4-FFF2-40B4-BE49-F238E27FC236}">
                <a16:creationId xmlns:a16="http://schemas.microsoft.com/office/drawing/2014/main" id="{1B2C4824-02FC-0F54-FE4D-A682A9A92EE0}"/>
              </a:ext>
            </a:extLst>
          </p:cNvPr>
          <p:cNvSpPr>
            <a:spLocks noGrp="1"/>
          </p:cNvSpPr>
          <p:nvPr>
            <p:ph type="sldNum" sz="quarter" idx="5"/>
          </p:nvPr>
        </p:nvSpPr>
        <p:spPr/>
        <p:txBody>
          <a:bodyPr/>
          <a:lstStyle/>
          <a:p>
            <a:fld id="{73837AF6-4E35-DE42-A4A2-CDC4569077A0}" type="slidenum">
              <a:rPr lang="en-US" smtClean="0"/>
              <a:t>63</a:t>
            </a:fld>
            <a:endParaRPr lang="en-US"/>
          </a:p>
        </p:txBody>
      </p:sp>
    </p:spTree>
    <p:extLst>
      <p:ext uri="{BB962C8B-B14F-4D97-AF65-F5344CB8AC3E}">
        <p14:creationId xmlns:p14="http://schemas.microsoft.com/office/powerpoint/2010/main" val="212960604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8E767-D450-B479-19DC-4666238645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F044C-7FA2-B00B-1447-FADB4CF4B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CA91AB-1FC1-83E0-58D8-18028AB62121}"/>
              </a:ext>
            </a:extLst>
          </p:cNvPr>
          <p:cNvSpPr>
            <a:spLocks noGrp="1"/>
          </p:cNvSpPr>
          <p:nvPr>
            <p:ph type="body" idx="1"/>
          </p:nvPr>
        </p:nvSpPr>
        <p:spPr/>
        <p:txBody>
          <a:bodyPr/>
          <a:lstStyle/>
          <a:p>
            <a:r>
              <a:rPr lang="en-GB" sz="1200" b="0" i="0" kern="1200" dirty="0">
                <a:solidFill>
                  <a:schemeClr val="tx1"/>
                </a:solidFill>
                <a:effectLst/>
                <a:latin typeface="+mn-lt"/>
                <a:ea typeface="+mn-ea"/>
                <a:cs typeface="+mn-cs"/>
              </a:rPr>
              <a:t>If interested, speak to me or email Meng</a:t>
            </a:r>
          </a:p>
          <a:p>
            <a:r>
              <a:rPr lang="en-GB" dirty="0"/>
              <a:t>And, of course, I encourage everyone to </a:t>
            </a:r>
            <a:r>
              <a:rPr lang="en-GB" b="1" dirty="0"/>
              <a:t>read the paper</a:t>
            </a:r>
            <a:r>
              <a:rPr lang="en-GB" dirty="0"/>
              <a:t>!</a:t>
            </a:r>
            <a:endParaRPr lang="en-US" dirty="0"/>
          </a:p>
          <a:p>
            <a:r>
              <a:rPr lang="en-US" dirty="0"/>
              <a:t>Thank you for listening :D</a:t>
            </a:r>
          </a:p>
          <a:p>
            <a:endParaRPr lang="en-US" dirty="0"/>
          </a:p>
          <a:p>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Time so far = </a:t>
            </a:r>
            <a:r>
              <a:rPr lang="en-GB" b="0" dirty="0">
                <a:solidFill>
                  <a:srgbClr val="551257"/>
                </a:solidFill>
                <a:effectLst/>
                <a:latin typeface="Helvetica" pitchFamily="2" charset="0"/>
              </a:rPr>
              <a:t>16min 55s</a:t>
            </a:r>
            <a:endParaRPr lang="en-US" dirty="0"/>
          </a:p>
          <a:p>
            <a:r>
              <a:rPr lang="en-US" dirty="0"/>
              <a:t>(time for section = 1min)</a:t>
            </a:r>
          </a:p>
          <a:p>
            <a:pPr marL="0" indent="0">
              <a:buFont typeface="Arial" panose="020B0604020202020204" pitchFamily="34" charset="0"/>
              <a:buNone/>
            </a:pPr>
            <a:endParaRPr lang="en-US" b="0" dirty="0"/>
          </a:p>
          <a:p>
            <a:pPr marL="0" indent="0">
              <a:buFont typeface="Arial" panose="020B0604020202020204" pitchFamily="34" charset="0"/>
              <a:buNone/>
            </a:pPr>
            <a:endParaRPr lang="en-US" dirty="0"/>
          </a:p>
          <a:p>
            <a:endParaRPr lang="en-US" dirty="0"/>
          </a:p>
        </p:txBody>
      </p:sp>
      <p:sp>
        <p:nvSpPr>
          <p:cNvPr id="4" name="Slide Number Placeholder 3">
            <a:extLst>
              <a:ext uri="{FF2B5EF4-FFF2-40B4-BE49-F238E27FC236}">
                <a16:creationId xmlns:a16="http://schemas.microsoft.com/office/drawing/2014/main" id="{DF76E8F5-524B-3A02-11EC-C812AF18091A}"/>
              </a:ext>
            </a:extLst>
          </p:cNvPr>
          <p:cNvSpPr>
            <a:spLocks noGrp="1"/>
          </p:cNvSpPr>
          <p:nvPr>
            <p:ph type="sldNum" sz="quarter" idx="5"/>
          </p:nvPr>
        </p:nvSpPr>
        <p:spPr/>
        <p:txBody>
          <a:bodyPr/>
          <a:lstStyle/>
          <a:p>
            <a:fld id="{73837AF6-4E35-DE42-A4A2-CDC4569077A0}" type="slidenum">
              <a:rPr lang="en-US" smtClean="0"/>
              <a:t>64</a:t>
            </a:fld>
            <a:endParaRPr lang="en-US"/>
          </a:p>
        </p:txBody>
      </p:sp>
    </p:spTree>
    <p:extLst>
      <p:ext uri="{BB962C8B-B14F-4D97-AF65-F5344CB8AC3E}">
        <p14:creationId xmlns:p14="http://schemas.microsoft.com/office/powerpoint/2010/main" val="28247933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438C1-059B-CA39-3D6E-171BE62ECD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0F849F-9EDE-106C-9741-0EA520F2BD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06A8A2-2F47-645F-0EE4-E2E4EC0F08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51CDA3-3B00-1CD4-4ADE-76FB725B8488}"/>
              </a:ext>
            </a:extLst>
          </p:cNvPr>
          <p:cNvSpPr>
            <a:spLocks noGrp="1"/>
          </p:cNvSpPr>
          <p:nvPr>
            <p:ph type="sldNum" sz="quarter" idx="5"/>
          </p:nvPr>
        </p:nvSpPr>
        <p:spPr/>
        <p:txBody>
          <a:bodyPr/>
          <a:lstStyle/>
          <a:p>
            <a:fld id="{73837AF6-4E35-DE42-A4A2-CDC4569077A0}" type="slidenum">
              <a:rPr lang="en-US" smtClean="0"/>
              <a:t>65</a:t>
            </a:fld>
            <a:endParaRPr lang="en-US"/>
          </a:p>
        </p:txBody>
      </p:sp>
    </p:spTree>
    <p:extLst>
      <p:ext uri="{BB962C8B-B14F-4D97-AF65-F5344CB8AC3E}">
        <p14:creationId xmlns:p14="http://schemas.microsoft.com/office/powerpoint/2010/main" val="37306166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ADECC-9BA9-C5A4-579D-AA3559542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D8FA72-FBED-5358-B90B-2C822EF573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948336-D07D-0CCE-CFA8-9C839F2BF7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E59D49-D3B8-F7E5-D8A6-6C18EC5FA5C0}"/>
              </a:ext>
            </a:extLst>
          </p:cNvPr>
          <p:cNvSpPr>
            <a:spLocks noGrp="1"/>
          </p:cNvSpPr>
          <p:nvPr>
            <p:ph type="sldNum" sz="quarter" idx="5"/>
          </p:nvPr>
        </p:nvSpPr>
        <p:spPr/>
        <p:txBody>
          <a:bodyPr/>
          <a:lstStyle/>
          <a:p>
            <a:fld id="{73837AF6-4E35-DE42-A4A2-CDC4569077A0}" type="slidenum">
              <a:rPr lang="en-US" smtClean="0"/>
              <a:t>66</a:t>
            </a:fld>
            <a:endParaRPr lang="en-US"/>
          </a:p>
        </p:txBody>
      </p:sp>
    </p:spTree>
    <p:extLst>
      <p:ext uri="{BB962C8B-B14F-4D97-AF65-F5344CB8AC3E}">
        <p14:creationId xmlns:p14="http://schemas.microsoft.com/office/powerpoint/2010/main" val="308655756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8F9F4-51C0-2294-20D7-3B1C1650C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89A42-AF4B-3426-27DB-4F4FE82D63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765FE4-0D3C-EC10-70F6-D1CDAE310A37}"/>
              </a:ext>
            </a:extLst>
          </p:cNvPr>
          <p:cNvSpPr>
            <a:spLocks noGrp="1"/>
          </p:cNvSpPr>
          <p:nvPr>
            <p:ph type="body" idx="1"/>
          </p:nvPr>
        </p:nvSpPr>
        <p:spPr/>
        <p:txBody>
          <a:bodyPr/>
          <a:lstStyle/>
          <a:p>
            <a:pPr marL="0" indent="0">
              <a:buFont typeface="Arial" panose="020B0604020202020204" pitchFamily="34" charset="0"/>
              <a:buNone/>
            </a:pPr>
            <a:endParaRPr lang="en-US" b="0" dirty="0"/>
          </a:p>
          <a:p>
            <a:pPr marL="0" indent="0">
              <a:buFont typeface="Arial" panose="020B0604020202020204" pitchFamily="34" charset="0"/>
              <a:buNone/>
            </a:pPr>
            <a:endParaRPr lang="en-US" dirty="0"/>
          </a:p>
          <a:p>
            <a:endParaRPr lang="en-US" dirty="0"/>
          </a:p>
        </p:txBody>
      </p:sp>
      <p:sp>
        <p:nvSpPr>
          <p:cNvPr id="4" name="Slide Number Placeholder 3">
            <a:extLst>
              <a:ext uri="{FF2B5EF4-FFF2-40B4-BE49-F238E27FC236}">
                <a16:creationId xmlns:a16="http://schemas.microsoft.com/office/drawing/2014/main" id="{76A6F0E4-8A67-BA8E-AB33-86A0A1A19829}"/>
              </a:ext>
            </a:extLst>
          </p:cNvPr>
          <p:cNvSpPr>
            <a:spLocks noGrp="1"/>
          </p:cNvSpPr>
          <p:nvPr>
            <p:ph type="sldNum" sz="quarter" idx="5"/>
          </p:nvPr>
        </p:nvSpPr>
        <p:spPr/>
        <p:txBody>
          <a:bodyPr/>
          <a:lstStyle/>
          <a:p>
            <a:fld id="{73837AF6-4E35-DE42-A4A2-CDC4569077A0}" type="slidenum">
              <a:rPr lang="en-US" smtClean="0"/>
              <a:t>67</a:t>
            </a:fld>
            <a:endParaRPr lang="en-US"/>
          </a:p>
        </p:txBody>
      </p:sp>
    </p:spTree>
    <p:extLst>
      <p:ext uri="{BB962C8B-B14F-4D97-AF65-F5344CB8AC3E}">
        <p14:creationId xmlns:p14="http://schemas.microsoft.com/office/powerpoint/2010/main" val="240709954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1015C-918C-9376-2420-5054365B2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7C98B8-ADE6-73BF-C072-2A20F0342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D6B4E8-9471-C751-134F-302F252E1071}"/>
              </a:ext>
            </a:extLst>
          </p:cNvPr>
          <p:cNvSpPr>
            <a:spLocks noGrp="1"/>
          </p:cNvSpPr>
          <p:nvPr>
            <p:ph type="body" idx="1"/>
          </p:nvPr>
        </p:nvSpPr>
        <p:spPr/>
        <p:txBody>
          <a:bodyPr/>
          <a:lstStyle/>
          <a:p>
            <a:endParaRPr lang="en-US" dirty="0"/>
          </a:p>
          <a:p>
            <a:r>
              <a:rPr lang="en-US" dirty="0"/>
              <a:t>-- </a:t>
            </a:r>
          </a:p>
          <a:p>
            <a:r>
              <a:rPr lang="en-US" dirty="0"/>
              <a:t>Bonus history slide:</a:t>
            </a:r>
          </a:p>
          <a:p>
            <a:endParaRPr lang="en-US" dirty="0"/>
          </a:p>
          <a:p>
            <a:r>
              <a:rPr lang="en-US" dirty="0"/>
              <a:t>For many years, we have striven for the best syntax representations</a:t>
            </a:r>
          </a:p>
          <a:p>
            <a:endParaRPr lang="en-US" dirty="0"/>
          </a:p>
          <a:p>
            <a:r>
              <a:rPr lang="en-US" dirty="0"/>
              <a:t>In fact, this quest dates all the way back to the 4</a:t>
            </a:r>
            <a:r>
              <a:rPr lang="en-US" baseline="30000" dirty="0"/>
              <a:t>th</a:t>
            </a:r>
            <a:r>
              <a:rPr lang="en-US" dirty="0"/>
              <a:t> century BC with linguist </a:t>
            </a:r>
            <a:r>
              <a:rPr lang="en-GB" b="1" i="0" dirty="0" err="1">
                <a:solidFill>
                  <a:srgbClr val="202122"/>
                </a:solidFill>
                <a:effectLst/>
                <a:latin typeface="Arial" panose="020B0604020202020204" pitchFamily="34" charset="0"/>
              </a:rPr>
              <a:t>Pāṇini</a:t>
            </a:r>
            <a:r>
              <a:rPr lang="en-US" dirty="0"/>
              <a:t> </a:t>
            </a:r>
            <a:r>
              <a:rPr lang="en-US" b="0" dirty="0"/>
              <a:t>who used what we would call abstract syntax trees (ASTs) to describe the complex grammar rules of Sanskrit</a:t>
            </a:r>
          </a:p>
          <a:p>
            <a:endParaRPr lang="en-US" b="0" dirty="0"/>
          </a:p>
          <a:p>
            <a:r>
              <a:rPr lang="en-US" b="0" dirty="0"/>
              <a:t>Since then, we have developed </a:t>
            </a:r>
            <a:r>
              <a:rPr lang="en-GB" b="1" i="0" dirty="0">
                <a:solidFill>
                  <a:srgbClr val="E8E8E8"/>
                </a:solidFill>
                <a:effectLst/>
                <a:latin typeface="Google Sans"/>
              </a:rPr>
              <a:t>BNF</a:t>
            </a:r>
            <a:r>
              <a:rPr lang="en-US" b="0" i="0" dirty="0">
                <a:solidFill>
                  <a:srgbClr val="E8E8E8"/>
                </a:solidFill>
                <a:effectLst/>
                <a:latin typeface="Google Sans"/>
              </a:rPr>
              <a:t>, and today </a:t>
            </a:r>
            <a:r>
              <a:rPr lang="en-GB" b="0" i="0" dirty="0">
                <a:solidFill>
                  <a:srgbClr val="E8E8E8"/>
                </a:solidFill>
                <a:effectLst/>
                <a:latin typeface="Google Sans"/>
              </a:rPr>
              <a:t>many people in our field will recognise ASTs represented as a </a:t>
            </a:r>
            <a:r>
              <a:rPr lang="en-GB" b="1" i="0" dirty="0">
                <a:solidFill>
                  <a:srgbClr val="E8E8E8"/>
                </a:solidFill>
                <a:effectLst/>
                <a:latin typeface="Google Sans"/>
              </a:rPr>
              <a:t>Haskell data type like this one</a:t>
            </a:r>
            <a:endParaRPr lang="en-US" b="1" dirty="0"/>
          </a:p>
          <a:p>
            <a:endParaRPr lang="en-US" dirty="0"/>
          </a:p>
        </p:txBody>
      </p:sp>
      <p:sp>
        <p:nvSpPr>
          <p:cNvPr id="4" name="Slide Number Placeholder 3">
            <a:extLst>
              <a:ext uri="{FF2B5EF4-FFF2-40B4-BE49-F238E27FC236}">
                <a16:creationId xmlns:a16="http://schemas.microsoft.com/office/drawing/2014/main" id="{B16317F8-8820-C2CA-2996-507570505644}"/>
              </a:ext>
            </a:extLst>
          </p:cNvPr>
          <p:cNvSpPr>
            <a:spLocks noGrp="1"/>
          </p:cNvSpPr>
          <p:nvPr>
            <p:ph type="sldNum" sz="quarter" idx="5"/>
          </p:nvPr>
        </p:nvSpPr>
        <p:spPr/>
        <p:txBody>
          <a:bodyPr/>
          <a:lstStyle/>
          <a:p>
            <a:fld id="{73837AF6-4E35-DE42-A4A2-CDC4569077A0}" type="slidenum">
              <a:rPr lang="en-US" smtClean="0"/>
              <a:t>68</a:t>
            </a:fld>
            <a:endParaRPr lang="en-US"/>
          </a:p>
        </p:txBody>
      </p:sp>
    </p:spTree>
    <p:extLst>
      <p:ext uri="{BB962C8B-B14F-4D97-AF65-F5344CB8AC3E}">
        <p14:creationId xmlns:p14="http://schemas.microsoft.com/office/powerpoint/2010/main" val="397219703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10B7F-D4D9-AE93-C1AF-27713A6B17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A9FAA6-E857-9996-971E-CA5363A4ED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F849FC-F581-9572-5B4C-22EDABE26885}"/>
              </a:ext>
            </a:extLst>
          </p:cNvPr>
          <p:cNvSpPr>
            <a:spLocks noGrp="1"/>
          </p:cNvSpPr>
          <p:nvPr>
            <p:ph type="body" idx="1"/>
          </p:nvPr>
        </p:nvSpPr>
        <p:spPr/>
        <p:txBody>
          <a:bodyPr/>
          <a:lstStyle/>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a:t>
            </a:r>
          </a:p>
          <a:p>
            <a:r>
              <a:rPr lang="en-GB" sz="1200" b="0" i="0" kern="1200" dirty="0">
                <a:solidFill>
                  <a:schemeClr val="tx1"/>
                </a:solidFill>
                <a:effectLst/>
                <a:latin typeface="+mn-lt"/>
                <a:ea typeface="+mn-ea"/>
                <a:cs typeface="+mn-cs"/>
              </a:rPr>
              <a:t>Bonus slide for Accelerate</a:t>
            </a:r>
          </a:p>
          <a:p>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I’d also like to give a shout out to </a:t>
            </a:r>
            <a:r>
              <a:rPr lang="en-GB" sz="1200" b="1" i="0" kern="1200" dirty="0">
                <a:solidFill>
                  <a:schemeClr val="tx1"/>
                </a:solidFill>
                <a:effectLst/>
                <a:latin typeface="+mn-lt"/>
                <a:ea typeface="+mn-ea"/>
                <a:cs typeface="+mn-cs"/>
              </a:rPr>
              <a:t>Accelerate</a:t>
            </a:r>
            <a:r>
              <a:rPr lang="en-GB" sz="1200" b="0" i="0" kern="1200" dirty="0">
                <a:solidFill>
                  <a:schemeClr val="tx1"/>
                </a:solidFill>
                <a:effectLst/>
                <a:latin typeface="+mn-lt"/>
                <a:ea typeface="+mn-ea"/>
                <a:cs typeface="+mn-cs"/>
              </a:rPr>
              <a:t>: an </a:t>
            </a:r>
            <a:r>
              <a:rPr lang="en-GB" sz="1200" b="0" i="0" kern="1200" dirty="0" err="1">
                <a:solidFill>
                  <a:schemeClr val="tx1"/>
                </a:solidFill>
                <a:effectLst/>
                <a:latin typeface="+mn-lt"/>
                <a:ea typeface="+mn-ea"/>
                <a:cs typeface="+mn-cs"/>
              </a:rPr>
              <a:t>eDSL</a:t>
            </a:r>
            <a:r>
              <a:rPr lang="en-GB" sz="1200" b="0" i="0" kern="1200" dirty="0">
                <a:solidFill>
                  <a:schemeClr val="tx1"/>
                </a:solidFill>
                <a:effectLst/>
                <a:latin typeface="+mn-lt"/>
                <a:ea typeface="+mn-ea"/>
                <a:cs typeface="+mn-cs"/>
              </a:rPr>
              <a:t> of array computations for high-performance computing.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This powerful DSL is of interest to this talk because it is exactly the sort of DSL that could benefit from the embedding technique I will present today: </a:t>
            </a:r>
            <a:r>
              <a:rPr lang="en-GB" sz="1200" b="1" i="0" kern="1200" dirty="0">
                <a:solidFill>
                  <a:schemeClr val="tx1"/>
                </a:solidFill>
                <a:effectLst/>
                <a:latin typeface="+mn-lt"/>
                <a:ea typeface="+mn-ea"/>
                <a:cs typeface="+mn-cs"/>
              </a:rPr>
              <a:t>it is embedded, it has binders, and its compilation to GPU code necessitates unembedding</a:t>
            </a:r>
          </a:p>
          <a:p>
            <a:endParaRPr lang="en-GB" sz="1200" b="0" i="0" kern="1200" dirty="0">
              <a:solidFill>
                <a:schemeClr val="tx1"/>
              </a:solidFill>
              <a:effectLst/>
              <a:latin typeface="+mn-lt"/>
              <a:ea typeface="+mn-ea"/>
              <a:cs typeface="+mn-cs"/>
            </a:endParaRPr>
          </a:p>
          <a:p>
            <a:endParaRPr lang="en-GB" dirty="0"/>
          </a:p>
          <a:p>
            <a:endParaRPr lang="en-GB" dirty="0"/>
          </a:p>
        </p:txBody>
      </p:sp>
      <p:sp>
        <p:nvSpPr>
          <p:cNvPr id="4" name="Slide Number Placeholder 3">
            <a:extLst>
              <a:ext uri="{FF2B5EF4-FFF2-40B4-BE49-F238E27FC236}">
                <a16:creationId xmlns:a16="http://schemas.microsoft.com/office/drawing/2014/main" id="{E98DBAAE-2A6B-55E6-AFF3-44EAE9C5FF85}"/>
              </a:ext>
            </a:extLst>
          </p:cNvPr>
          <p:cNvSpPr>
            <a:spLocks noGrp="1"/>
          </p:cNvSpPr>
          <p:nvPr>
            <p:ph type="sldNum" sz="quarter" idx="5"/>
          </p:nvPr>
        </p:nvSpPr>
        <p:spPr/>
        <p:txBody>
          <a:bodyPr/>
          <a:lstStyle/>
          <a:p>
            <a:fld id="{73837AF6-4E35-DE42-A4A2-CDC4569077A0}" type="slidenum">
              <a:rPr lang="en-US" smtClean="0"/>
              <a:t>69</a:t>
            </a:fld>
            <a:endParaRPr lang="en-US"/>
          </a:p>
        </p:txBody>
      </p:sp>
    </p:spTree>
    <p:extLst>
      <p:ext uri="{BB962C8B-B14F-4D97-AF65-F5344CB8AC3E}">
        <p14:creationId xmlns:p14="http://schemas.microsoft.com/office/powerpoint/2010/main" val="2429796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1C72E-35BB-96E5-6A3A-85D4C6F4EC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447D7-65AE-C212-75FF-FAFF152C1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4AB0BB-9D9B-1BEE-E1D4-D9C5AA140C2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heroes set sail with the idea of Higher Order Abstract Syntax: HOAS</a:t>
            </a:r>
          </a:p>
          <a:p>
            <a:endParaRPr lang="en-GB" dirty="0"/>
          </a:p>
          <a:p>
            <a:endParaRPr lang="en-GB" dirty="0"/>
          </a:p>
          <a:p>
            <a:r>
              <a:rPr lang="en-GB" dirty="0"/>
              <a:t>--</a:t>
            </a:r>
          </a:p>
          <a:p>
            <a:r>
              <a:rPr lang="en-GB" dirty="0"/>
              <a:t>START: Troy / HOAS</a:t>
            </a:r>
          </a:p>
        </p:txBody>
      </p:sp>
      <p:sp>
        <p:nvSpPr>
          <p:cNvPr id="4" name="Slide Number Placeholder 3">
            <a:extLst>
              <a:ext uri="{FF2B5EF4-FFF2-40B4-BE49-F238E27FC236}">
                <a16:creationId xmlns:a16="http://schemas.microsoft.com/office/drawing/2014/main" id="{E28A9802-337B-3964-DC39-4206C599A122}"/>
              </a:ext>
            </a:extLst>
          </p:cNvPr>
          <p:cNvSpPr>
            <a:spLocks noGrp="1"/>
          </p:cNvSpPr>
          <p:nvPr>
            <p:ph type="sldNum" sz="quarter" idx="5"/>
          </p:nvPr>
        </p:nvSpPr>
        <p:spPr/>
        <p:txBody>
          <a:bodyPr/>
          <a:lstStyle/>
          <a:p>
            <a:fld id="{73837AF6-4E35-DE42-A4A2-CDC4569077A0}" type="slidenum">
              <a:rPr lang="en-US" smtClean="0"/>
              <a:t>7</a:t>
            </a:fld>
            <a:endParaRPr lang="en-US"/>
          </a:p>
        </p:txBody>
      </p:sp>
    </p:spTree>
    <p:extLst>
      <p:ext uri="{BB962C8B-B14F-4D97-AF65-F5344CB8AC3E}">
        <p14:creationId xmlns:p14="http://schemas.microsoft.com/office/powerpoint/2010/main" val="42702658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EFE6D-9432-1DD7-86F2-A820D719C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88D400-0F55-A7C5-2A4D-DFFF066BB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C53851-B26E-0634-8B52-2DF4F0F97B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Bonus slide about contextualise</a:t>
            </a:r>
            <a:endParaRPr lang="en-GB" dirty="0">
              <a:solidFill>
                <a:srgbClr val="000000"/>
              </a:solidFill>
              <a:effectLst/>
              <a:latin typeface="JetBrains Mono" panose="02000009000000000000"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257FA0"/>
                </a:solidFill>
                <a:effectLst/>
                <a:latin typeface="Fira Code" pitchFamily="49" charset="0"/>
                <a:ea typeface="Fira Code" pitchFamily="49" charset="0"/>
                <a:cs typeface="Fira Code" pitchFamily="49" charset="0"/>
              </a:rPr>
              <a:t>Contextualise is defined fairly simply: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257FA0"/>
                </a:solidFill>
                <a:effectLst/>
                <a:latin typeface="Fira Code" pitchFamily="49" charset="0"/>
                <a:ea typeface="Fira Code" pitchFamily="49" charset="0"/>
                <a:cs typeface="Fira Code" pitchFamily="49" charset="0"/>
              </a:rPr>
              <a:t>In the app case, we just recursively map from one embedding to the other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257FA0"/>
                </a:solidFill>
                <a:effectLst/>
                <a:latin typeface="Fira Code" pitchFamily="49" charset="0"/>
                <a:ea typeface="Fira Code" pitchFamily="49" charset="0"/>
                <a:cs typeface="Fira Code" pitchFamily="49" charset="0"/>
              </a:rPr>
              <a:t>In the lam case, we can ignore the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argument because the index with all the information we need to create the correct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will also lie in the var case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rgbClr val="257FA0"/>
                </a:solidFill>
                <a:effectLst/>
                <a:latin typeface="Fira Code" pitchFamily="49" charset="0"/>
                <a:ea typeface="Fira Code" pitchFamily="49" charset="0"/>
                <a:cs typeface="Fira Code" pitchFamily="49" charset="0"/>
              </a:rPr>
              <a:t>Then the var case is a little more involved: Full details in the paper, but we are just using a rearrangement of our </a:t>
            </a:r>
            <a:r>
              <a:rPr lang="en-GB" b="1" dirty="0">
                <a:solidFill>
                  <a:srgbClr val="257FA0"/>
                </a:solidFill>
                <a:effectLst/>
                <a:latin typeface="Fira Code" pitchFamily="49" charset="0"/>
                <a:ea typeface="Fira Code" pitchFamily="49" charset="0"/>
                <a:cs typeface="Fira Code" pitchFamily="49" charset="0"/>
              </a:rPr>
              <a:t>equation</a:t>
            </a:r>
            <a:r>
              <a:rPr lang="en-GB" dirty="0">
                <a:solidFill>
                  <a:srgbClr val="257FA0"/>
                </a:solidFill>
                <a:effectLst/>
                <a:latin typeface="Fira Code" pitchFamily="49" charset="0"/>
                <a:ea typeface="Fira Code" pitchFamily="49" charset="0"/>
                <a:cs typeface="Fira Code" pitchFamily="49" charset="0"/>
              </a:rPr>
              <a:t> from earlier. This time, we have the de </a:t>
            </a:r>
            <a:r>
              <a:rPr lang="en-GB" dirty="0" err="1">
                <a:solidFill>
                  <a:srgbClr val="257FA0"/>
                </a:solidFill>
                <a:effectLst/>
                <a:latin typeface="Fira Code" pitchFamily="49" charset="0"/>
                <a:ea typeface="Fira Code" pitchFamily="49" charset="0"/>
                <a:cs typeface="Fira Code" pitchFamily="49" charset="0"/>
              </a:rPr>
              <a:t>bruijn</a:t>
            </a:r>
            <a:r>
              <a:rPr lang="en-GB" dirty="0">
                <a:solidFill>
                  <a:srgbClr val="257FA0"/>
                </a:solidFill>
                <a:effectLst/>
                <a:latin typeface="Fira Code" pitchFamily="49" charset="0"/>
                <a:ea typeface="Fira Code" pitchFamily="49" charset="0"/>
                <a:cs typeface="Fira Code" pitchFamily="49" charset="0"/>
              </a:rPr>
              <a:t> index and the use-site context from </a:t>
            </a:r>
            <a:r>
              <a:rPr lang="en-GB" dirty="0" err="1">
                <a:solidFill>
                  <a:srgbClr val="257FA0"/>
                </a:solidFill>
                <a:effectLst/>
                <a:latin typeface="Fira Code" pitchFamily="49" charset="0"/>
                <a:ea typeface="Fira Code" pitchFamily="49" charset="0"/>
                <a:cs typeface="Fira Code" pitchFamily="49" charset="0"/>
              </a:rPr>
              <a:t>i</a:t>
            </a:r>
            <a:r>
              <a:rPr lang="en-GB" dirty="0">
                <a:solidFill>
                  <a:srgbClr val="257FA0"/>
                </a:solidFill>
                <a:effectLst/>
                <a:latin typeface="Fira Code" pitchFamily="49" charset="0"/>
                <a:ea typeface="Fira Code" pitchFamily="49" charset="0"/>
                <a:cs typeface="Fira Code" pitchFamily="49" charset="0"/>
              </a:rPr>
              <a:t> and we want to calculate the bind-site context. That is what </a:t>
            </a:r>
            <a:r>
              <a:rPr lang="en-GB" dirty="0" err="1">
                <a:solidFill>
                  <a:srgbClr val="257FA0"/>
                </a:solidFill>
                <a:effectLst/>
                <a:latin typeface="Fira Code" pitchFamily="49" charset="0"/>
                <a:ea typeface="Fira Code" pitchFamily="49" charset="0"/>
                <a:cs typeface="Fira Code" pitchFamily="49" charset="0"/>
              </a:rPr>
              <a:t>toCVar</a:t>
            </a:r>
            <a:r>
              <a:rPr lang="en-GB" dirty="0">
                <a:solidFill>
                  <a:srgbClr val="257FA0"/>
                </a:solidFill>
                <a:effectLst/>
                <a:latin typeface="Fira Code" pitchFamily="49" charset="0"/>
                <a:ea typeface="Fira Code" pitchFamily="49" charset="0"/>
                <a:cs typeface="Fira Code" pitchFamily="49" charset="0"/>
              </a:rPr>
              <a:t> does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srgbClr val="257FA0"/>
              </a:solidFill>
              <a:effectLst/>
              <a:latin typeface="Fira Code" pitchFamily="49" charset="0"/>
              <a:ea typeface="Fira Code" pitchFamily="49" charset="0"/>
              <a:cs typeface="Fira Code" pitchFamily="49"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257FA0"/>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51D6069F-D52C-0B36-4165-7FF095D78BE1}"/>
              </a:ext>
            </a:extLst>
          </p:cNvPr>
          <p:cNvSpPr>
            <a:spLocks noGrp="1"/>
          </p:cNvSpPr>
          <p:nvPr>
            <p:ph type="sldNum" sz="quarter" idx="5"/>
          </p:nvPr>
        </p:nvSpPr>
        <p:spPr/>
        <p:txBody>
          <a:bodyPr/>
          <a:lstStyle/>
          <a:p>
            <a:fld id="{73837AF6-4E35-DE42-A4A2-CDC4569077A0}" type="slidenum">
              <a:rPr lang="en-US" smtClean="0"/>
              <a:t>70</a:t>
            </a:fld>
            <a:endParaRPr lang="en-US"/>
          </a:p>
        </p:txBody>
      </p:sp>
    </p:spTree>
    <p:extLst>
      <p:ext uri="{BB962C8B-B14F-4D97-AF65-F5344CB8AC3E}">
        <p14:creationId xmlns:p14="http://schemas.microsoft.com/office/powerpoint/2010/main" val="231440687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3837AF6-4E35-DE42-A4A2-CDC4569077A0}" type="slidenum">
              <a:rPr lang="en-US" smtClean="0"/>
              <a:t>72</a:t>
            </a:fld>
            <a:endParaRPr lang="en-US"/>
          </a:p>
        </p:txBody>
      </p:sp>
    </p:spTree>
    <p:extLst>
      <p:ext uri="{BB962C8B-B14F-4D97-AF65-F5344CB8AC3E}">
        <p14:creationId xmlns:p14="http://schemas.microsoft.com/office/powerpoint/2010/main" val="3855008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C396B-37D4-F3E1-10F2-D5032377F5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AD8E07-F363-86A4-1CC0-9BEF62C0E4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023229-DD96-1EE7-A776-601503000091}"/>
              </a:ext>
            </a:extLst>
          </p:cNvPr>
          <p:cNvSpPr>
            <a:spLocks noGrp="1"/>
          </p:cNvSpPr>
          <p:nvPr>
            <p:ph type="body" idx="1"/>
          </p:nvPr>
        </p:nvSpPr>
        <p:spPr/>
        <p:txBody>
          <a:bodyPr/>
          <a:lstStyle/>
          <a:p>
            <a:r>
              <a:rPr lang="en-US" dirty="0"/>
              <a:t>Here is the </a:t>
            </a:r>
            <a:r>
              <a:rPr lang="en-US" b="1" dirty="0"/>
              <a:t>STLC</a:t>
            </a:r>
            <a:r>
              <a:rPr lang="en-US" dirty="0"/>
              <a:t> represented using HOAS</a:t>
            </a:r>
          </a:p>
          <a:p>
            <a:endParaRPr lang="en-US" dirty="0"/>
          </a:p>
          <a:p>
            <a:r>
              <a:rPr lang="en-US" dirty="0"/>
              <a:t>HOAS represents guest binders with host binders. Notice how lam takes a host function as its argument and the lack of a var constructor</a:t>
            </a:r>
          </a:p>
          <a:p>
            <a:endParaRPr lang="en-US" dirty="0"/>
          </a:p>
          <a:p>
            <a:r>
              <a:rPr lang="en-US" dirty="0"/>
              <a:t>This allows us to write guest terms </a:t>
            </a:r>
            <a:r>
              <a:rPr lang="en-US" b="1" dirty="0"/>
              <a:t>ergonomically</a:t>
            </a:r>
            <a:r>
              <a:rPr lang="en-US" dirty="0"/>
              <a:t>, utilizing the host’s existing binder infrastructure</a:t>
            </a:r>
          </a:p>
          <a:p>
            <a:endParaRPr lang="en-US" dirty="0"/>
          </a:p>
          <a:p>
            <a:r>
              <a:rPr lang="en-US" dirty="0"/>
              <a:t>This is easy for both users and implementors alike</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F899D365-F88F-0B74-18D8-123CD8384794}"/>
              </a:ext>
            </a:extLst>
          </p:cNvPr>
          <p:cNvSpPr>
            <a:spLocks noGrp="1"/>
          </p:cNvSpPr>
          <p:nvPr>
            <p:ph type="sldNum" sz="quarter" idx="5"/>
          </p:nvPr>
        </p:nvSpPr>
        <p:spPr/>
        <p:txBody>
          <a:bodyPr/>
          <a:lstStyle/>
          <a:p>
            <a:fld id="{73837AF6-4E35-DE42-A4A2-CDC4569077A0}" type="slidenum">
              <a:rPr lang="en-US" smtClean="0"/>
              <a:t>8</a:t>
            </a:fld>
            <a:endParaRPr lang="en-US"/>
          </a:p>
        </p:txBody>
      </p:sp>
    </p:spTree>
    <p:extLst>
      <p:ext uri="{BB962C8B-B14F-4D97-AF65-F5344CB8AC3E}">
        <p14:creationId xmlns:p14="http://schemas.microsoft.com/office/powerpoint/2010/main" val="3859252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42711-3DD7-6558-2471-96EE05E0EF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5E937F-26BD-4449-67EE-760EB7BCDD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E2868F-83E6-AEEA-1059-2A214EC5011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heroes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BA984DCF-F044-FE9A-0156-1F9B057B5C0A}"/>
              </a:ext>
            </a:extLst>
          </p:cNvPr>
          <p:cNvSpPr>
            <a:spLocks noGrp="1"/>
          </p:cNvSpPr>
          <p:nvPr>
            <p:ph type="sldNum" sz="quarter" idx="5"/>
          </p:nvPr>
        </p:nvSpPr>
        <p:spPr/>
        <p:txBody>
          <a:bodyPr/>
          <a:lstStyle/>
          <a:p>
            <a:fld id="{73837AF6-4E35-DE42-A4A2-CDC4569077A0}" type="slidenum">
              <a:rPr lang="en-US" smtClean="0"/>
              <a:t>9</a:t>
            </a:fld>
            <a:endParaRPr lang="en-US"/>
          </a:p>
        </p:txBody>
      </p:sp>
    </p:spTree>
    <p:extLst>
      <p:ext uri="{BB962C8B-B14F-4D97-AF65-F5344CB8AC3E}">
        <p14:creationId xmlns:p14="http://schemas.microsoft.com/office/powerpoint/2010/main" val="1237431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AB8B684B-A5B2-1D42-ABA5-530B7938E372}" type="datetime1">
              <a:rPr lang="en-GB" smtClean="0"/>
              <a:t>30/06/2026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242729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99177E3-2629-884C-8B51-850382C628C3}" type="datetime1">
              <a:rPr lang="en-GB" smtClean="0"/>
              <a:t>30/06/2026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3266820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2363A757-8C54-A54B-A119-EA08F1CB1FF8}" type="datetime1">
              <a:rPr lang="en-GB" smtClean="0"/>
              <a:t>30/06/2026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1260629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915D374-2F07-FD4D-9DB9-1213B64412BE}" type="datetime1">
              <a:rPr lang="en-GB" smtClean="0"/>
              <a:t>30/06/2026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24840715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D155223-19EE-5243-90F8-E90421830D83}" type="datetime1">
              <a:rPr lang="en-GB" smtClean="0"/>
              <a:t>30/06/2026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394817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785B751A-C9C2-A242-AA63-83A8632766CD}" type="datetime1">
              <a:rPr lang="en-GB" smtClean="0"/>
              <a:t>30/06/2026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1063474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C57FDA6-AF9F-AA43-BB90-CEB0E107D423}" type="datetime1">
              <a:rPr lang="en-GB" smtClean="0"/>
              <a:t>30/06/2026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3387562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67DA5B5-F5D5-8447-9C65-8202E83DA84D}" type="datetime1">
              <a:rPr lang="en-GB" smtClean="0"/>
              <a:t>30/06/2026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1660946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E4E9B3-5434-684E-9CAE-A61104F4ED81}" type="datetime1">
              <a:rPr lang="en-GB" smtClean="0"/>
              <a:t>30/06/2026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lvl1pPr algn="ctr">
              <a:defRPr>
                <a:solidFill>
                  <a:schemeClr val="tx1"/>
                </a:solidFill>
              </a:defRPr>
            </a:lvl1pPr>
          </a:lstStyle>
          <a:p>
            <a:fld id="{6B547C04-AA2C-754F-9E4E-F6B7B0201F60}" type="slidenum">
              <a:rPr lang="en-US" smtClean="0"/>
              <a:pPr/>
              <a:t>‹#›</a:t>
            </a:fld>
            <a:endParaRPr lang="en-US"/>
          </a:p>
        </p:txBody>
      </p:sp>
    </p:spTree>
    <p:extLst>
      <p:ext uri="{BB962C8B-B14F-4D97-AF65-F5344CB8AC3E}">
        <p14:creationId xmlns:p14="http://schemas.microsoft.com/office/powerpoint/2010/main" val="1474973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26CF0550-3C51-204B-9CAF-3BAFA9B40F2F}" type="datetime1">
              <a:rPr lang="en-GB" smtClean="0"/>
              <a:t>30/06/2026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4205234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B2AF9C83-1EFE-1240-9F59-EC08685BC553}" type="datetime1">
              <a:rPr lang="en-GB" smtClean="0"/>
              <a:t>30/06/2026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547C04-AA2C-754F-9E4E-F6B7B0201F60}" type="slidenum">
              <a:rPr lang="en-US" smtClean="0"/>
              <a:t>‹#›</a:t>
            </a:fld>
            <a:endParaRPr lang="en-US"/>
          </a:p>
        </p:txBody>
      </p:sp>
    </p:spTree>
    <p:extLst>
      <p:ext uri="{BB962C8B-B14F-4D97-AF65-F5344CB8AC3E}">
        <p14:creationId xmlns:p14="http://schemas.microsoft.com/office/powerpoint/2010/main" val="2222960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839EBE3-A232-B24B-A8F9-F7C2C784D374}" type="datetime1">
              <a:rPr lang="en-GB" smtClean="0"/>
              <a:t>30/06/2026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10913806" y="6356350"/>
            <a:ext cx="439994" cy="365125"/>
          </a:xfrm>
          <a:prstGeom prst="rect">
            <a:avLst/>
          </a:prstGeom>
          <a:ln/>
        </p:spPr>
        <p:style>
          <a:lnRef idx="2">
            <a:schemeClr val="accent2"/>
          </a:lnRef>
          <a:fillRef idx="1">
            <a:schemeClr val="lt1"/>
          </a:fillRef>
          <a:effectRef idx="0">
            <a:schemeClr val="accent2"/>
          </a:effectRef>
          <a:fontRef idx="minor">
            <a:schemeClr val="dk1"/>
          </a:fontRef>
        </p:style>
        <p:txBody>
          <a:bodyPr vert="horz" lIns="91440" tIns="45720" rIns="91440" bIns="45720" rtlCol="0" anchor="ctr"/>
          <a:lstStyle>
            <a:lvl1pPr algn="ctr">
              <a:defRPr sz="1200">
                <a:solidFill>
                  <a:schemeClr val="tx1">
                    <a:tint val="82000"/>
                  </a:schemeClr>
                </a:solidFill>
              </a:defRPr>
            </a:lvl1pPr>
          </a:lstStyle>
          <a:p>
            <a:pPr algn="ctr"/>
            <a:fld id="{6B547C04-AA2C-754F-9E4E-F6B7B0201F60}" type="slidenum">
              <a:rPr lang="en-US" smtClean="0"/>
              <a:pPr/>
              <a:t>‹#›</a:t>
            </a:fld>
            <a:endParaRPr lang="en-US" dirty="0"/>
          </a:p>
        </p:txBody>
      </p:sp>
    </p:spTree>
    <p:extLst>
      <p:ext uri="{BB962C8B-B14F-4D97-AF65-F5344CB8AC3E}">
        <p14:creationId xmlns:p14="http://schemas.microsoft.com/office/powerpoint/2010/main" val="2671018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2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1.jpeg"/><Relationship Id="rId5" Type="http://schemas.microsoft.com/office/2007/relationships/hdphoto" Target="../media/hdphoto3.wdp"/><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9.jpeg"/><Relationship Id="rId7"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25.jpeg"/><Relationship Id="rId5" Type="http://schemas.microsoft.com/office/2007/relationships/hdphoto" Target="../media/hdphoto3.wdp"/><Relationship Id="rId4" Type="http://schemas.openxmlformats.org/officeDocument/2006/relationships/image" Target="../media/image4.png"/><Relationship Id="rId9"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5.jpeg"/><Relationship Id="rId5" Type="http://schemas.microsoft.com/office/2007/relationships/hdphoto" Target="../media/hdphoto3.wdp"/><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8.jpg"/><Relationship Id="rId7"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7.jpeg"/><Relationship Id="rId5" Type="http://schemas.microsoft.com/office/2007/relationships/hdphoto" Target="../media/hdphoto3.wdp"/><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0.png"/><Relationship Id="rId5" Type="http://schemas.microsoft.com/office/2007/relationships/hdphoto" Target="../media/hdphoto3.wdp"/><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2.png"/><Relationship Id="rId7" Type="http://schemas.openxmlformats.org/officeDocument/2006/relationships/image" Target="../media/image8.jpeg"/><Relationship Id="rId12" Type="http://schemas.openxmlformats.org/officeDocument/2006/relationships/image" Target="../media/image12.jpe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11.png"/><Relationship Id="rId5" Type="http://schemas.openxmlformats.org/officeDocument/2006/relationships/image" Target="../media/image34.png"/><Relationship Id="rId10" Type="http://schemas.openxmlformats.org/officeDocument/2006/relationships/image" Target="../media/image10.jpeg"/><Relationship Id="rId4" Type="http://schemas.openxmlformats.org/officeDocument/2006/relationships/image" Target="../media/image33.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5.png"/></Relationships>
</file>

<file path=ppt/slides/_rels/slide3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8.jpeg"/><Relationship Id="rId9" Type="http://schemas.openxmlformats.org/officeDocument/2006/relationships/image" Target="../media/image12.jpeg"/></Relationships>
</file>

<file path=ppt/slides/_rels/slide3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5.png"/></Relationships>
</file>

<file path=ppt/slides/_rels/slide4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5.png"/></Relationships>
</file>

<file path=ppt/slides/_rels/slide48.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3.png"/><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jpeg"/><Relationship Id="rId11" Type="http://schemas.openxmlformats.org/officeDocument/2006/relationships/image" Target="../media/image12.jpeg"/><Relationship Id="rId5" Type="http://schemas.openxmlformats.org/officeDocument/2006/relationships/image" Target="../media/image14.png"/><Relationship Id="rId10" Type="http://schemas.openxmlformats.org/officeDocument/2006/relationships/image" Target="../media/image11.png"/><Relationship Id="rId4" Type="http://schemas.openxmlformats.org/officeDocument/2006/relationships/image" Target="../media/image13.jpeg"/><Relationship Id="rId9" Type="http://schemas.openxmlformats.org/officeDocument/2006/relationships/image" Target="../media/image10.jpeg"/></Relationships>
</file>

<file path=ppt/slides/_rels/slide50.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3.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6.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1.png"/><Relationship Id="rId7" Type="http://schemas.openxmlformats.org/officeDocument/2006/relationships/image" Target="../media/image10.jpe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8.jpeg"/><Relationship Id="rId9" Type="http://schemas.openxmlformats.org/officeDocument/2006/relationships/image" Target="../media/image12.jpeg"/></Relationships>
</file>

<file path=ppt/slides/_rels/slide5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12" Type="http://schemas.openxmlformats.org/officeDocument/2006/relationships/image" Target="../media/image36.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35.png"/><Relationship Id="rId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32.emf"/></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4.jpeg"/><Relationship Id="rId3" Type="http://schemas.openxmlformats.org/officeDocument/2006/relationships/image" Target="../media/image15.png"/><Relationship Id="rId7" Type="http://schemas.openxmlformats.org/officeDocument/2006/relationships/image" Target="../media/image19.jpeg"/><Relationship Id="rId12" Type="http://schemas.openxmlformats.org/officeDocument/2006/relationships/image" Target="../media/image23.jpeg"/><Relationship Id="rId17" Type="http://schemas.openxmlformats.org/officeDocument/2006/relationships/image" Target="../media/image5.png"/><Relationship Id="rId2" Type="http://schemas.openxmlformats.org/officeDocument/2006/relationships/notesSlide" Target="../notesSlides/notesSlide6.xml"/><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2.jpeg"/><Relationship Id="rId5" Type="http://schemas.openxmlformats.org/officeDocument/2006/relationships/image" Target="../media/image17.jpeg"/><Relationship Id="rId15" Type="http://schemas.openxmlformats.org/officeDocument/2006/relationships/image" Target="../media/image26.jpeg"/><Relationship Id="rId10" Type="http://schemas.openxmlformats.org/officeDocument/2006/relationships/image" Target="../media/image21.jpeg"/><Relationship Id="rId4" Type="http://schemas.openxmlformats.org/officeDocument/2006/relationships/image" Target="../media/image16.png"/><Relationship Id="rId9" Type="http://schemas.microsoft.com/office/2007/relationships/hdphoto" Target="../media/hdphoto2.wdp"/><Relationship Id="rId14" Type="http://schemas.openxmlformats.org/officeDocument/2006/relationships/image" Target="../media/image25.jpeg"/></Relationships>
</file>

<file path=ppt/slides/_rels/slide6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0.png"/><Relationship Id="rId18" Type="http://schemas.openxmlformats.org/officeDocument/2006/relationships/image" Target="../media/image23.jpeg"/><Relationship Id="rId3" Type="http://schemas.openxmlformats.org/officeDocument/2006/relationships/image" Target="../media/image15.png"/><Relationship Id="rId21" Type="http://schemas.openxmlformats.org/officeDocument/2006/relationships/image" Target="../media/image26.jpeg"/><Relationship Id="rId7" Type="http://schemas.openxmlformats.org/officeDocument/2006/relationships/image" Target="../media/image12.jpeg"/><Relationship Id="rId12" Type="http://schemas.openxmlformats.org/officeDocument/2006/relationships/image" Target="../media/image19.jpeg"/><Relationship Id="rId17" Type="http://schemas.openxmlformats.org/officeDocument/2006/relationships/image" Target="../media/image22.jpeg"/><Relationship Id="rId2" Type="http://schemas.openxmlformats.org/officeDocument/2006/relationships/notesSlide" Target="../notesSlides/notesSlide60.xml"/><Relationship Id="rId16" Type="http://schemas.openxmlformats.org/officeDocument/2006/relationships/image" Target="../media/image21.jpeg"/><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8.jpeg"/><Relationship Id="rId5" Type="http://schemas.openxmlformats.org/officeDocument/2006/relationships/image" Target="../media/image3.png"/><Relationship Id="rId15" Type="http://schemas.openxmlformats.org/officeDocument/2006/relationships/image" Target="../media/image8.jpeg"/><Relationship Id="rId23" Type="http://schemas.openxmlformats.org/officeDocument/2006/relationships/image" Target="../media/image5.png"/><Relationship Id="rId10" Type="http://schemas.openxmlformats.org/officeDocument/2006/relationships/image" Target="../media/image17.jpeg"/><Relationship Id="rId19" Type="http://schemas.openxmlformats.org/officeDocument/2006/relationships/image" Target="../media/image24.jpeg"/><Relationship Id="rId4" Type="http://schemas.openxmlformats.org/officeDocument/2006/relationships/image" Target="../media/image2.png"/><Relationship Id="rId9" Type="http://schemas.openxmlformats.org/officeDocument/2006/relationships/image" Target="../media/image11.png"/><Relationship Id="rId14" Type="http://schemas.microsoft.com/office/2007/relationships/hdphoto" Target="../media/hdphoto2.wdp"/><Relationship Id="rId22" Type="http://schemas.openxmlformats.org/officeDocument/2006/relationships/image" Target="../media/image27.png"/></Relationships>
</file>

<file path=ppt/slides/_rels/slide6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62.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0.png"/><Relationship Id="rId18" Type="http://schemas.openxmlformats.org/officeDocument/2006/relationships/image" Target="../media/image23.jpeg"/><Relationship Id="rId3" Type="http://schemas.openxmlformats.org/officeDocument/2006/relationships/image" Target="../media/image15.png"/><Relationship Id="rId21" Type="http://schemas.openxmlformats.org/officeDocument/2006/relationships/image" Target="../media/image26.jpeg"/><Relationship Id="rId7" Type="http://schemas.openxmlformats.org/officeDocument/2006/relationships/image" Target="../media/image12.jpeg"/><Relationship Id="rId12" Type="http://schemas.openxmlformats.org/officeDocument/2006/relationships/image" Target="../media/image19.jpeg"/><Relationship Id="rId17" Type="http://schemas.openxmlformats.org/officeDocument/2006/relationships/image" Target="../media/image22.jpeg"/><Relationship Id="rId2" Type="http://schemas.openxmlformats.org/officeDocument/2006/relationships/notesSlide" Target="../notesSlides/notesSlide63.xml"/><Relationship Id="rId16" Type="http://schemas.openxmlformats.org/officeDocument/2006/relationships/image" Target="../media/image21.jpeg"/><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8.jpeg"/><Relationship Id="rId5" Type="http://schemas.openxmlformats.org/officeDocument/2006/relationships/image" Target="../media/image3.png"/><Relationship Id="rId15" Type="http://schemas.openxmlformats.org/officeDocument/2006/relationships/image" Target="../media/image8.jpeg"/><Relationship Id="rId23" Type="http://schemas.openxmlformats.org/officeDocument/2006/relationships/image" Target="../media/image5.png"/><Relationship Id="rId10" Type="http://schemas.openxmlformats.org/officeDocument/2006/relationships/image" Target="../media/image17.jpeg"/><Relationship Id="rId19" Type="http://schemas.openxmlformats.org/officeDocument/2006/relationships/image" Target="../media/image24.jpeg"/><Relationship Id="rId4" Type="http://schemas.openxmlformats.org/officeDocument/2006/relationships/image" Target="../media/image2.png"/><Relationship Id="rId9" Type="http://schemas.openxmlformats.org/officeDocument/2006/relationships/image" Target="../media/image11.png"/><Relationship Id="rId14" Type="http://schemas.microsoft.com/office/2007/relationships/hdphoto" Target="../media/hdphoto2.wdp"/><Relationship Id="rId22" Type="http://schemas.openxmlformats.org/officeDocument/2006/relationships/image" Target="../media/image27.png"/></Relationships>
</file>

<file path=ppt/slides/_rels/slide64.xml.rels><?xml version="1.0" encoding="UTF-8" standalone="yes"?>
<Relationships xmlns="http://schemas.openxmlformats.org/package/2006/relationships"><Relationship Id="rId8" Type="http://schemas.openxmlformats.org/officeDocument/2006/relationships/image" Target="../media/image17.jpeg"/><Relationship Id="rId13" Type="http://schemas.microsoft.com/office/2007/relationships/hdphoto" Target="../media/hdphoto2.wdp"/><Relationship Id="rId18" Type="http://schemas.openxmlformats.org/officeDocument/2006/relationships/image" Target="../media/image25.jpeg"/><Relationship Id="rId3" Type="http://schemas.openxmlformats.org/officeDocument/2006/relationships/image" Target="../media/image15.png"/><Relationship Id="rId21" Type="http://schemas.openxmlformats.org/officeDocument/2006/relationships/image" Target="../media/image3.png"/><Relationship Id="rId7" Type="http://schemas.openxmlformats.org/officeDocument/2006/relationships/image" Target="../media/image11.png"/><Relationship Id="rId12" Type="http://schemas.openxmlformats.org/officeDocument/2006/relationships/image" Target="../media/image20.png"/><Relationship Id="rId17" Type="http://schemas.openxmlformats.org/officeDocument/2006/relationships/image" Target="../media/image24.jpeg"/><Relationship Id="rId2" Type="http://schemas.openxmlformats.org/officeDocument/2006/relationships/notesSlide" Target="../notesSlides/notesSlide64.xml"/><Relationship Id="rId16" Type="http://schemas.openxmlformats.org/officeDocument/2006/relationships/image" Target="../media/image23.jpeg"/><Relationship Id="rId20"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9.jpeg"/><Relationship Id="rId24" Type="http://schemas.openxmlformats.org/officeDocument/2006/relationships/image" Target="../media/image5.png"/><Relationship Id="rId5" Type="http://schemas.openxmlformats.org/officeDocument/2006/relationships/image" Target="../media/image12.jpeg"/><Relationship Id="rId15" Type="http://schemas.openxmlformats.org/officeDocument/2006/relationships/image" Target="../media/image22.jpeg"/><Relationship Id="rId23" Type="http://schemas.openxmlformats.org/officeDocument/2006/relationships/image" Target="../media/image27.png"/><Relationship Id="rId10" Type="http://schemas.openxmlformats.org/officeDocument/2006/relationships/image" Target="../media/image18.jpeg"/><Relationship Id="rId19" Type="http://schemas.openxmlformats.org/officeDocument/2006/relationships/image" Target="../media/image26.jpeg"/><Relationship Id="rId4" Type="http://schemas.openxmlformats.org/officeDocument/2006/relationships/image" Target="../media/image16.png"/><Relationship Id="rId9" Type="http://schemas.openxmlformats.org/officeDocument/2006/relationships/image" Target="../media/image8.jpeg"/><Relationship Id="rId14" Type="http://schemas.openxmlformats.org/officeDocument/2006/relationships/image" Target="../media/image21.jpeg"/><Relationship Id="rId22" Type="http://schemas.openxmlformats.org/officeDocument/2006/relationships/image" Target="../media/image37.png"/></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hyperlink" Target="https://okmij.org/ftp/tagless-final/course/LinearLC.hs" TargetMode="External"/><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8" Type="http://schemas.openxmlformats.org/officeDocument/2006/relationships/hyperlink" Target="https://dl.acm.org/doi/pdf/10.5555/1074100.1074155" TargetMode="External"/><Relationship Id="rId13" Type="http://schemas.openxmlformats.org/officeDocument/2006/relationships/hyperlink" Target="https://www.metmuseum.org/art/collection/search/257864" TargetMode="External"/><Relationship Id="rId18" Type="http://schemas.openxmlformats.org/officeDocument/2006/relationships/hyperlink" Target="https://www.metmuseum.org/art/collection/search/186832" TargetMode="External"/><Relationship Id="rId3" Type="http://schemas.openxmlformats.org/officeDocument/2006/relationships/image" Target="../media/image15.png"/><Relationship Id="rId21" Type="http://schemas.openxmlformats.org/officeDocument/2006/relationships/hyperlink" Target="https://www.metmuseum.org/art/collection/search/397937" TargetMode="External"/><Relationship Id="rId7" Type="http://schemas.openxmlformats.org/officeDocument/2006/relationships/hyperlink" Target="https://www.metmuseum.org/art/collection/search/57475" TargetMode="External"/><Relationship Id="rId12" Type="http://schemas.openxmlformats.org/officeDocument/2006/relationships/hyperlink" Target="https://www.bitmoji.com/" TargetMode="External"/><Relationship Id="rId17" Type="http://schemas.openxmlformats.org/officeDocument/2006/relationships/hyperlink" Target="https://www.metmuseum.org/art/collection/search/764913" TargetMode="External"/><Relationship Id="rId2" Type="http://schemas.openxmlformats.org/officeDocument/2006/relationships/notesSlide" Target="../notesSlides/notesSlide67.xml"/><Relationship Id="rId16" Type="http://schemas.openxmlformats.org/officeDocument/2006/relationships/hyperlink" Target="https://www.metmuseum.org/art/collection/search/253373" TargetMode="External"/><Relationship Id="rId20" Type="http://schemas.openxmlformats.org/officeDocument/2006/relationships/hyperlink" Target="https://www.metmuseum.org/art/collection/search/198764" TargetMode="External"/><Relationship Id="rId1" Type="http://schemas.openxmlformats.org/officeDocument/2006/relationships/slideLayout" Target="../slideLayouts/slideLayout7.xml"/><Relationship Id="rId6" Type="http://schemas.openxmlformats.org/officeDocument/2006/relationships/hyperlink" Target="https://www.metmuseum.org/art/collection/search/400500" TargetMode="External"/><Relationship Id="rId11" Type="http://schemas.openxmlformats.org/officeDocument/2006/relationships/hyperlink" Target="https://www.metmuseum.org/art/collection/search/56186" TargetMode="External"/><Relationship Id="rId5" Type="http://schemas.openxmlformats.org/officeDocument/2006/relationships/hyperlink" Target="https://www.metmuseum.org/art/collection/search/45434" TargetMode="External"/><Relationship Id="rId15" Type="http://schemas.openxmlformats.org/officeDocument/2006/relationships/hyperlink" Target="https://www.metmuseum.org/art/collection/search/239234" TargetMode="External"/><Relationship Id="rId23" Type="http://schemas.openxmlformats.org/officeDocument/2006/relationships/hyperlink" Target="https://www.metmuseum.org/art/collection/search/417605" TargetMode="External"/><Relationship Id="rId10" Type="http://schemas.openxmlformats.org/officeDocument/2006/relationships/hyperlink" Target="https://www.metmuseum.org/art/collection/search/403169" TargetMode="External"/><Relationship Id="rId19" Type="http://schemas.openxmlformats.org/officeDocument/2006/relationships/hyperlink" Target="https://www.metmuseum.org/art/collection/search/193628" TargetMode="External"/><Relationship Id="rId4" Type="http://schemas.openxmlformats.org/officeDocument/2006/relationships/image" Target="../media/image5.png"/><Relationship Id="rId9" Type="http://schemas.openxmlformats.org/officeDocument/2006/relationships/hyperlink" Target="https://imgflip.com/memegenerator" TargetMode="External"/><Relationship Id="rId14" Type="http://schemas.openxmlformats.org/officeDocument/2006/relationships/hyperlink" Target="https://www.metmuseum.org/art/collection/search/818304" TargetMode="External"/><Relationship Id="rId22" Type="http://schemas.openxmlformats.org/officeDocument/2006/relationships/hyperlink" Target="https://www.metmuseum.org/art/collection/search/204758"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7.xml"/><Relationship Id="rId6" Type="http://schemas.microsoft.com/office/2007/relationships/hdphoto" Target="../media/hdphoto5.wdp"/><Relationship Id="rId5" Type="http://schemas.openxmlformats.org/officeDocument/2006/relationships/image" Target="../media/image40.png"/><Relationship Id="rId4" Type="http://schemas.openxmlformats.org/officeDocument/2006/relationships/image" Target="../media/image39.pn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pn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10" Type="http://schemas.openxmlformats.org/officeDocument/2006/relationships/image" Target="../media/image45.png"/><Relationship Id="rId4" Type="http://schemas.openxmlformats.org/officeDocument/2006/relationships/image" Target="../media/image3.png"/><Relationship Id="rId9" Type="http://schemas.openxmlformats.org/officeDocument/2006/relationships/image" Target="../media/image44.png"/></Relationships>
</file>

<file path=ppt/slides/_rels/slide7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jpeg"/><Relationship Id="rId5" Type="http://schemas.microsoft.com/office/2007/relationships/hdphoto" Target="../media/hdphoto3.wdp"/><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a:extLst>
            <a:ext uri="{FF2B5EF4-FFF2-40B4-BE49-F238E27FC236}">
              <a16:creationId xmlns:a16="http://schemas.microsoft.com/office/drawing/2014/main" id="{6BB51489-CB0D-7E5C-8D6C-ACBD299A0CF9}"/>
            </a:ext>
          </a:extLst>
        </p:cNvPr>
        <p:cNvGrpSpPr/>
        <p:nvPr/>
      </p:nvGrpSpPr>
      <p:grpSpPr>
        <a:xfrm>
          <a:off x="0" y="0"/>
          <a:ext cx="0" cy="0"/>
          <a:chOff x="0" y="0"/>
          <a:chExt cx="0" cy="0"/>
        </a:xfrm>
      </p:grpSpPr>
      <p:pic>
        <p:nvPicPr>
          <p:cNvPr id="19" name="Picture 18" descr="A close up of a logo&#10;&#10;AI-generated content may be incorrect.">
            <a:extLst>
              <a:ext uri="{FF2B5EF4-FFF2-40B4-BE49-F238E27FC236}">
                <a16:creationId xmlns:a16="http://schemas.microsoft.com/office/drawing/2014/main" id="{C9000D70-410B-BDBD-D764-E48F3E77572B}"/>
              </a:ext>
            </a:extLst>
          </p:cNvPr>
          <p:cNvPicPr>
            <a:picLocks noChangeAspect="1"/>
          </p:cNvPicPr>
          <p:nvPr/>
        </p:nvPicPr>
        <p:blipFill>
          <a:blip r:embed="rId4"/>
          <a:stretch>
            <a:fillRect/>
          </a:stretch>
        </p:blipFill>
        <p:spPr>
          <a:xfrm>
            <a:off x="1205066" y="647021"/>
            <a:ext cx="737606" cy="465157"/>
          </a:xfrm>
          <a:prstGeom prst="rect">
            <a:avLst/>
          </a:prstGeom>
        </p:spPr>
      </p:pic>
      <p:pic>
        <p:nvPicPr>
          <p:cNvPr id="21" name="Picture 20" descr="A black background with white text&#10;&#10;AI-generated content may be incorrect.">
            <a:extLst>
              <a:ext uri="{FF2B5EF4-FFF2-40B4-BE49-F238E27FC236}">
                <a16:creationId xmlns:a16="http://schemas.microsoft.com/office/drawing/2014/main" id="{35335402-869A-5981-C42A-60162CCFCDED}"/>
              </a:ext>
            </a:extLst>
          </p:cNvPr>
          <p:cNvPicPr>
            <a:picLocks noChangeAspect="1"/>
          </p:cNvPicPr>
          <p:nvPr/>
        </p:nvPicPr>
        <p:blipFill>
          <a:blip r:embed="rId5"/>
          <a:stretch>
            <a:fillRect/>
          </a:stretch>
        </p:blipFill>
        <p:spPr>
          <a:xfrm>
            <a:off x="1205066" y="79318"/>
            <a:ext cx="1603518" cy="463720"/>
          </a:xfrm>
          <a:prstGeom prst="rect">
            <a:avLst/>
          </a:prstGeom>
        </p:spPr>
      </p:pic>
      <p:grpSp>
        <p:nvGrpSpPr>
          <p:cNvPr id="25" name="Group 24">
            <a:extLst>
              <a:ext uri="{FF2B5EF4-FFF2-40B4-BE49-F238E27FC236}">
                <a16:creationId xmlns:a16="http://schemas.microsoft.com/office/drawing/2014/main" id="{70EC7935-52C4-E56B-4EED-95CB0508925E}"/>
              </a:ext>
            </a:extLst>
          </p:cNvPr>
          <p:cNvGrpSpPr/>
          <p:nvPr/>
        </p:nvGrpSpPr>
        <p:grpSpPr>
          <a:xfrm>
            <a:off x="5831305" y="769023"/>
            <a:ext cx="7066548" cy="2104585"/>
            <a:chOff x="5796915" y="1449081"/>
            <a:chExt cx="6572250" cy="1399146"/>
          </a:xfrm>
        </p:grpSpPr>
        <p:sp>
          <p:nvSpPr>
            <p:cNvPr id="5" name="Subtitle 2">
              <a:extLst>
                <a:ext uri="{FF2B5EF4-FFF2-40B4-BE49-F238E27FC236}">
                  <a16:creationId xmlns:a16="http://schemas.microsoft.com/office/drawing/2014/main" id="{44352B6F-ADC9-BF3A-BC82-E22E1292D433}"/>
                </a:ext>
              </a:extLst>
            </p:cNvPr>
            <p:cNvSpPr txBox="1">
              <a:spLocks/>
            </p:cNvSpPr>
            <p:nvPr/>
          </p:nvSpPr>
          <p:spPr>
            <a:xfrm>
              <a:off x="6141721" y="2326453"/>
              <a:ext cx="5882638" cy="5217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b="1" dirty="0">
                  <a:solidFill>
                    <a:srgbClr val="EA7131"/>
                  </a:solidFill>
                </a:rPr>
                <a:t>Samantha Frohlich</a:t>
              </a:r>
              <a:r>
                <a:rPr lang="en-US" sz="1200" dirty="0"/>
                <a:t>, Jessica Foster,</a:t>
              </a:r>
            </a:p>
            <a:p>
              <a:pPr marL="0" indent="0" algn="ctr">
                <a:buNone/>
              </a:pPr>
              <a:r>
                <a:rPr lang="en-US" sz="1200" dirty="0"/>
                <a:t>Alex </a:t>
              </a:r>
              <a:r>
                <a:rPr lang="en-US" sz="1200" dirty="0" err="1"/>
                <a:t>Kavvos</a:t>
              </a:r>
              <a:r>
                <a:rPr lang="en-US" sz="1200" dirty="0"/>
                <a:t> and Meng Wang</a:t>
              </a:r>
            </a:p>
          </p:txBody>
        </p:sp>
        <p:sp>
          <p:nvSpPr>
            <p:cNvPr id="6" name="Rectangle 5">
              <a:extLst>
                <a:ext uri="{FF2B5EF4-FFF2-40B4-BE49-F238E27FC236}">
                  <a16:creationId xmlns:a16="http://schemas.microsoft.com/office/drawing/2014/main" id="{24425289-62A5-6D6A-5165-DD5167588C8D}"/>
                </a:ext>
              </a:extLst>
            </p:cNvPr>
            <p:cNvSpPr/>
            <p:nvPr/>
          </p:nvSpPr>
          <p:spPr>
            <a:xfrm>
              <a:off x="5867400" y="1765000"/>
              <a:ext cx="6431280" cy="511531"/>
            </a:xfrm>
            <a:prstGeom prst="rect">
              <a:avLst/>
            </a:prstGeom>
            <a:noFill/>
          </p:spPr>
          <p:txBody>
            <a:bodyPr wrap="square" lIns="91440" tIns="45720" rIns="91440" bIns="45720">
              <a:spAutoFit/>
            </a:bodyPr>
            <a:lstStyle/>
            <a:p>
              <a:pPr algn="ctr"/>
              <a:r>
                <a:rPr lang="en-GB" sz="4400" dirty="0">
                  <a:effectLst/>
                  <a:latin typeface="Apple Chancery" panose="03020702040506060504" pitchFamily="66" charset="-79"/>
                  <a:cs typeface="Apple Chancery" panose="03020702040506060504" pitchFamily="66" charset="-79"/>
                </a:rPr>
                <a:t>The </a:t>
              </a:r>
              <a:r>
                <a:rPr lang="en-GB" sz="4400" b="1" dirty="0" err="1">
                  <a:ln w="3175">
                    <a:solidFill>
                      <a:schemeClr val="accent2"/>
                    </a:solidFill>
                    <a:prstDash val="solid"/>
                  </a:ln>
                  <a:latin typeface="APPLE CHANCERY" panose="03020702040506060504" pitchFamily="66" charset="-79"/>
                  <a:cs typeface="APPLE CHANCERY" panose="03020702040506060504" pitchFamily="66" charset="-79"/>
                </a:rPr>
                <a:t>HO</a:t>
              </a:r>
              <a:r>
                <a:rPr lang="en-GB" sz="4400" dirty="0" err="1">
                  <a:effectLst/>
                  <a:latin typeface="Apple Chancery" panose="03020702040506060504" pitchFamily="66" charset="-79"/>
                  <a:cs typeface="Apple Chancery" panose="03020702040506060504" pitchFamily="66" charset="-79"/>
                </a:rPr>
                <a:t>d</a:t>
              </a:r>
              <a:r>
                <a:rPr lang="en-GB" sz="4400" dirty="0" err="1">
                  <a:latin typeface="Apple Chancery" panose="03020702040506060504" pitchFamily="66" charset="-79"/>
                  <a:cs typeface="Apple Chancery" panose="03020702040506060504" pitchFamily="66" charset="-79"/>
                </a:rPr>
                <a:t>y</a:t>
              </a:r>
              <a:r>
                <a:rPr lang="en-GB" sz="4400" b="1" dirty="0" err="1">
                  <a:ln w="3175">
                    <a:solidFill>
                      <a:schemeClr val="accent2"/>
                    </a:solidFill>
                    <a:prstDash val="solid"/>
                  </a:ln>
                  <a:latin typeface="APPLE CHANCERY" panose="03020702040506060504" pitchFamily="66" charset="-79"/>
                  <a:cs typeface="APPLE CHANCERY" panose="03020702040506060504" pitchFamily="66" charset="-79"/>
                </a:rPr>
                <a:t>A</a:t>
              </a:r>
              <a:r>
                <a:rPr lang="en-GB" sz="4400" b="1" dirty="0" err="1">
                  <a:ln w="3175">
                    <a:solidFill>
                      <a:schemeClr val="accent2"/>
                    </a:solidFill>
                    <a:prstDash val="solid"/>
                  </a:ln>
                  <a:effectLst/>
                  <a:latin typeface="APPLE CHANCERY" panose="03020702040506060504" pitchFamily="66" charset="-79"/>
                  <a:cs typeface="APPLE CHANCERY" panose="03020702040506060504" pitchFamily="66" charset="-79"/>
                </a:rPr>
                <a:t>S</a:t>
              </a:r>
              <a:r>
                <a:rPr lang="en-GB" sz="4400" dirty="0" err="1">
                  <a:effectLst/>
                  <a:latin typeface="Apple Chancery" panose="03020702040506060504" pitchFamily="66" charset="-79"/>
                  <a:cs typeface="Apple Chancery" panose="03020702040506060504" pitchFamily="66" charset="-79"/>
                </a:rPr>
                <a:t>sey</a:t>
              </a:r>
              <a:r>
                <a:rPr lang="en-GB" sz="4400" b="1" dirty="0">
                  <a:effectLst/>
                  <a:latin typeface="APPLE CHANCERY" panose="03020702040506060504" pitchFamily="66" charset="-79"/>
                  <a:cs typeface="APPLE CHANCERY" panose="03020702040506060504" pitchFamily="66" charset="-79"/>
                </a:rPr>
                <a:t> </a:t>
              </a:r>
              <a:endParaRPr lang="en-GB" sz="4400" cap="none" spc="0" dirty="0">
                <a:ln w="0"/>
                <a:effectLst>
                  <a:outerShdw blurRad="38100" dist="19050" dir="2700000" algn="tl" rotWithShape="0">
                    <a:schemeClr val="dk1">
                      <a:alpha val="40000"/>
                    </a:schemeClr>
                  </a:outerShdw>
                </a:effectLst>
                <a:latin typeface="Apple Chancery" panose="03020702040506060504" pitchFamily="66" charset="-79"/>
                <a:cs typeface="Apple Chancery" panose="03020702040506060504" pitchFamily="66" charset="-79"/>
              </a:endParaRPr>
            </a:p>
          </p:txBody>
        </p:sp>
        <p:sp>
          <p:nvSpPr>
            <p:cNvPr id="24" name="TextBox 23">
              <a:extLst>
                <a:ext uri="{FF2B5EF4-FFF2-40B4-BE49-F238E27FC236}">
                  <a16:creationId xmlns:a16="http://schemas.microsoft.com/office/drawing/2014/main" id="{CC810B8A-1973-F953-E165-C5DD5ED6189E}"/>
                </a:ext>
              </a:extLst>
            </p:cNvPr>
            <p:cNvSpPr txBox="1"/>
            <p:nvPr/>
          </p:nvSpPr>
          <p:spPr>
            <a:xfrm>
              <a:off x="5796915" y="1449081"/>
              <a:ext cx="6572250" cy="265997"/>
            </a:xfrm>
            <a:prstGeom prst="rect">
              <a:avLst/>
            </a:prstGeom>
            <a:noFill/>
          </p:spPr>
          <p:txBody>
            <a:bodyPr wrap="square">
              <a:spAutoFit/>
            </a:bodyPr>
            <a:lstStyle/>
            <a:p>
              <a:pPr algn="ctr"/>
              <a:r>
                <a:rPr lang="en-GB" sz="2000" dirty="0">
                  <a:effectLst/>
                  <a:latin typeface="Apple Chancery" panose="03020702040506060504" pitchFamily="66" charset="-79"/>
                  <a:cs typeface="Apple Chancery" panose="03020702040506060504" pitchFamily="66" charset="-79"/>
                </a:rPr>
                <a:t>Contextual Embeddings</a:t>
              </a:r>
            </a:p>
          </p:txBody>
        </p:sp>
      </p:grpSp>
      <p:pic>
        <p:nvPicPr>
          <p:cNvPr id="2" name="Picture 1">
            <a:extLst>
              <a:ext uri="{FF2B5EF4-FFF2-40B4-BE49-F238E27FC236}">
                <a16:creationId xmlns:a16="http://schemas.microsoft.com/office/drawing/2014/main" id="{E32BF7D7-649A-6E08-1C53-C0CD79E501C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Lst>
          </a:blip>
          <a:stretch>
            <a:fillRect/>
          </a:stretch>
        </p:blipFill>
        <p:spPr>
          <a:xfrm rot="453754">
            <a:off x="4479398" y="2427526"/>
            <a:ext cx="5392783" cy="3702385"/>
          </a:xfrm>
          <a:prstGeom prst="rect">
            <a:avLst/>
          </a:prstGeom>
        </p:spPr>
      </p:pic>
      <p:sp>
        <p:nvSpPr>
          <p:cNvPr id="3" name="Slide Number Placeholder 2">
            <a:extLst>
              <a:ext uri="{FF2B5EF4-FFF2-40B4-BE49-F238E27FC236}">
                <a16:creationId xmlns:a16="http://schemas.microsoft.com/office/drawing/2014/main" id="{FE50F293-8F2A-046F-CB16-E83B08E37200}"/>
              </a:ext>
            </a:extLst>
          </p:cNvPr>
          <p:cNvSpPr>
            <a:spLocks noGrp="1"/>
          </p:cNvSpPr>
          <p:nvPr>
            <p:ph type="sldNum" sz="quarter" idx="12"/>
          </p:nvPr>
        </p:nvSpPr>
        <p:spPr/>
        <p:txBody>
          <a:bodyPr/>
          <a:lstStyle/>
          <a:p>
            <a:fld id="{6B547C04-AA2C-754F-9E4E-F6B7B0201F60}" type="slidenum">
              <a:rPr lang="en-US" smtClean="0"/>
              <a:pPr/>
              <a:t>1</a:t>
            </a:fld>
            <a:endParaRPr lang="en-US"/>
          </a:p>
        </p:txBody>
      </p:sp>
    </p:spTree>
    <p:extLst>
      <p:ext uri="{BB962C8B-B14F-4D97-AF65-F5344CB8AC3E}">
        <p14:creationId xmlns:p14="http://schemas.microsoft.com/office/powerpoint/2010/main" val="255620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11A9B4-E41F-863C-D4F6-3F279AF16C0C}"/>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6352EAD4-8793-1EC6-E2E1-ED2499EB8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C9D326AE-C27A-07A9-8350-681C52B1B423}"/>
              </a:ext>
            </a:extLst>
          </p:cNvPr>
          <p:cNvPicPr>
            <a:picLocks noChangeAspect="1"/>
          </p:cNvPicPr>
          <p:nvPr/>
        </p:nvPicPr>
        <p:blipFill>
          <a:blip r:embed="rId3"/>
          <a:srcRect t="11438" b="8790"/>
          <a:stretch>
            <a:fillRect/>
          </a:stretch>
        </p:blipFill>
        <p:spPr>
          <a:xfrm>
            <a:off x="-23321239" y="-5684138"/>
            <a:ext cx="48318877" cy="27174332"/>
          </a:xfrm>
          <a:prstGeom prst="rect">
            <a:avLst/>
          </a:prstGeom>
        </p:spPr>
      </p:pic>
      <p:sp>
        <p:nvSpPr>
          <p:cNvPr id="22" name="Extract 21">
            <a:extLst>
              <a:ext uri="{FF2B5EF4-FFF2-40B4-BE49-F238E27FC236}">
                <a16:creationId xmlns:a16="http://schemas.microsoft.com/office/drawing/2014/main" id="{C9E121EC-CCF3-1A99-41AD-8540BF0CCB16}"/>
              </a:ext>
            </a:extLst>
          </p:cNvPr>
          <p:cNvSpPr/>
          <p:nvPr/>
        </p:nvSpPr>
        <p:spPr>
          <a:xfrm>
            <a:off x="8593277" y="3022521"/>
            <a:ext cx="590550" cy="533400"/>
          </a:xfrm>
          <a:prstGeom prst="flowChartExtra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49CF53DE-9D88-34B1-4D09-BE90B80CC58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rot="20449702" flipH="1">
            <a:off x="5777533" y="2864825"/>
            <a:ext cx="2899548" cy="1990668"/>
          </a:xfrm>
          <a:prstGeom prst="rect">
            <a:avLst/>
          </a:prstGeom>
        </p:spPr>
      </p:pic>
      <p:sp>
        <p:nvSpPr>
          <p:cNvPr id="4" name="Oval 3">
            <a:extLst>
              <a:ext uri="{FF2B5EF4-FFF2-40B4-BE49-F238E27FC236}">
                <a16:creationId xmlns:a16="http://schemas.microsoft.com/office/drawing/2014/main" id="{A5DB0CDD-EE0E-F40E-A8C6-3AB26B403F81}"/>
              </a:ext>
            </a:extLst>
          </p:cNvPr>
          <p:cNvSpPr/>
          <p:nvPr/>
        </p:nvSpPr>
        <p:spPr>
          <a:xfrm>
            <a:off x="3988905" y="1073426"/>
            <a:ext cx="437321" cy="43732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C8DC40F3-0E8C-C5B2-400B-D30C75702623}"/>
              </a:ext>
            </a:extLst>
          </p:cNvPr>
          <p:cNvSpPr>
            <a:spLocks noGrp="1"/>
          </p:cNvSpPr>
          <p:nvPr>
            <p:ph type="sldNum" sz="quarter" idx="12"/>
          </p:nvPr>
        </p:nvSpPr>
        <p:spPr/>
        <p:txBody>
          <a:bodyPr/>
          <a:lstStyle/>
          <a:p>
            <a:fld id="{6B547C04-AA2C-754F-9E4E-F6B7B0201F60}" type="slidenum">
              <a:rPr lang="en-US" smtClean="0"/>
              <a:pPr/>
              <a:t>10</a:t>
            </a:fld>
            <a:endParaRPr lang="en-US"/>
          </a:p>
        </p:txBody>
      </p:sp>
    </p:spTree>
    <p:extLst>
      <p:ext uri="{BB962C8B-B14F-4D97-AF65-F5344CB8AC3E}">
        <p14:creationId xmlns:p14="http://schemas.microsoft.com/office/powerpoint/2010/main" val="15126883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250">
        <p159:morph option="byObject"/>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43E732-4BEF-E4B2-0DC4-D73EC64B623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542197D0-0442-34DE-E64A-F7DF911B7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DAEA9D3D-B29D-3E8B-A12A-EBC825219F45}"/>
              </a:ext>
            </a:extLst>
          </p:cNvPr>
          <p:cNvPicPr>
            <a:picLocks noChangeAspect="1"/>
          </p:cNvPicPr>
          <p:nvPr/>
        </p:nvPicPr>
        <p:blipFill>
          <a:blip r:embed="rId3"/>
          <a:srcRect t="11438" b="8790"/>
          <a:stretch>
            <a:fillRect/>
          </a:stretch>
        </p:blipFill>
        <p:spPr>
          <a:xfrm>
            <a:off x="-23321239" y="-5684138"/>
            <a:ext cx="48318877" cy="27174332"/>
          </a:xfrm>
          <a:prstGeom prst="rect">
            <a:avLst/>
          </a:prstGeom>
        </p:spPr>
      </p:pic>
      <p:sp>
        <p:nvSpPr>
          <p:cNvPr id="22" name="Extract 21">
            <a:extLst>
              <a:ext uri="{FF2B5EF4-FFF2-40B4-BE49-F238E27FC236}">
                <a16:creationId xmlns:a16="http://schemas.microsoft.com/office/drawing/2014/main" id="{B5161487-DE03-E7C6-3EA0-299E84C51A5D}"/>
              </a:ext>
            </a:extLst>
          </p:cNvPr>
          <p:cNvSpPr/>
          <p:nvPr/>
        </p:nvSpPr>
        <p:spPr>
          <a:xfrm>
            <a:off x="8593277" y="3022521"/>
            <a:ext cx="590550" cy="533400"/>
          </a:xfrm>
          <a:prstGeom prst="flowChartExtra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18727FA3-1253-CEAC-CEE6-31197B0E4E01}"/>
              </a:ext>
            </a:extLst>
          </p:cNvPr>
          <p:cNvSpPr/>
          <p:nvPr/>
        </p:nvSpPr>
        <p:spPr>
          <a:xfrm>
            <a:off x="3988905" y="1073426"/>
            <a:ext cx="437321" cy="43732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C39BA1E3-C9CE-5CBD-8218-D83C752877D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2976452" y="767204"/>
            <a:ext cx="2899548" cy="1990668"/>
          </a:xfrm>
          <a:prstGeom prst="rect">
            <a:avLst/>
          </a:prstGeom>
        </p:spPr>
      </p:pic>
      <p:sp>
        <p:nvSpPr>
          <p:cNvPr id="3" name="Slide Number Placeholder 2">
            <a:extLst>
              <a:ext uri="{FF2B5EF4-FFF2-40B4-BE49-F238E27FC236}">
                <a16:creationId xmlns:a16="http://schemas.microsoft.com/office/drawing/2014/main" id="{4957E8EC-345D-4FA2-5FA2-47370C8BEECC}"/>
              </a:ext>
            </a:extLst>
          </p:cNvPr>
          <p:cNvSpPr>
            <a:spLocks noGrp="1"/>
          </p:cNvSpPr>
          <p:nvPr>
            <p:ph type="sldNum" sz="quarter" idx="12"/>
          </p:nvPr>
        </p:nvSpPr>
        <p:spPr/>
        <p:txBody>
          <a:bodyPr/>
          <a:lstStyle/>
          <a:p>
            <a:fld id="{6B547C04-AA2C-754F-9E4E-F6B7B0201F60}" type="slidenum">
              <a:rPr lang="en-US" smtClean="0"/>
              <a:pPr/>
              <a:t>11</a:t>
            </a:fld>
            <a:endParaRPr lang="en-US"/>
          </a:p>
        </p:txBody>
      </p:sp>
    </p:spTree>
    <p:extLst>
      <p:ext uri="{BB962C8B-B14F-4D97-AF65-F5344CB8AC3E}">
        <p14:creationId xmlns:p14="http://schemas.microsoft.com/office/powerpoint/2010/main" val="266903326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D9C431-E913-C6D0-79EB-B2B4004FA0B8}"/>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9E5FF99D-3666-1983-8E42-2DE60058F25D}"/>
              </a:ext>
            </a:extLst>
          </p:cNvPr>
          <p:cNvPicPr>
            <a:picLocks noChangeAspect="1"/>
          </p:cNvPicPr>
          <p:nvPr/>
        </p:nvPicPr>
        <p:blipFill>
          <a:blip r:embed="rId3"/>
          <a:srcRect t="11438" b="8790"/>
          <a:stretch>
            <a:fillRect/>
          </a:stretch>
        </p:blipFill>
        <p:spPr>
          <a:xfrm>
            <a:off x="-23321239" y="-5684138"/>
            <a:ext cx="48318877" cy="27174332"/>
          </a:xfrm>
          <a:prstGeom prst="rect">
            <a:avLst/>
          </a:prstGeom>
        </p:spPr>
      </p:pic>
      <p:pic>
        <p:nvPicPr>
          <p:cNvPr id="23" name="Picture 22">
            <a:extLst>
              <a:ext uri="{FF2B5EF4-FFF2-40B4-BE49-F238E27FC236}">
                <a16:creationId xmlns:a16="http://schemas.microsoft.com/office/drawing/2014/main" id="{47BD883C-2AD0-FF4E-9D4D-2AE97AB3EE0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2976452" y="767204"/>
            <a:ext cx="2899548" cy="1990668"/>
          </a:xfrm>
          <a:prstGeom prst="rect">
            <a:avLst/>
          </a:prstGeom>
        </p:spPr>
      </p:pic>
      <p:sp>
        <p:nvSpPr>
          <p:cNvPr id="3" name="Horizontal Scroll 2">
            <a:extLst>
              <a:ext uri="{FF2B5EF4-FFF2-40B4-BE49-F238E27FC236}">
                <a16:creationId xmlns:a16="http://schemas.microsoft.com/office/drawing/2014/main" id="{3DC93006-1CA4-D926-E3F9-DBB48295AF5F}"/>
              </a:ext>
            </a:extLst>
          </p:cNvPr>
          <p:cNvSpPr/>
          <p:nvPr/>
        </p:nvSpPr>
        <p:spPr>
          <a:xfrm>
            <a:off x="722578" y="3007483"/>
            <a:ext cx="10746843" cy="2594320"/>
          </a:xfrm>
          <a:prstGeom prst="horizontalScroll">
            <a:avLst/>
          </a:prstGeom>
          <a:blipFill dpi="0" rotWithShape="1">
            <a:blip r:embed="rId6"/>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GB" sz="2000" b="0" i="0" u="none" strike="noStrike" kern="1200" cap="none" spc="0" normalizeH="0" baseline="0" noProof="0" dirty="0">
                <a:ln>
                  <a:noFill/>
                </a:ln>
                <a:solidFill>
                  <a:srgbClr val="0F7001"/>
                </a:solidFill>
                <a:effectLst/>
                <a:uLnTx/>
                <a:uFillTx/>
                <a:latin typeface="JetBrains Mono" panose="02000009000000000000" pitchFamily="49" charset="0"/>
                <a:ea typeface="+mn-ea"/>
                <a:cs typeface="+mn-cs"/>
              </a:rPr>
              <a:t>-- </a:t>
            </a:r>
            <a:r>
              <a:rPr lang="en-GB" sz="2000" dirty="0">
                <a:solidFill>
                  <a:srgbClr val="0F7001"/>
                </a:solidFill>
                <a:latin typeface="JetBrains Mono" panose="02000009000000000000" pitchFamily="49" charset="0"/>
              </a:rPr>
              <a:t>Compatible with Type Theory </a:t>
            </a:r>
            <a:r>
              <a:rPr kumimoji="0" lang="en-GB" sz="20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a:t>
            </a:r>
            <a:r>
              <a:rPr lang="en-GB" sz="2000" b="0" i="0" dirty="0">
                <a:solidFill>
                  <a:srgbClr val="CDCDCD"/>
                </a:solidFill>
                <a:effectLst/>
                <a:latin typeface="Fira Code" pitchFamily="49" charset="0"/>
                <a:ea typeface="Fira Code" pitchFamily="49" charset="0"/>
                <a:cs typeface="Fira Code" pitchFamily="49" charset="0"/>
              </a:rPr>
              <a:t>❌</a:t>
            </a:r>
            <a:endParaRPr lang="en-GB" sz="2000" dirty="0">
              <a:solidFill>
                <a:srgbClr val="000000"/>
              </a:solidFill>
              <a:effectLst/>
              <a:latin typeface="Fira Code" pitchFamily="49" charset="0"/>
              <a:ea typeface="Fira Code" pitchFamily="49" charset="0"/>
              <a:cs typeface="Fira Code" pitchFamily="49" charset="0"/>
            </a:endParaRPr>
          </a:p>
          <a:p>
            <a:pPr lvl="4"/>
            <a:r>
              <a:rPr lang="en-GB" sz="2000" dirty="0">
                <a:solidFill>
                  <a:srgbClr val="0000FF"/>
                </a:solidFill>
                <a:latin typeface="Fira Code" pitchFamily="49" charset="0"/>
                <a:ea typeface="Fira Code" pitchFamily="49" charset="0"/>
                <a:cs typeface="Fira Code" pitchFamily="49" charset="0"/>
              </a:rPr>
              <a:t>data </a:t>
            </a:r>
            <a:r>
              <a:rPr lang="en-GB" sz="2000" dirty="0">
                <a:solidFill>
                  <a:srgbClr val="257FA0"/>
                </a:solidFill>
                <a:latin typeface="Fira Code" pitchFamily="49" charset="0"/>
                <a:ea typeface="Fira Code" pitchFamily="49" charset="0"/>
                <a:cs typeface="Fira Code" pitchFamily="49" charset="0"/>
              </a:rPr>
              <a:t>HOAS </a:t>
            </a:r>
            <a:r>
              <a:rPr lang="en-GB" sz="2000" dirty="0">
                <a:solidFill>
                  <a:srgbClr val="000000"/>
                </a:solidFill>
                <a:latin typeface="Fira Code" pitchFamily="49" charset="0"/>
                <a:ea typeface="Fira Code" pitchFamily="49" charset="0"/>
                <a:cs typeface="Fira Code" pitchFamily="49" charset="0"/>
              </a:rPr>
              <a:t>t </a:t>
            </a:r>
            <a:r>
              <a:rPr lang="en-GB" sz="2000" dirty="0">
                <a:solidFill>
                  <a:srgbClr val="0000FF"/>
                </a:solidFill>
                <a:latin typeface="Fira Code" pitchFamily="49" charset="0"/>
                <a:ea typeface="Fira Code" pitchFamily="49" charset="0"/>
                <a:cs typeface="Fira Code" pitchFamily="49" charset="0"/>
              </a:rPr>
              <a:t>where</a:t>
            </a:r>
          </a:p>
          <a:p>
            <a:pPr lvl="4"/>
            <a:r>
              <a:rPr lang="en-GB" sz="2000" dirty="0">
                <a:solidFill>
                  <a:srgbClr val="257FA0"/>
                </a:solidFill>
                <a:latin typeface="Fira Code" pitchFamily="49" charset="0"/>
                <a:ea typeface="Fira Code" pitchFamily="49" charset="0"/>
                <a:cs typeface="Fira Code" pitchFamily="49" charset="0"/>
              </a:rPr>
              <a:t>	Lam  </a:t>
            </a:r>
            <a:r>
              <a:rPr lang="en-GB" sz="2000" dirty="0">
                <a:solidFill>
                  <a:srgbClr val="0000FF"/>
                </a:solidFill>
                <a:latin typeface="Fira Code" pitchFamily="49" charset="0"/>
                <a:ea typeface="Fira Code" pitchFamily="49" charset="0"/>
                <a:cs typeface="Fira Code" pitchFamily="49" charset="0"/>
              </a:rPr>
              <a:t>:: </a:t>
            </a:r>
            <a:r>
              <a:rPr lang="en-GB" sz="2000" dirty="0">
                <a:solidFill>
                  <a:srgbClr val="000000"/>
                </a:solidFill>
                <a:latin typeface="Fira Code" pitchFamily="49" charset="0"/>
                <a:ea typeface="Fira Code" pitchFamily="49" charset="0"/>
                <a:cs typeface="Fira Code" pitchFamily="49" charset="0"/>
              </a:rPr>
              <a:t>(</a:t>
            </a:r>
            <a:r>
              <a:rPr lang="en-GB" sz="2000" dirty="0">
                <a:solidFill>
                  <a:srgbClr val="257FA0"/>
                </a:solidFill>
                <a:highlight>
                  <a:srgbClr val="FFFC9B"/>
                </a:highlight>
                <a:latin typeface="Fira Code" pitchFamily="49" charset="0"/>
                <a:ea typeface="Fira Code" pitchFamily="49" charset="0"/>
                <a:cs typeface="Fira Code" pitchFamily="49" charset="0"/>
              </a:rPr>
              <a:t>HOAS </a:t>
            </a:r>
            <a:r>
              <a:rPr lang="en-GB" sz="2000" dirty="0">
                <a:solidFill>
                  <a:srgbClr val="000000"/>
                </a:solidFill>
                <a:highlight>
                  <a:srgbClr val="FFFC9B"/>
                </a:highlight>
                <a:latin typeface="Fira Code" pitchFamily="49" charset="0"/>
                <a:ea typeface="Fira Code" pitchFamily="49" charset="0"/>
                <a:cs typeface="Fira Code" pitchFamily="49" charset="0"/>
              </a:rPr>
              <a:t>a</a:t>
            </a:r>
            <a:r>
              <a:rPr lang="en-GB" sz="2000" dirty="0">
                <a:solidFill>
                  <a:srgbClr val="000000"/>
                </a:solidFill>
                <a:latin typeface="Fira Code" pitchFamily="49" charset="0"/>
                <a:ea typeface="Fira Code" pitchFamily="49" charset="0"/>
                <a:cs typeface="Fira Code" pitchFamily="49" charset="0"/>
              </a:rPr>
              <a:t> </a:t>
            </a:r>
            <a:r>
              <a:rPr lang="en-GB" sz="2000" dirty="0">
                <a:solidFill>
                  <a:srgbClr val="0000FF"/>
                </a:solidFill>
                <a:latin typeface="Fira Code" pitchFamily="49" charset="0"/>
                <a:ea typeface="Fira Code" pitchFamily="49" charset="0"/>
                <a:cs typeface="Fira Code" pitchFamily="49" charset="0"/>
              </a:rPr>
              <a:t>-&gt; </a:t>
            </a:r>
            <a:r>
              <a:rPr lang="en-GB" sz="2000" dirty="0">
                <a:solidFill>
                  <a:srgbClr val="257FA0"/>
                </a:solidFill>
                <a:latin typeface="Fira Code" pitchFamily="49" charset="0"/>
                <a:ea typeface="Fira Code" pitchFamily="49" charset="0"/>
                <a:cs typeface="Fira Code" pitchFamily="49" charset="0"/>
              </a:rPr>
              <a:t>HOAS </a:t>
            </a:r>
            <a:r>
              <a:rPr lang="en-GB" sz="2000" dirty="0">
                <a:solidFill>
                  <a:srgbClr val="000000"/>
                </a:solidFill>
                <a:latin typeface="Fira Code" pitchFamily="49" charset="0"/>
                <a:ea typeface="Fira Code" pitchFamily="49" charset="0"/>
                <a:cs typeface="Fira Code" pitchFamily="49" charset="0"/>
              </a:rPr>
              <a:t>b) </a:t>
            </a:r>
            <a:r>
              <a:rPr lang="en-GB" sz="2000" dirty="0">
                <a:solidFill>
                  <a:srgbClr val="0000FF"/>
                </a:solidFill>
                <a:latin typeface="Fira Code" pitchFamily="49" charset="0"/>
                <a:ea typeface="Fira Code" pitchFamily="49" charset="0"/>
                <a:cs typeface="Fira Code" pitchFamily="49" charset="0"/>
              </a:rPr>
              <a:t>-&gt; </a:t>
            </a:r>
            <a:r>
              <a:rPr lang="en-GB" sz="2000" dirty="0">
                <a:solidFill>
                  <a:srgbClr val="257FA0"/>
                </a:solidFill>
                <a:latin typeface="Fira Code" pitchFamily="49" charset="0"/>
                <a:ea typeface="Fira Code" pitchFamily="49" charset="0"/>
                <a:cs typeface="Fira Code" pitchFamily="49" charset="0"/>
              </a:rPr>
              <a:t>HOAS </a:t>
            </a:r>
            <a:r>
              <a:rPr lang="en-GB" sz="2000" dirty="0">
                <a:solidFill>
                  <a:srgbClr val="000000"/>
                </a:solidFill>
                <a:latin typeface="Fira Code" pitchFamily="49" charset="0"/>
                <a:ea typeface="Fira Code" pitchFamily="49" charset="0"/>
                <a:cs typeface="Fira Code" pitchFamily="49" charset="0"/>
              </a:rPr>
              <a:t>(a </a:t>
            </a:r>
            <a:r>
              <a:rPr lang="en-GB" sz="2000" dirty="0">
                <a:solidFill>
                  <a:srgbClr val="257FA0"/>
                </a:solidFill>
                <a:latin typeface="Fira Code" pitchFamily="49" charset="0"/>
                <a:ea typeface="Fira Code" pitchFamily="49" charset="0"/>
                <a:cs typeface="Fira Code" pitchFamily="49" charset="0"/>
              </a:rPr>
              <a:t>:-&gt; </a:t>
            </a:r>
            <a:r>
              <a:rPr lang="en-GB" sz="2000" dirty="0">
                <a:solidFill>
                  <a:srgbClr val="000000"/>
                </a:solidFill>
                <a:latin typeface="Fira Code" pitchFamily="49" charset="0"/>
                <a:ea typeface="Fira Code" pitchFamily="49" charset="0"/>
                <a:cs typeface="Fira Code" pitchFamily="49" charset="0"/>
              </a:rPr>
              <a:t>b)</a:t>
            </a:r>
            <a:endParaRPr lang="en-GB" sz="2000" dirty="0">
              <a:solidFill>
                <a:srgbClr val="257FA0"/>
              </a:solidFill>
              <a:latin typeface="Fira Code" pitchFamily="49" charset="0"/>
              <a:ea typeface="Fira Code" pitchFamily="49" charset="0"/>
              <a:cs typeface="Fira Code" pitchFamily="49" charset="0"/>
            </a:endParaRPr>
          </a:p>
          <a:p>
            <a:pPr lvl="4"/>
            <a:r>
              <a:rPr lang="en-GB" sz="2000" dirty="0">
                <a:solidFill>
                  <a:srgbClr val="257FA0"/>
                </a:solidFill>
                <a:latin typeface="Fira Code" pitchFamily="49" charset="0"/>
                <a:ea typeface="Fira Code" pitchFamily="49" charset="0"/>
                <a:cs typeface="Fira Code" pitchFamily="49" charset="0"/>
              </a:rPr>
              <a:t>	App  </a:t>
            </a:r>
            <a:r>
              <a:rPr lang="en-GB" sz="2000" dirty="0">
                <a:solidFill>
                  <a:srgbClr val="0000FF"/>
                </a:solidFill>
                <a:latin typeface="Fira Code" pitchFamily="49" charset="0"/>
                <a:ea typeface="Fira Code" pitchFamily="49" charset="0"/>
                <a:cs typeface="Fira Code" pitchFamily="49" charset="0"/>
              </a:rPr>
              <a:t>:: </a:t>
            </a:r>
            <a:r>
              <a:rPr lang="en-GB" sz="2000" dirty="0">
                <a:solidFill>
                  <a:srgbClr val="257FA0"/>
                </a:solidFill>
                <a:latin typeface="Fira Code" pitchFamily="49" charset="0"/>
                <a:ea typeface="Fira Code" pitchFamily="49" charset="0"/>
                <a:cs typeface="Fira Code" pitchFamily="49" charset="0"/>
              </a:rPr>
              <a:t>HOAS </a:t>
            </a:r>
            <a:r>
              <a:rPr lang="en-GB" sz="2000" dirty="0">
                <a:solidFill>
                  <a:srgbClr val="000000"/>
                </a:solidFill>
                <a:latin typeface="Fira Code" pitchFamily="49" charset="0"/>
                <a:ea typeface="Fira Code" pitchFamily="49" charset="0"/>
                <a:cs typeface="Fira Code" pitchFamily="49" charset="0"/>
              </a:rPr>
              <a:t>(a </a:t>
            </a:r>
            <a:r>
              <a:rPr lang="en-GB" sz="2000" dirty="0">
                <a:solidFill>
                  <a:srgbClr val="257FA0"/>
                </a:solidFill>
                <a:latin typeface="Fira Code" pitchFamily="49" charset="0"/>
                <a:ea typeface="Fira Code" pitchFamily="49" charset="0"/>
                <a:cs typeface="Fira Code" pitchFamily="49" charset="0"/>
              </a:rPr>
              <a:t>:-&gt; </a:t>
            </a:r>
            <a:r>
              <a:rPr lang="en-GB" sz="2000" dirty="0">
                <a:solidFill>
                  <a:srgbClr val="000000"/>
                </a:solidFill>
                <a:latin typeface="Fira Code" pitchFamily="49" charset="0"/>
                <a:ea typeface="Fira Code" pitchFamily="49" charset="0"/>
                <a:cs typeface="Fira Code" pitchFamily="49" charset="0"/>
              </a:rPr>
              <a:t>b) </a:t>
            </a:r>
            <a:r>
              <a:rPr lang="en-GB" sz="2000" dirty="0">
                <a:solidFill>
                  <a:srgbClr val="0000FF"/>
                </a:solidFill>
                <a:latin typeface="Fira Code" pitchFamily="49" charset="0"/>
                <a:ea typeface="Fira Code" pitchFamily="49" charset="0"/>
                <a:cs typeface="Fira Code" pitchFamily="49" charset="0"/>
              </a:rPr>
              <a:t>-&gt; </a:t>
            </a:r>
            <a:r>
              <a:rPr lang="en-GB" sz="2000" dirty="0">
                <a:solidFill>
                  <a:srgbClr val="257FA0"/>
                </a:solidFill>
                <a:latin typeface="Fira Code" pitchFamily="49" charset="0"/>
                <a:ea typeface="Fira Code" pitchFamily="49" charset="0"/>
                <a:cs typeface="Fira Code" pitchFamily="49" charset="0"/>
              </a:rPr>
              <a:t>HOAS </a:t>
            </a:r>
            <a:r>
              <a:rPr lang="en-GB" sz="2000" dirty="0">
                <a:solidFill>
                  <a:srgbClr val="000000"/>
                </a:solidFill>
                <a:latin typeface="Fira Code" pitchFamily="49" charset="0"/>
                <a:ea typeface="Fira Code" pitchFamily="49" charset="0"/>
                <a:cs typeface="Fira Code" pitchFamily="49" charset="0"/>
              </a:rPr>
              <a:t>a </a:t>
            </a:r>
            <a:r>
              <a:rPr lang="en-GB" sz="2000" dirty="0">
                <a:solidFill>
                  <a:srgbClr val="0000FF"/>
                </a:solidFill>
                <a:latin typeface="Fira Code" pitchFamily="49" charset="0"/>
                <a:ea typeface="Fira Code" pitchFamily="49" charset="0"/>
                <a:cs typeface="Fira Code" pitchFamily="49" charset="0"/>
              </a:rPr>
              <a:t>-&gt; </a:t>
            </a:r>
            <a:r>
              <a:rPr lang="en-GB" sz="2000" dirty="0">
                <a:solidFill>
                  <a:srgbClr val="257FA0"/>
                </a:solidFill>
                <a:latin typeface="Fira Code" pitchFamily="49" charset="0"/>
                <a:ea typeface="Fira Code" pitchFamily="49" charset="0"/>
                <a:cs typeface="Fira Code" pitchFamily="49" charset="0"/>
              </a:rPr>
              <a:t>HOAS </a:t>
            </a:r>
            <a:r>
              <a:rPr lang="en-GB" sz="2000" dirty="0">
                <a:solidFill>
                  <a:srgbClr val="000000"/>
                </a:solidFill>
                <a:latin typeface="Fira Code" pitchFamily="49" charset="0"/>
                <a:ea typeface="Fira Code" pitchFamily="49" charset="0"/>
                <a:cs typeface="Fira Code" pitchFamily="49" charset="0"/>
              </a:rPr>
              <a:t>b</a:t>
            </a:r>
            <a:endParaRPr lang="en-GB" sz="2000" dirty="0">
              <a:solidFill>
                <a:srgbClr val="257FA0"/>
              </a:solidFill>
              <a:latin typeface="Fira Code" pitchFamily="49" charset="0"/>
              <a:ea typeface="Fira Code" pitchFamily="49" charset="0"/>
              <a:cs typeface="Fira Code" pitchFamily="49" charset="0"/>
            </a:endParaRPr>
          </a:p>
        </p:txBody>
      </p:sp>
      <p:sp>
        <p:nvSpPr>
          <p:cNvPr id="5" name="Slide Number Placeholder 4">
            <a:extLst>
              <a:ext uri="{FF2B5EF4-FFF2-40B4-BE49-F238E27FC236}">
                <a16:creationId xmlns:a16="http://schemas.microsoft.com/office/drawing/2014/main" id="{99C89D78-A4C7-0F28-F832-940ACCFB24D1}"/>
              </a:ext>
            </a:extLst>
          </p:cNvPr>
          <p:cNvSpPr>
            <a:spLocks noGrp="1"/>
          </p:cNvSpPr>
          <p:nvPr>
            <p:ph type="sldNum" sz="quarter" idx="12"/>
          </p:nvPr>
        </p:nvSpPr>
        <p:spPr/>
        <p:txBody>
          <a:bodyPr/>
          <a:lstStyle/>
          <a:p>
            <a:fld id="{6B547C04-AA2C-754F-9E4E-F6B7B0201F60}" type="slidenum">
              <a:rPr lang="en-US" smtClean="0"/>
              <a:pPr/>
              <a:t>12</a:t>
            </a:fld>
            <a:endParaRPr lang="en-US"/>
          </a:p>
        </p:txBody>
      </p:sp>
      <p:sp>
        <p:nvSpPr>
          <p:cNvPr id="4" name="TextBox 3">
            <a:extLst>
              <a:ext uri="{FF2B5EF4-FFF2-40B4-BE49-F238E27FC236}">
                <a16:creationId xmlns:a16="http://schemas.microsoft.com/office/drawing/2014/main" id="{D60A072B-C793-D15F-DD6E-2C0B2DA3FA79}"/>
              </a:ext>
            </a:extLst>
          </p:cNvPr>
          <p:cNvSpPr txBox="1"/>
          <p:nvPr/>
        </p:nvSpPr>
        <p:spPr>
          <a:xfrm>
            <a:off x="5086292" y="761116"/>
            <a:ext cx="3129454" cy="400110"/>
          </a:xfrm>
          <a:prstGeom prst="rect">
            <a:avLst/>
          </a:prstGeom>
          <a:solidFill>
            <a:schemeClr val="bg2"/>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The Plundering of </a:t>
            </a:r>
            <a:r>
              <a:rPr lang="en-GB" sz="2000" b="1" dirty="0" err="1">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Ismarus</a:t>
            </a: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 </a:t>
            </a:r>
            <a:endParaRPr lang="en-GB" sz="1400" b="1" dirty="0"/>
          </a:p>
        </p:txBody>
      </p:sp>
    </p:spTree>
    <p:extLst>
      <p:ext uri="{BB962C8B-B14F-4D97-AF65-F5344CB8AC3E}">
        <p14:creationId xmlns:p14="http://schemas.microsoft.com/office/powerpoint/2010/main" val="490578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grpId="1" nodeType="clickEffect">
                                  <p:stCondLst>
                                    <p:cond delay="0"/>
                                  </p:stCondLst>
                                  <p:childTnLst>
                                    <p:animEffect transition="out" filter="wipe(left)">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7E8AE1-6FFE-1A1D-AF76-185A912A8168}"/>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014DBF44-6B46-ECA2-0951-84A7F3C50147}"/>
              </a:ext>
            </a:extLst>
          </p:cNvPr>
          <p:cNvPicPr>
            <a:picLocks noChangeAspect="1"/>
          </p:cNvPicPr>
          <p:nvPr/>
        </p:nvPicPr>
        <p:blipFill>
          <a:blip r:embed="rId3"/>
          <a:srcRect l="51794" t="11438" r="2" b="8790"/>
          <a:stretch>
            <a:fillRect/>
          </a:stretch>
        </p:blipFill>
        <p:spPr>
          <a:xfrm>
            <a:off x="7437120" y="-5562218"/>
            <a:ext cx="23290758" cy="27174332"/>
          </a:xfrm>
          <a:prstGeom prst="rect">
            <a:avLst/>
          </a:prstGeom>
        </p:spPr>
      </p:pic>
      <p:pic>
        <p:nvPicPr>
          <p:cNvPr id="23" name="Picture 22">
            <a:extLst>
              <a:ext uri="{FF2B5EF4-FFF2-40B4-BE49-F238E27FC236}">
                <a16:creationId xmlns:a16="http://schemas.microsoft.com/office/drawing/2014/main" id="{6FDBA7AC-7BB7-58EC-266C-09E7BE80FA1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8706692" y="889124"/>
            <a:ext cx="2899548" cy="1990668"/>
          </a:xfrm>
          <a:prstGeom prst="rect">
            <a:avLst/>
          </a:prstGeom>
        </p:spPr>
      </p:pic>
      <p:sp>
        <p:nvSpPr>
          <p:cNvPr id="2" name="TextBox 1">
            <a:extLst>
              <a:ext uri="{FF2B5EF4-FFF2-40B4-BE49-F238E27FC236}">
                <a16:creationId xmlns:a16="http://schemas.microsoft.com/office/drawing/2014/main" id="{A72F7C81-C52B-56FD-30F4-621290D5FE09}"/>
              </a:ext>
            </a:extLst>
          </p:cNvPr>
          <p:cNvSpPr txBox="1"/>
          <p:nvPr/>
        </p:nvSpPr>
        <p:spPr>
          <a:xfrm>
            <a:off x="2514600" y="691397"/>
            <a:ext cx="7543800" cy="769441"/>
          </a:xfrm>
          <a:prstGeom prst="rect">
            <a:avLst/>
          </a:prstGeom>
          <a:noFill/>
        </p:spPr>
        <p:txBody>
          <a:bodyPr wrap="square">
            <a:spAutoFit/>
          </a:bodyPr>
          <a:lstStyle/>
          <a:p>
            <a:r>
              <a:rPr lang="en-GB" sz="4400" b="1" dirty="0">
                <a:ln w="3175">
                  <a:solidFill>
                    <a:schemeClr val="accent2"/>
                  </a:solidFill>
                  <a:prstDash val="solid"/>
                </a:ln>
                <a:latin typeface="APPLE CHANCERY" panose="03020702040506060504" pitchFamily="66" charset="-79"/>
                <a:cs typeface="APPLE CHANCERY" panose="03020702040506060504" pitchFamily="66" charset="-79"/>
              </a:rPr>
              <a:t>Weak HOAS</a:t>
            </a:r>
            <a:endParaRPr lang="en-US" dirty="0"/>
          </a:p>
        </p:txBody>
      </p:sp>
      <p:sp>
        <p:nvSpPr>
          <p:cNvPr id="4" name="TextBox 3">
            <a:extLst>
              <a:ext uri="{FF2B5EF4-FFF2-40B4-BE49-F238E27FC236}">
                <a16:creationId xmlns:a16="http://schemas.microsoft.com/office/drawing/2014/main" id="{4357F045-E485-DD6E-92A6-4538C3D5060B}"/>
              </a:ext>
            </a:extLst>
          </p:cNvPr>
          <p:cNvSpPr txBox="1"/>
          <p:nvPr/>
        </p:nvSpPr>
        <p:spPr>
          <a:xfrm>
            <a:off x="2514600" y="1336453"/>
            <a:ext cx="6099462" cy="369332"/>
          </a:xfrm>
          <a:prstGeom prst="rect">
            <a:avLst/>
          </a:prstGeom>
          <a:noFill/>
        </p:spPr>
        <p:txBody>
          <a:bodyPr wrap="square">
            <a:spAutoFit/>
          </a:bodyPr>
          <a:lstStyle/>
          <a:p>
            <a:r>
              <a:rPr lang="en-GB" dirty="0">
                <a:effectLst/>
              </a:rPr>
              <a:t>[</a:t>
            </a:r>
            <a:r>
              <a:rPr lang="en-GB" dirty="0" err="1">
                <a:effectLst/>
              </a:rPr>
              <a:t>Despeyroux</a:t>
            </a:r>
            <a:r>
              <a:rPr lang="en-GB" dirty="0">
                <a:effectLst/>
              </a:rPr>
              <a:t> and </a:t>
            </a:r>
            <a:r>
              <a:rPr lang="en-GB" dirty="0" err="1">
                <a:effectLst/>
              </a:rPr>
              <a:t>Hirschowitz</a:t>
            </a:r>
            <a:r>
              <a:rPr lang="en-GB" dirty="0">
                <a:effectLst/>
              </a:rPr>
              <a:t> 1994]</a:t>
            </a:r>
          </a:p>
        </p:txBody>
      </p:sp>
      <p:pic>
        <p:nvPicPr>
          <p:cNvPr id="5" name="Picture 4" descr="Orpheus, Cristoforo Stati (Cristofano da Bracciano) (Italian, 1556–1619), Marble, Italian, Florence">
            <a:extLst>
              <a:ext uri="{FF2B5EF4-FFF2-40B4-BE49-F238E27FC236}">
                <a16:creationId xmlns:a16="http://schemas.microsoft.com/office/drawing/2014/main" id="{FE4A1D01-FCF8-DDEB-1317-EBDAC3C158B9}"/>
              </a:ext>
            </a:extLst>
          </p:cNvPr>
          <p:cNvPicPr>
            <a:picLocks noChangeAspect="1"/>
          </p:cNvPicPr>
          <p:nvPr/>
        </p:nvPicPr>
        <p:blipFill>
          <a:blip r:embed="rId6"/>
          <a:srcRect l="35312" t="9526" r="47100" b="74106"/>
          <a:stretch>
            <a:fillRect/>
          </a:stretch>
        </p:blipFill>
        <p:spPr>
          <a:xfrm>
            <a:off x="1499036" y="407327"/>
            <a:ext cx="1015564" cy="1337579"/>
          </a:xfrm>
          <a:prstGeom prst="ellipse">
            <a:avLst/>
          </a:prstGeom>
        </p:spPr>
      </p:pic>
      <p:pic>
        <p:nvPicPr>
          <p:cNvPr id="6" name="Picture 5">
            <a:extLst>
              <a:ext uri="{FF2B5EF4-FFF2-40B4-BE49-F238E27FC236}">
                <a16:creationId xmlns:a16="http://schemas.microsoft.com/office/drawing/2014/main" id="{74705D2A-6EA9-99B1-1797-AF9C332F98E0}"/>
              </a:ext>
            </a:extLst>
          </p:cNvPr>
          <p:cNvPicPr>
            <a:picLocks noChangeAspect="1"/>
          </p:cNvPicPr>
          <p:nvPr/>
        </p:nvPicPr>
        <p:blipFill>
          <a:blip r:embed="rId7"/>
          <a:srcRect l="56228" t="26048" r="29685" b="57016"/>
          <a:stretch>
            <a:fillRect/>
          </a:stretch>
        </p:blipFill>
        <p:spPr>
          <a:xfrm>
            <a:off x="676030" y="407327"/>
            <a:ext cx="951002" cy="1307916"/>
          </a:xfrm>
          <a:prstGeom prst="ellipse">
            <a:avLst/>
          </a:prstGeom>
        </p:spPr>
      </p:pic>
      <p:sp>
        <p:nvSpPr>
          <p:cNvPr id="7" name="TextBox 6">
            <a:extLst>
              <a:ext uri="{FF2B5EF4-FFF2-40B4-BE49-F238E27FC236}">
                <a16:creationId xmlns:a16="http://schemas.microsoft.com/office/drawing/2014/main" id="{F92F6BC0-348D-B2DA-6422-E8E76DE085AE}"/>
              </a:ext>
            </a:extLst>
          </p:cNvPr>
          <p:cNvSpPr txBox="1"/>
          <p:nvPr/>
        </p:nvSpPr>
        <p:spPr>
          <a:xfrm>
            <a:off x="676030" y="2360299"/>
            <a:ext cx="7140615" cy="3406061"/>
          </a:xfrm>
          <a:prstGeom prst="rect">
            <a:avLst/>
          </a:prstGeom>
          <a:noFill/>
        </p:spPr>
        <p:txBody>
          <a:bodyPr wrap="square">
            <a:spAutoFit/>
          </a:bodyPr>
          <a:lstStyle/>
          <a:p>
            <a:pPr>
              <a:lnSpc>
                <a:spcPts val="1350"/>
              </a:lnSpc>
              <a:buNone/>
            </a:pPr>
            <a:r>
              <a:rPr lang="en-GB" sz="2400" dirty="0">
                <a:solidFill>
                  <a:srgbClr val="0000FF"/>
                </a:solidFill>
                <a:latin typeface="Fira Code" pitchFamily="49" charset="0"/>
              </a:rPr>
              <a:t>data</a:t>
            </a:r>
            <a:r>
              <a:rPr lang="en-GB" sz="2400" dirty="0">
                <a:solidFill>
                  <a:srgbClr val="000000"/>
                </a:solidFill>
                <a:latin typeface="Fira Code" pitchFamily="49" charset="0"/>
              </a:rPr>
              <a:t> </a:t>
            </a:r>
            <a:r>
              <a:rPr lang="en-GB" sz="2400" dirty="0">
                <a:solidFill>
                  <a:srgbClr val="257FA0"/>
                </a:solidFill>
                <a:latin typeface="Fira Code" pitchFamily="49" charset="0"/>
                <a:ea typeface="Fira Code" pitchFamily="49" charset="0"/>
                <a:cs typeface="Fira Code" pitchFamily="49" charset="0"/>
              </a:rPr>
              <a:t>Var</a:t>
            </a:r>
            <a:r>
              <a:rPr lang="en-GB" sz="2400" dirty="0">
                <a:solidFill>
                  <a:srgbClr val="000000"/>
                </a:solidFill>
                <a:latin typeface="Fira Code" pitchFamily="49" charset="0"/>
              </a:rPr>
              <a:t> (a </a:t>
            </a:r>
            <a:r>
              <a:rPr lang="en-GB" sz="2400" dirty="0">
                <a:solidFill>
                  <a:srgbClr val="0000FF"/>
                </a:solidFill>
                <a:latin typeface="Fira Code" pitchFamily="49" charset="0"/>
                <a:ea typeface="Fira Code" pitchFamily="49" charset="0"/>
                <a:cs typeface="Fira Code" pitchFamily="49" charset="0"/>
              </a:rPr>
              <a:t>::</a:t>
            </a:r>
            <a:r>
              <a:rPr lang="en-GB" sz="2400" dirty="0">
                <a:solidFill>
                  <a:srgbClr val="000000"/>
                </a:solidFill>
                <a:latin typeface="Fira Code" pitchFamily="49" charset="0"/>
              </a:rPr>
              <a:t> </a:t>
            </a:r>
            <a:r>
              <a:rPr lang="en-GB" sz="2400" dirty="0">
                <a:solidFill>
                  <a:srgbClr val="257FA0"/>
                </a:solidFill>
                <a:latin typeface="Fira Code" pitchFamily="49" charset="0"/>
                <a:ea typeface="Fira Code" pitchFamily="49" charset="0"/>
                <a:cs typeface="Fira Code" pitchFamily="49" charset="0"/>
              </a:rPr>
              <a:t>Ty</a:t>
            </a:r>
            <a:r>
              <a:rPr lang="en-GB" sz="2400" dirty="0">
                <a:solidFill>
                  <a:srgbClr val="000000"/>
                </a:solidFill>
                <a:latin typeface="Fira Code" pitchFamily="49" charset="0"/>
              </a:rPr>
              <a:t>) </a:t>
            </a:r>
            <a:r>
              <a:rPr lang="en-GB" sz="2400" dirty="0">
                <a:solidFill>
                  <a:srgbClr val="0000FF"/>
                </a:solidFill>
                <a:latin typeface="Fira Code" pitchFamily="49" charset="0"/>
                <a:ea typeface="Fira Code" pitchFamily="49" charset="0"/>
                <a:cs typeface="Fira Code" pitchFamily="49" charset="0"/>
              </a:rPr>
              <a:t>= </a:t>
            </a:r>
            <a:r>
              <a:rPr lang="en-GB" sz="2400" dirty="0">
                <a:solidFill>
                  <a:srgbClr val="257FA0"/>
                </a:solidFill>
                <a:latin typeface="Fira Code" pitchFamily="49" charset="0"/>
                <a:ea typeface="Fira Code" pitchFamily="49" charset="0"/>
                <a:cs typeface="Fira Code" pitchFamily="49" charset="0"/>
              </a:rPr>
              <a:t>Var String </a:t>
            </a:r>
            <a:endParaRPr lang="en-GB" sz="2400" dirty="0">
              <a:solidFill>
                <a:srgbClr val="0F7001"/>
              </a:solidFill>
              <a:latin typeface="JetBrains Mono" panose="02000009000000000000" pitchFamily="49" charset="0"/>
            </a:endParaRPr>
          </a:p>
          <a:p>
            <a:pPr>
              <a:lnSpc>
                <a:spcPts val="1350"/>
              </a:lnSpc>
              <a:buNone/>
            </a:pPr>
            <a:r>
              <a:rPr lang="en-GB" sz="2400" dirty="0">
                <a:solidFill>
                  <a:srgbClr val="0F7001"/>
                </a:solidFill>
                <a:latin typeface="JetBrains Mono" panose="02000009000000000000" pitchFamily="49" charset="0"/>
              </a:rPr>
              <a:t> </a:t>
            </a:r>
            <a:endParaRPr lang="en-GB" sz="2400" dirty="0">
              <a:solidFill>
                <a:srgbClr val="0000FF"/>
              </a:solidFill>
              <a:effectLst/>
              <a:latin typeface="Fira Code" pitchFamily="49" charset="0"/>
              <a:ea typeface="Fira Code" pitchFamily="49" charset="0"/>
              <a:cs typeface="Fira Code" pitchFamily="49" charset="0"/>
            </a:endParaRPr>
          </a:p>
          <a:p>
            <a:pPr>
              <a:buNone/>
            </a:pPr>
            <a:r>
              <a:rPr lang="en-GB" sz="2400" dirty="0">
                <a:solidFill>
                  <a:srgbClr val="0000FF"/>
                </a:solidFill>
                <a:effectLst/>
                <a:latin typeface="Fira Code" pitchFamily="49" charset="0"/>
                <a:ea typeface="Fira Code" pitchFamily="49" charset="0"/>
                <a:cs typeface="Fira Code" pitchFamily="49" charset="0"/>
              </a:rPr>
              <a:t>data </a:t>
            </a:r>
            <a:r>
              <a:rPr lang="en-GB" sz="2400" dirty="0" err="1">
                <a:solidFill>
                  <a:srgbClr val="257FA0"/>
                </a:solidFill>
                <a:effectLst/>
                <a:latin typeface="Fira Code" pitchFamily="49" charset="0"/>
                <a:ea typeface="Fira Code" pitchFamily="49" charset="0"/>
                <a:cs typeface="Fira Code" pitchFamily="49" charset="0"/>
              </a:rPr>
              <a:t>WeakHOAS</a:t>
            </a:r>
            <a:r>
              <a:rPr lang="en-GB" sz="2400" dirty="0">
                <a:solidFill>
                  <a:srgbClr val="257FA0"/>
                </a:solidFill>
                <a:effectLst/>
                <a:latin typeface="Fira Code" pitchFamily="49" charset="0"/>
                <a:ea typeface="Fira Code" pitchFamily="49" charset="0"/>
                <a:cs typeface="Fira Code" pitchFamily="49" charset="0"/>
              </a:rPr>
              <a:t> </a:t>
            </a:r>
            <a:r>
              <a:rPr lang="en-GB" sz="2400" dirty="0">
                <a:solidFill>
                  <a:srgbClr val="000000"/>
                </a:solidFill>
                <a:effectLst/>
                <a:latin typeface="Fira Code" pitchFamily="49" charset="0"/>
                <a:ea typeface="Fira Code" pitchFamily="49" charset="0"/>
                <a:cs typeface="Fira Code" pitchFamily="49" charset="0"/>
              </a:rPr>
              <a:t>a </a:t>
            </a:r>
            <a:r>
              <a:rPr lang="en-GB" sz="2400" dirty="0">
                <a:solidFill>
                  <a:srgbClr val="0000FF"/>
                </a:solidFill>
                <a:effectLst/>
                <a:latin typeface="Fira Code" pitchFamily="49" charset="0"/>
                <a:ea typeface="Fira Code" pitchFamily="49" charset="0"/>
                <a:cs typeface="Fira Code" pitchFamily="49" charset="0"/>
              </a:rPr>
              <a:t>where</a:t>
            </a:r>
          </a:p>
          <a:p>
            <a:pPr>
              <a:buNone/>
            </a:pPr>
            <a:r>
              <a:rPr lang="en-GB" sz="2400" dirty="0">
                <a:solidFill>
                  <a:srgbClr val="257FA0"/>
                </a:solidFill>
                <a:effectLst/>
                <a:latin typeface="Fira Code" pitchFamily="49" charset="0"/>
                <a:ea typeface="Fira Code" pitchFamily="49" charset="0"/>
                <a:cs typeface="Fira Code" pitchFamily="49" charset="0"/>
              </a:rPr>
              <a:t>	Var </a:t>
            </a:r>
            <a:r>
              <a:rPr lang="en-GB" sz="2400" dirty="0">
                <a:solidFill>
                  <a:srgbClr val="0000FF"/>
                </a:solidFill>
                <a:latin typeface="Fira Code" pitchFamily="49" charset="0"/>
                <a:ea typeface="Fira Code" pitchFamily="49" charset="0"/>
                <a:cs typeface="Fira Code" pitchFamily="49" charset="0"/>
              </a:rPr>
              <a:t>:</a:t>
            </a:r>
            <a:r>
              <a:rPr lang="en-GB" sz="2400" dirty="0">
                <a:solidFill>
                  <a:srgbClr val="0000FF"/>
                </a:solidFill>
                <a:effectLst/>
                <a:latin typeface="Fira Code" pitchFamily="49" charset="0"/>
                <a:ea typeface="Fira Code" pitchFamily="49" charset="0"/>
                <a:cs typeface="Fira Code" pitchFamily="49" charset="0"/>
              </a:rPr>
              <a:t>: </a:t>
            </a:r>
            <a:r>
              <a:rPr lang="en-GB" sz="2400" dirty="0">
                <a:solidFill>
                  <a:srgbClr val="257FA0"/>
                </a:solidFill>
                <a:latin typeface="Fira Code" pitchFamily="49" charset="0"/>
                <a:ea typeface="Fira Code" pitchFamily="49" charset="0"/>
                <a:cs typeface="Fira Code" pitchFamily="49" charset="0"/>
              </a:rPr>
              <a:t>Var</a:t>
            </a:r>
            <a:r>
              <a:rPr lang="en-GB" sz="2400" dirty="0">
                <a:solidFill>
                  <a:srgbClr val="000000"/>
                </a:solidFill>
                <a:effectLst/>
                <a:latin typeface="Fira Code" pitchFamily="49" charset="0"/>
                <a:ea typeface="Fira Code" pitchFamily="49" charset="0"/>
                <a:cs typeface="Fira Code" pitchFamily="49" charset="0"/>
              </a:rPr>
              <a:t> a </a:t>
            </a:r>
            <a:r>
              <a:rPr lang="en-GB" sz="2400" dirty="0">
                <a:solidFill>
                  <a:srgbClr val="0000FF"/>
                </a:solidFill>
                <a:effectLst/>
                <a:latin typeface="Fira Code" pitchFamily="49" charset="0"/>
                <a:ea typeface="Fira Code" pitchFamily="49" charset="0"/>
                <a:cs typeface="Fira Code" pitchFamily="49" charset="0"/>
              </a:rPr>
              <a:t>-&gt; </a:t>
            </a:r>
            <a:r>
              <a:rPr lang="en-GB" sz="2400" dirty="0" err="1">
                <a:solidFill>
                  <a:srgbClr val="257FA0"/>
                </a:solidFill>
                <a:effectLst/>
                <a:latin typeface="Fira Code" pitchFamily="49" charset="0"/>
                <a:ea typeface="Fira Code" pitchFamily="49" charset="0"/>
                <a:cs typeface="Fira Code" pitchFamily="49" charset="0"/>
              </a:rPr>
              <a:t>WeakHOAS</a:t>
            </a:r>
            <a:r>
              <a:rPr lang="en-GB" sz="2400" dirty="0">
                <a:solidFill>
                  <a:srgbClr val="257FA0"/>
                </a:solidFill>
                <a:effectLst/>
                <a:latin typeface="Fira Code" pitchFamily="49" charset="0"/>
                <a:ea typeface="Fira Code" pitchFamily="49" charset="0"/>
                <a:cs typeface="Fira Code" pitchFamily="49" charset="0"/>
              </a:rPr>
              <a:t> </a:t>
            </a:r>
            <a:r>
              <a:rPr lang="en-GB" sz="2400" dirty="0">
                <a:solidFill>
                  <a:srgbClr val="000000"/>
                </a:solidFill>
                <a:effectLst/>
                <a:latin typeface="Fira Code" pitchFamily="49" charset="0"/>
                <a:ea typeface="Fira Code" pitchFamily="49" charset="0"/>
                <a:cs typeface="Fira Code" pitchFamily="49" charset="0"/>
              </a:rPr>
              <a:t>a</a:t>
            </a:r>
            <a:endParaRPr lang="en-GB" sz="2400" dirty="0">
              <a:solidFill>
                <a:srgbClr val="257FA0"/>
              </a:solidFill>
              <a:effectLst/>
              <a:latin typeface="Fira Code" pitchFamily="49" charset="0"/>
              <a:ea typeface="Fira Code" pitchFamily="49" charset="0"/>
              <a:cs typeface="Fira Code" pitchFamily="49" charset="0"/>
            </a:endParaRPr>
          </a:p>
          <a:p>
            <a:r>
              <a:rPr lang="en-GB" sz="2400" dirty="0">
                <a:solidFill>
                  <a:srgbClr val="257FA0"/>
                </a:solidFill>
                <a:effectLst/>
                <a:latin typeface="Fira Code" pitchFamily="49" charset="0"/>
                <a:ea typeface="Fira Code" pitchFamily="49" charset="0"/>
                <a:cs typeface="Fira Code" pitchFamily="49" charset="0"/>
              </a:rPr>
              <a:t>	Lam </a:t>
            </a:r>
            <a:r>
              <a:rPr lang="en-GB" sz="2400" dirty="0">
                <a:solidFill>
                  <a:srgbClr val="0000FF"/>
                </a:solidFill>
                <a:latin typeface="Fira Code" pitchFamily="49" charset="0"/>
                <a:ea typeface="Fira Code" pitchFamily="49" charset="0"/>
                <a:cs typeface="Fira Code" pitchFamily="49" charset="0"/>
              </a:rPr>
              <a:t>:</a:t>
            </a:r>
            <a:r>
              <a:rPr lang="en-GB" sz="2400" dirty="0">
                <a:solidFill>
                  <a:srgbClr val="0000FF"/>
                </a:solidFill>
                <a:effectLst/>
                <a:latin typeface="Fira Code" pitchFamily="49" charset="0"/>
                <a:ea typeface="Fira Code" pitchFamily="49" charset="0"/>
                <a:cs typeface="Fira Code" pitchFamily="49" charset="0"/>
              </a:rPr>
              <a:t>: </a:t>
            </a:r>
            <a:r>
              <a:rPr lang="en-GB" sz="2400" dirty="0">
                <a:solidFill>
                  <a:srgbClr val="000000"/>
                </a:solidFill>
                <a:effectLst/>
                <a:latin typeface="Fira Code" pitchFamily="49" charset="0"/>
                <a:ea typeface="Fira Code" pitchFamily="49" charset="0"/>
                <a:cs typeface="Fira Code" pitchFamily="49" charset="0"/>
              </a:rPr>
              <a:t>(</a:t>
            </a:r>
            <a:r>
              <a:rPr lang="en-GB" sz="2400" dirty="0">
                <a:solidFill>
                  <a:srgbClr val="257FA0"/>
                </a:solidFill>
                <a:highlight>
                  <a:srgbClr val="FFFC9B"/>
                </a:highlight>
                <a:latin typeface="Fira Code" pitchFamily="49" charset="0"/>
                <a:ea typeface="Fira Code" pitchFamily="49" charset="0"/>
                <a:cs typeface="Fira Code" pitchFamily="49" charset="0"/>
              </a:rPr>
              <a:t>Var</a:t>
            </a:r>
            <a:r>
              <a:rPr lang="en-GB" sz="2400" dirty="0">
                <a:solidFill>
                  <a:srgbClr val="000000"/>
                </a:solidFill>
                <a:effectLst/>
                <a:highlight>
                  <a:srgbClr val="FFFC9B"/>
                </a:highlight>
                <a:latin typeface="Fira Code" pitchFamily="49" charset="0"/>
                <a:ea typeface="Fira Code" pitchFamily="49" charset="0"/>
                <a:cs typeface="Fira Code" pitchFamily="49" charset="0"/>
              </a:rPr>
              <a:t> a</a:t>
            </a:r>
            <a:r>
              <a:rPr lang="en-GB" sz="2400" dirty="0">
                <a:solidFill>
                  <a:srgbClr val="000000"/>
                </a:solidFill>
                <a:effectLst/>
                <a:latin typeface="Fira Code" pitchFamily="49" charset="0"/>
                <a:ea typeface="Fira Code" pitchFamily="49" charset="0"/>
                <a:cs typeface="Fira Code" pitchFamily="49" charset="0"/>
              </a:rPr>
              <a:t> </a:t>
            </a:r>
            <a:r>
              <a:rPr lang="en-GB" sz="2400" dirty="0">
                <a:solidFill>
                  <a:srgbClr val="0000FF"/>
                </a:solidFill>
                <a:effectLst/>
                <a:latin typeface="Fira Code" pitchFamily="49" charset="0"/>
                <a:ea typeface="Fira Code" pitchFamily="49" charset="0"/>
                <a:cs typeface="Fira Code" pitchFamily="49" charset="0"/>
              </a:rPr>
              <a:t>-&gt; </a:t>
            </a:r>
            <a:r>
              <a:rPr lang="en-GB" sz="2400" dirty="0" err="1">
                <a:solidFill>
                  <a:srgbClr val="257FA0"/>
                </a:solidFill>
                <a:effectLst/>
                <a:latin typeface="Fira Code" pitchFamily="49" charset="0"/>
                <a:ea typeface="Fira Code" pitchFamily="49" charset="0"/>
                <a:cs typeface="Fira Code" pitchFamily="49" charset="0"/>
              </a:rPr>
              <a:t>WeakHOAS</a:t>
            </a:r>
            <a:r>
              <a:rPr lang="en-GB" sz="2400" dirty="0">
                <a:solidFill>
                  <a:srgbClr val="257FA0"/>
                </a:solidFill>
                <a:effectLst/>
                <a:latin typeface="Fira Code" pitchFamily="49" charset="0"/>
                <a:ea typeface="Fira Code" pitchFamily="49" charset="0"/>
                <a:cs typeface="Fira Code" pitchFamily="49" charset="0"/>
              </a:rPr>
              <a:t> </a:t>
            </a:r>
            <a:r>
              <a:rPr lang="en-GB" sz="2400" dirty="0">
                <a:solidFill>
                  <a:srgbClr val="000000"/>
                </a:solidFill>
                <a:effectLst/>
                <a:latin typeface="Fira Code" pitchFamily="49" charset="0"/>
                <a:ea typeface="Fira Code" pitchFamily="49" charset="0"/>
                <a:cs typeface="Fira Code" pitchFamily="49" charset="0"/>
              </a:rPr>
              <a:t>b)</a:t>
            </a:r>
          </a:p>
          <a:p>
            <a:r>
              <a:rPr lang="en-GB" sz="2400" dirty="0">
                <a:solidFill>
                  <a:srgbClr val="000000"/>
                </a:solidFill>
                <a:latin typeface="Fira Code" pitchFamily="49" charset="0"/>
                <a:ea typeface="Fira Code" pitchFamily="49" charset="0"/>
                <a:cs typeface="Fira Code" pitchFamily="49" charset="0"/>
              </a:rPr>
              <a:t>			</a:t>
            </a:r>
            <a:r>
              <a:rPr lang="en-GB" sz="2400" dirty="0">
                <a:solidFill>
                  <a:srgbClr val="0000FF"/>
                </a:solidFill>
                <a:effectLst/>
                <a:latin typeface="Fira Code" pitchFamily="49" charset="0"/>
                <a:ea typeface="Fira Code" pitchFamily="49" charset="0"/>
                <a:cs typeface="Fira Code" pitchFamily="49" charset="0"/>
              </a:rPr>
              <a:t>-&gt; </a:t>
            </a:r>
            <a:r>
              <a:rPr lang="en-GB" sz="2400" dirty="0" err="1">
                <a:solidFill>
                  <a:srgbClr val="257FA0"/>
                </a:solidFill>
                <a:effectLst/>
                <a:latin typeface="Fira Code" pitchFamily="49" charset="0"/>
                <a:ea typeface="Fira Code" pitchFamily="49" charset="0"/>
                <a:cs typeface="Fira Code" pitchFamily="49" charset="0"/>
              </a:rPr>
              <a:t>WeakHOAS</a:t>
            </a:r>
            <a:r>
              <a:rPr lang="en-GB" sz="2400" dirty="0">
                <a:solidFill>
                  <a:srgbClr val="257FA0"/>
                </a:solidFill>
                <a:effectLst/>
                <a:latin typeface="Fira Code" pitchFamily="49" charset="0"/>
                <a:ea typeface="Fira Code" pitchFamily="49" charset="0"/>
                <a:cs typeface="Fira Code" pitchFamily="49" charset="0"/>
              </a:rPr>
              <a:t> </a:t>
            </a:r>
            <a:r>
              <a:rPr lang="en-GB" sz="2400" dirty="0">
                <a:solidFill>
                  <a:srgbClr val="000000"/>
                </a:solidFill>
                <a:effectLst/>
                <a:latin typeface="Fira Code" pitchFamily="49" charset="0"/>
                <a:ea typeface="Fira Code" pitchFamily="49" charset="0"/>
                <a:cs typeface="Fira Code" pitchFamily="49" charset="0"/>
              </a:rPr>
              <a:t>(a </a:t>
            </a:r>
            <a:r>
              <a:rPr lang="en-GB" sz="2400" dirty="0">
                <a:solidFill>
                  <a:srgbClr val="257FA0"/>
                </a:solidFill>
                <a:effectLst/>
                <a:latin typeface="Fira Code" pitchFamily="49" charset="0"/>
                <a:ea typeface="Fira Code" pitchFamily="49" charset="0"/>
                <a:cs typeface="Fira Code" pitchFamily="49" charset="0"/>
              </a:rPr>
              <a:t>:-&gt; </a:t>
            </a:r>
            <a:r>
              <a:rPr lang="en-GB" sz="2400" dirty="0">
                <a:solidFill>
                  <a:srgbClr val="000000"/>
                </a:solidFill>
                <a:effectLst/>
                <a:latin typeface="Fira Code" pitchFamily="49" charset="0"/>
                <a:ea typeface="Fira Code" pitchFamily="49" charset="0"/>
                <a:cs typeface="Fira Code" pitchFamily="49" charset="0"/>
              </a:rPr>
              <a:t>b)</a:t>
            </a:r>
          </a:p>
          <a:p>
            <a:r>
              <a:rPr lang="en-GB" sz="2400" dirty="0">
                <a:solidFill>
                  <a:srgbClr val="000000"/>
                </a:solidFill>
                <a:latin typeface="Fira Code" pitchFamily="49" charset="0"/>
                <a:ea typeface="Fira Code" pitchFamily="49" charset="0"/>
                <a:cs typeface="Fira Code" pitchFamily="49" charset="0"/>
              </a:rPr>
              <a:t>       </a:t>
            </a:r>
            <a:r>
              <a:rPr kumimoji="0" lang="en-GB" sz="2400" b="0" i="0" u="none" strike="noStrike" kern="1200" cap="none" spc="0" normalizeH="0" baseline="0" noProof="0" dirty="0">
                <a:ln>
                  <a:noFill/>
                </a:ln>
                <a:solidFill>
                  <a:srgbClr val="0F7001"/>
                </a:solidFill>
                <a:effectLst/>
                <a:uLnTx/>
                <a:uFillTx/>
                <a:latin typeface="JetBrains Mono" panose="02000009000000000000" pitchFamily="49" charset="0"/>
              </a:rPr>
              <a:t>-- </a:t>
            </a:r>
            <a:r>
              <a:rPr lang="en-GB" sz="2400" dirty="0">
                <a:solidFill>
                  <a:srgbClr val="0F7001"/>
                </a:solidFill>
                <a:latin typeface="JetBrains Mono" panose="02000009000000000000" pitchFamily="49" charset="0"/>
              </a:rPr>
              <a:t>Compatible with</a:t>
            </a:r>
          </a:p>
          <a:p>
            <a:r>
              <a:rPr lang="en-GB" sz="2400" dirty="0">
                <a:solidFill>
                  <a:srgbClr val="0F7001"/>
                </a:solidFill>
                <a:latin typeface="JetBrains Mono" panose="02000009000000000000" pitchFamily="49" charset="0"/>
              </a:rPr>
              <a:t>			-- Type Theory </a:t>
            </a:r>
            <a:r>
              <a:rPr lang="en-GB" sz="2400" b="0" i="0" dirty="0">
                <a:solidFill>
                  <a:srgbClr val="CDCDCD"/>
                </a:solidFill>
                <a:effectLst/>
                <a:latin typeface="Google Sans"/>
              </a:rPr>
              <a:t>✅</a:t>
            </a:r>
            <a:endParaRPr lang="en-GB" sz="2400" dirty="0">
              <a:solidFill>
                <a:srgbClr val="257FA0"/>
              </a:solidFill>
              <a:effectLst/>
              <a:latin typeface="Fira Code" pitchFamily="49" charset="0"/>
              <a:ea typeface="Fira Code" pitchFamily="49" charset="0"/>
              <a:cs typeface="Fira Code" pitchFamily="49" charset="0"/>
            </a:endParaRPr>
          </a:p>
          <a:p>
            <a:r>
              <a:rPr lang="en-GB" sz="2400" dirty="0">
                <a:solidFill>
                  <a:srgbClr val="257FA0"/>
                </a:solidFill>
                <a:effectLst/>
                <a:latin typeface="Fira Code" pitchFamily="49" charset="0"/>
                <a:ea typeface="Fira Code" pitchFamily="49" charset="0"/>
                <a:cs typeface="Fira Code" pitchFamily="49" charset="0"/>
              </a:rPr>
              <a:t>	App </a:t>
            </a:r>
            <a:r>
              <a:rPr lang="en-GB" sz="2400" dirty="0">
                <a:solidFill>
                  <a:srgbClr val="0000FF"/>
                </a:solidFill>
                <a:effectLst/>
                <a:latin typeface="Fira Code" pitchFamily="49" charset="0"/>
                <a:ea typeface="Fira Code" pitchFamily="49" charset="0"/>
                <a:cs typeface="Fira Code" pitchFamily="49" charset="0"/>
              </a:rPr>
              <a:t>:: </a:t>
            </a:r>
            <a:r>
              <a:rPr lang="en-GB" sz="2400" dirty="0" err="1">
                <a:solidFill>
                  <a:srgbClr val="257FA0"/>
                </a:solidFill>
                <a:effectLst/>
                <a:latin typeface="Fira Code" pitchFamily="49" charset="0"/>
                <a:ea typeface="Fira Code" pitchFamily="49" charset="0"/>
                <a:cs typeface="Fira Code" pitchFamily="49" charset="0"/>
              </a:rPr>
              <a:t>WeakHOAS</a:t>
            </a:r>
            <a:r>
              <a:rPr lang="en-GB" sz="2400" dirty="0">
                <a:solidFill>
                  <a:srgbClr val="257FA0"/>
                </a:solidFill>
                <a:effectLst/>
                <a:latin typeface="Fira Code" pitchFamily="49" charset="0"/>
                <a:ea typeface="Fira Code" pitchFamily="49" charset="0"/>
                <a:cs typeface="Fira Code" pitchFamily="49" charset="0"/>
              </a:rPr>
              <a:t> </a:t>
            </a:r>
            <a:r>
              <a:rPr lang="en-GB" sz="2400" dirty="0">
                <a:solidFill>
                  <a:srgbClr val="000000"/>
                </a:solidFill>
                <a:effectLst/>
                <a:latin typeface="Fira Code" pitchFamily="49" charset="0"/>
                <a:ea typeface="Fira Code" pitchFamily="49" charset="0"/>
                <a:cs typeface="Fira Code" pitchFamily="49" charset="0"/>
              </a:rPr>
              <a:t>(a </a:t>
            </a:r>
            <a:r>
              <a:rPr lang="en-GB" sz="2400" dirty="0">
                <a:solidFill>
                  <a:srgbClr val="257FA0"/>
                </a:solidFill>
                <a:effectLst/>
                <a:latin typeface="Fira Code" pitchFamily="49" charset="0"/>
                <a:ea typeface="Fira Code" pitchFamily="49" charset="0"/>
                <a:cs typeface="Fira Code" pitchFamily="49" charset="0"/>
              </a:rPr>
              <a:t>:-&gt; </a:t>
            </a:r>
            <a:r>
              <a:rPr lang="en-GB" sz="2400" dirty="0">
                <a:solidFill>
                  <a:srgbClr val="000000"/>
                </a:solidFill>
                <a:effectLst/>
                <a:latin typeface="Fira Code" pitchFamily="49" charset="0"/>
                <a:ea typeface="Fira Code" pitchFamily="49" charset="0"/>
                <a:cs typeface="Fira Code" pitchFamily="49" charset="0"/>
              </a:rPr>
              <a:t>b)</a:t>
            </a:r>
            <a:endParaRPr lang="en-GB" sz="2400" dirty="0">
              <a:solidFill>
                <a:srgbClr val="257FA0"/>
              </a:solidFill>
              <a:latin typeface="Fira Code" pitchFamily="49" charset="0"/>
              <a:ea typeface="Fira Code" pitchFamily="49" charset="0"/>
              <a:cs typeface="Fira Code" pitchFamily="49" charset="0"/>
            </a:endParaRPr>
          </a:p>
          <a:p>
            <a:r>
              <a:rPr lang="en-GB" sz="2400" dirty="0">
                <a:solidFill>
                  <a:srgbClr val="257FA0"/>
                </a:solidFill>
                <a:effectLst/>
                <a:latin typeface="Fira Code" pitchFamily="49" charset="0"/>
                <a:ea typeface="Fira Code" pitchFamily="49" charset="0"/>
                <a:cs typeface="Fira Code" pitchFamily="49" charset="0"/>
              </a:rPr>
              <a:t>			</a:t>
            </a:r>
            <a:r>
              <a:rPr lang="en-GB" sz="2400" dirty="0">
                <a:solidFill>
                  <a:srgbClr val="0000FF"/>
                </a:solidFill>
                <a:effectLst/>
                <a:latin typeface="Fira Code" pitchFamily="49" charset="0"/>
                <a:ea typeface="Fira Code" pitchFamily="49" charset="0"/>
                <a:cs typeface="Fira Code" pitchFamily="49" charset="0"/>
              </a:rPr>
              <a:t>-&gt; </a:t>
            </a:r>
            <a:r>
              <a:rPr lang="en-GB" sz="2400" dirty="0" err="1">
                <a:solidFill>
                  <a:srgbClr val="257FA0"/>
                </a:solidFill>
                <a:effectLst/>
                <a:latin typeface="Fira Code" pitchFamily="49" charset="0"/>
                <a:ea typeface="Fira Code" pitchFamily="49" charset="0"/>
                <a:cs typeface="Fira Code" pitchFamily="49" charset="0"/>
              </a:rPr>
              <a:t>WeakHOAS</a:t>
            </a:r>
            <a:r>
              <a:rPr lang="en-GB" sz="2400" dirty="0">
                <a:solidFill>
                  <a:srgbClr val="000000"/>
                </a:solidFill>
                <a:effectLst/>
                <a:latin typeface="Fira Code" pitchFamily="49" charset="0"/>
                <a:ea typeface="Fira Code" pitchFamily="49" charset="0"/>
                <a:cs typeface="Fira Code" pitchFamily="49" charset="0"/>
              </a:rPr>
              <a:t> a </a:t>
            </a:r>
            <a:r>
              <a:rPr lang="en-GB" sz="2400" dirty="0">
                <a:solidFill>
                  <a:srgbClr val="0000FF"/>
                </a:solidFill>
                <a:effectLst/>
                <a:latin typeface="Fira Code" pitchFamily="49" charset="0"/>
                <a:ea typeface="Fira Code" pitchFamily="49" charset="0"/>
                <a:cs typeface="Fira Code" pitchFamily="49" charset="0"/>
              </a:rPr>
              <a:t>-&gt; </a:t>
            </a:r>
            <a:r>
              <a:rPr lang="en-GB" sz="2400" dirty="0" err="1">
                <a:solidFill>
                  <a:srgbClr val="257FA0"/>
                </a:solidFill>
                <a:effectLst/>
                <a:latin typeface="Fira Code" pitchFamily="49" charset="0"/>
                <a:ea typeface="Fira Code" pitchFamily="49" charset="0"/>
                <a:cs typeface="Fira Code" pitchFamily="49" charset="0"/>
              </a:rPr>
              <a:t>WeakHOAS</a:t>
            </a:r>
            <a:r>
              <a:rPr lang="en-GB" sz="2400" dirty="0">
                <a:solidFill>
                  <a:srgbClr val="000000"/>
                </a:solidFill>
                <a:effectLst/>
                <a:latin typeface="Fira Code" pitchFamily="49" charset="0"/>
                <a:ea typeface="Fira Code" pitchFamily="49" charset="0"/>
                <a:cs typeface="Fira Code" pitchFamily="49" charset="0"/>
              </a:rPr>
              <a:t> b</a:t>
            </a:r>
          </a:p>
        </p:txBody>
      </p:sp>
      <p:sp>
        <p:nvSpPr>
          <p:cNvPr id="8" name="Slide Number Placeholder 7">
            <a:extLst>
              <a:ext uri="{FF2B5EF4-FFF2-40B4-BE49-F238E27FC236}">
                <a16:creationId xmlns:a16="http://schemas.microsoft.com/office/drawing/2014/main" id="{04F2E80C-6BC8-8142-F27F-3A5F0F4F5EC9}"/>
              </a:ext>
            </a:extLst>
          </p:cNvPr>
          <p:cNvSpPr>
            <a:spLocks noGrp="1"/>
          </p:cNvSpPr>
          <p:nvPr>
            <p:ph type="sldNum" sz="quarter" idx="12"/>
          </p:nvPr>
        </p:nvSpPr>
        <p:spPr/>
        <p:txBody>
          <a:bodyPr/>
          <a:lstStyle/>
          <a:p>
            <a:fld id="{6B547C04-AA2C-754F-9E4E-F6B7B0201F60}" type="slidenum">
              <a:rPr lang="en-US" smtClean="0"/>
              <a:pPr/>
              <a:t>13</a:t>
            </a:fld>
            <a:endParaRPr lang="en-US"/>
          </a:p>
        </p:txBody>
      </p:sp>
    </p:spTree>
    <p:extLst>
      <p:ext uri="{BB962C8B-B14F-4D97-AF65-F5344CB8AC3E}">
        <p14:creationId xmlns:p14="http://schemas.microsoft.com/office/powerpoint/2010/main" val="33250715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DEEDE5-EEC9-45CB-7A87-764A1B7770B5}"/>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108541DF-0BA0-371C-19FF-76000747C2F0}"/>
              </a:ext>
            </a:extLst>
          </p:cNvPr>
          <p:cNvPicPr>
            <a:picLocks noChangeAspect="1"/>
          </p:cNvPicPr>
          <p:nvPr/>
        </p:nvPicPr>
        <p:blipFill>
          <a:blip r:embed="rId3"/>
          <a:srcRect t="11438" b="8790"/>
          <a:stretch>
            <a:fillRect/>
          </a:stretch>
        </p:blipFill>
        <p:spPr>
          <a:xfrm>
            <a:off x="-23321239" y="-5684138"/>
            <a:ext cx="48318877" cy="27174332"/>
          </a:xfrm>
          <a:prstGeom prst="rect">
            <a:avLst/>
          </a:prstGeom>
        </p:spPr>
      </p:pic>
      <p:pic>
        <p:nvPicPr>
          <p:cNvPr id="23" name="Picture 22">
            <a:extLst>
              <a:ext uri="{FF2B5EF4-FFF2-40B4-BE49-F238E27FC236}">
                <a16:creationId xmlns:a16="http://schemas.microsoft.com/office/drawing/2014/main" id="{E61E5BF1-AA02-43C2-BF56-C99F9196355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2976452" y="767204"/>
            <a:ext cx="2899548" cy="1990668"/>
          </a:xfrm>
          <a:prstGeom prst="rect">
            <a:avLst/>
          </a:prstGeom>
        </p:spPr>
      </p:pic>
      <p:sp>
        <p:nvSpPr>
          <p:cNvPr id="2" name="Slide Number Placeholder 1">
            <a:extLst>
              <a:ext uri="{FF2B5EF4-FFF2-40B4-BE49-F238E27FC236}">
                <a16:creationId xmlns:a16="http://schemas.microsoft.com/office/drawing/2014/main" id="{4E70DA99-A21E-E5C8-DC29-27A2D3B842B8}"/>
              </a:ext>
            </a:extLst>
          </p:cNvPr>
          <p:cNvSpPr>
            <a:spLocks noGrp="1"/>
          </p:cNvSpPr>
          <p:nvPr>
            <p:ph type="sldNum" sz="quarter" idx="12"/>
          </p:nvPr>
        </p:nvSpPr>
        <p:spPr/>
        <p:txBody>
          <a:bodyPr/>
          <a:lstStyle/>
          <a:p>
            <a:fld id="{6B547C04-AA2C-754F-9E4E-F6B7B0201F60}" type="slidenum">
              <a:rPr lang="en-US" smtClean="0"/>
              <a:pPr/>
              <a:t>14</a:t>
            </a:fld>
            <a:endParaRPr lang="en-US"/>
          </a:p>
        </p:txBody>
      </p:sp>
    </p:spTree>
    <p:extLst>
      <p:ext uri="{BB962C8B-B14F-4D97-AF65-F5344CB8AC3E}">
        <p14:creationId xmlns:p14="http://schemas.microsoft.com/office/powerpoint/2010/main" val="17810488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1F9AA1-F23E-7B24-B871-8B38EE67729C}"/>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C9607916-4937-84AB-04C8-F1C1C8BA3A74}"/>
              </a:ext>
            </a:extLst>
          </p:cNvPr>
          <p:cNvPicPr>
            <a:picLocks noChangeAspect="1"/>
          </p:cNvPicPr>
          <p:nvPr/>
        </p:nvPicPr>
        <p:blipFill>
          <a:blip r:embed="rId3"/>
          <a:srcRect t="11438" b="8790"/>
          <a:stretch>
            <a:fillRect/>
          </a:stretch>
        </p:blipFill>
        <p:spPr>
          <a:xfrm>
            <a:off x="-23321239" y="-5684138"/>
            <a:ext cx="48318877" cy="27174332"/>
          </a:xfrm>
          <a:prstGeom prst="rect">
            <a:avLst/>
          </a:prstGeom>
        </p:spPr>
      </p:pic>
      <p:pic>
        <p:nvPicPr>
          <p:cNvPr id="23" name="Picture 22">
            <a:extLst>
              <a:ext uri="{FF2B5EF4-FFF2-40B4-BE49-F238E27FC236}">
                <a16:creationId xmlns:a16="http://schemas.microsoft.com/office/drawing/2014/main" id="{1B48F008-45A3-F2B9-B216-E6E749E043A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0" y="4548244"/>
            <a:ext cx="2899548" cy="1990668"/>
          </a:xfrm>
          <a:prstGeom prst="rect">
            <a:avLst/>
          </a:prstGeom>
        </p:spPr>
      </p:pic>
      <p:sp>
        <p:nvSpPr>
          <p:cNvPr id="2" name="Slide Number Placeholder 1">
            <a:extLst>
              <a:ext uri="{FF2B5EF4-FFF2-40B4-BE49-F238E27FC236}">
                <a16:creationId xmlns:a16="http://schemas.microsoft.com/office/drawing/2014/main" id="{AF27A4C2-9932-596C-72B8-07E28C5A34C9}"/>
              </a:ext>
            </a:extLst>
          </p:cNvPr>
          <p:cNvSpPr>
            <a:spLocks noGrp="1"/>
          </p:cNvSpPr>
          <p:nvPr>
            <p:ph type="sldNum" sz="quarter" idx="12"/>
          </p:nvPr>
        </p:nvSpPr>
        <p:spPr/>
        <p:txBody>
          <a:bodyPr/>
          <a:lstStyle/>
          <a:p>
            <a:fld id="{6B547C04-AA2C-754F-9E4E-F6B7B0201F60}" type="slidenum">
              <a:rPr lang="en-US" smtClean="0"/>
              <a:pPr/>
              <a:t>15</a:t>
            </a:fld>
            <a:endParaRPr lang="en-US"/>
          </a:p>
        </p:txBody>
      </p:sp>
    </p:spTree>
    <p:extLst>
      <p:ext uri="{BB962C8B-B14F-4D97-AF65-F5344CB8AC3E}">
        <p14:creationId xmlns:p14="http://schemas.microsoft.com/office/powerpoint/2010/main" val="153233145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xit" presetSubtype="0" fill="hold" nodeType="afterEffect">
                                  <p:stCondLst>
                                    <p:cond delay="0"/>
                                  </p:stCondLst>
                                  <p:childTnLst>
                                    <p:anim calcmode="lin" valueType="num">
                                      <p:cBhvr>
                                        <p:cTn id="6" dur="1000"/>
                                        <p:tgtEl>
                                          <p:spTgt spid="23"/>
                                        </p:tgtEl>
                                        <p:attrNameLst>
                                          <p:attrName>ppt_w</p:attrName>
                                        </p:attrNameLst>
                                      </p:cBhvr>
                                      <p:tavLst>
                                        <p:tav tm="0">
                                          <p:val>
                                            <p:strVal val="ppt_w"/>
                                          </p:val>
                                        </p:tav>
                                        <p:tav tm="100000">
                                          <p:val>
                                            <p:fltVal val="0"/>
                                          </p:val>
                                        </p:tav>
                                      </p:tavLst>
                                    </p:anim>
                                    <p:anim calcmode="lin" valueType="num">
                                      <p:cBhvr>
                                        <p:cTn id="7" dur="1000"/>
                                        <p:tgtEl>
                                          <p:spTgt spid="23"/>
                                        </p:tgtEl>
                                        <p:attrNameLst>
                                          <p:attrName>ppt_h</p:attrName>
                                        </p:attrNameLst>
                                      </p:cBhvr>
                                      <p:tavLst>
                                        <p:tav tm="0">
                                          <p:val>
                                            <p:strVal val="ppt_h"/>
                                          </p:val>
                                        </p:tav>
                                        <p:tav tm="100000">
                                          <p:val>
                                            <p:fltVal val="0"/>
                                          </p:val>
                                        </p:tav>
                                      </p:tavLst>
                                    </p:anim>
                                    <p:anim calcmode="lin" valueType="num">
                                      <p:cBhvr>
                                        <p:cTn id="8" dur="1000"/>
                                        <p:tgtEl>
                                          <p:spTgt spid="23"/>
                                        </p:tgtEl>
                                        <p:attrNameLst>
                                          <p:attrName>style.rotation</p:attrName>
                                        </p:attrNameLst>
                                      </p:cBhvr>
                                      <p:tavLst>
                                        <p:tav tm="0">
                                          <p:val>
                                            <p:fltVal val="0"/>
                                          </p:val>
                                        </p:tav>
                                        <p:tav tm="100000">
                                          <p:val>
                                            <p:fltVal val="90"/>
                                          </p:val>
                                        </p:tav>
                                      </p:tavLst>
                                    </p:anim>
                                    <p:animEffect transition="out" filter="fade">
                                      <p:cBhvr>
                                        <p:cTn id="9" dur="1000"/>
                                        <p:tgtEl>
                                          <p:spTgt spid="23"/>
                                        </p:tgtEl>
                                      </p:cBhvr>
                                    </p:animEffect>
                                    <p:set>
                                      <p:cBhvr>
                                        <p:cTn id="10"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1DE71-D7CF-CCAB-9D6E-ED66969BAC4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722324C-23F6-4079-2C9F-A9CECA15127F}"/>
              </a:ext>
            </a:extLst>
          </p:cNvPr>
          <p:cNvPicPr>
            <a:picLocks noChangeAspect="1"/>
          </p:cNvPicPr>
          <p:nvPr/>
        </p:nvPicPr>
        <p:blipFill>
          <a:blip r:embed="rId3"/>
          <a:stretch>
            <a:fillRect/>
          </a:stretch>
        </p:blipFill>
        <p:spPr>
          <a:xfrm>
            <a:off x="0" y="-3790823"/>
            <a:ext cx="12192000" cy="16791213"/>
          </a:xfrm>
          <a:prstGeom prst="rect">
            <a:avLst/>
          </a:prstGeom>
        </p:spPr>
      </p:pic>
      <p:sp>
        <p:nvSpPr>
          <p:cNvPr id="25" name="Rectangle 24">
            <a:extLst>
              <a:ext uri="{FF2B5EF4-FFF2-40B4-BE49-F238E27FC236}">
                <a16:creationId xmlns:a16="http://schemas.microsoft.com/office/drawing/2014/main" id="{E0B1B590-8B48-AAAC-65F3-6A0AEA75FB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3" name="Picture 22">
            <a:extLst>
              <a:ext uri="{FF2B5EF4-FFF2-40B4-BE49-F238E27FC236}">
                <a16:creationId xmlns:a16="http://schemas.microsoft.com/office/drawing/2014/main" id="{ED77465B-FB20-3388-833B-13109CAD491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3758295" y="2124190"/>
            <a:ext cx="4675410" cy="3209876"/>
          </a:xfrm>
          <a:prstGeom prst="rect">
            <a:avLst/>
          </a:prstGeom>
        </p:spPr>
      </p:pic>
      <p:sp>
        <p:nvSpPr>
          <p:cNvPr id="3" name="Slide Number Placeholder 2">
            <a:extLst>
              <a:ext uri="{FF2B5EF4-FFF2-40B4-BE49-F238E27FC236}">
                <a16:creationId xmlns:a16="http://schemas.microsoft.com/office/drawing/2014/main" id="{8D9ACC02-E97A-C849-9108-1BABD52ADC4E}"/>
              </a:ext>
            </a:extLst>
          </p:cNvPr>
          <p:cNvSpPr>
            <a:spLocks noGrp="1"/>
          </p:cNvSpPr>
          <p:nvPr>
            <p:ph type="sldNum" sz="quarter" idx="12"/>
          </p:nvPr>
        </p:nvSpPr>
        <p:spPr/>
        <p:txBody>
          <a:bodyPr/>
          <a:lstStyle/>
          <a:p>
            <a:fld id="{6B547C04-AA2C-754F-9E4E-F6B7B0201F60}" type="slidenum">
              <a:rPr lang="en-US" smtClean="0"/>
              <a:pPr/>
              <a:t>16</a:t>
            </a:fld>
            <a:endParaRPr lang="en-US"/>
          </a:p>
        </p:txBody>
      </p:sp>
    </p:spTree>
    <p:extLst>
      <p:ext uri="{BB962C8B-B14F-4D97-AF65-F5344CB8AC3E}">
        <p14:creationId xmlns:p14="http://schemas.microsoft.com/office/powerpoint/2010/main" val="3135885753"/>
      </p:ext>
    </p:extLst>
  </p:cSld>
  <p:clrMapOvr>
    <a:masterClrMapping/>
  </p:clrMapOvr>
  <mc:AlternateContent xmlns:mc="http://schemas.openxmlformats.org/markup-compatibility/2006" xmlns:p14="http://schemas.microsoft.com/office/powerpoint/2010/main">
    <mc:Choice Requires="p14">
      <p:transition>
        <p14:rippl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C3AB0-59A2-3F19-9A94-529FF5D4828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F04F966-B5DB-403B-8C5B-C6E636ADBA48}"/>
              </a:ext>
            </a:extLst>
          </p:cNvPr>
          <p:cNvPicPr>
            <a:picLocks noChangeAspect="1"/>
          </p:cNvPicPr>
          <p:nvPr/>
        </p:nvPicPr>
        <p:blipFill>
          <a:blip r:embed="rId3"/>
          <a:stretch>
            <a:fillRect/>
          </a:stretch>
        </p:blipFill>
        <p:spPr>
          <a:xfrm>
            <a:off x="0" y="-3790823"/>
            <a:ext cx="12192000" cy="16791213"/>
          </a:xfrm>
          <a:prstGeom prst="rect">
            <a:avLst/>
          </a:prstGeom>
        </p:spPr>
      </p:pic>
      <p:sp>
        <p:nvSpPr>
          <p:cNvPr id="25" name="Rectangle 24">
            <a:extLst>
              <a:ext uri="{FF2B5EF4-FFF2-40B4-BE49-F238E27FC236}">
                <a16:creationId xmlns:a16="http://schemas.microsoft.com/office/drawing/2014/main" id="{7E6DAA98-9088-12BC-3981-797C7BAB9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3" name="Picture 22">
            <a:extLst>
              <a:ext uri="{FF2B5EF4-FFF2-40B4-BE49-F238E27FC236}">
                <a16:creationId xmlns:a16="http://schemas.microsoft.com/office/drawing/2014/main" id="{2431C1D7-7CFE-3708-D20F-8F4D2F10240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3758294" y="517128"/>
            <a:ext cx="4675410" cy="3209876"/>
          </a:xfrm>
          <a:prstGeom prst="rect">
            <a:avLst/>
          </a:prstGeom>
        </p:spPr>
      </p:pic>
      <p:sp>
        <p:nvSpPr>
          <p:cNvPr id="3" name="Slide Number Placeholder 2">
            <a:extLst>
              <a:ext uri="{FF2B5EF4-FFF2-40B4-BE49-F238E27FC236}">
                <a16:creationId xmlns:a16="http://schemas.microsoft.com/office/drawing/2014/main" id="{69C8592D-BA06-DB09-9D6D-B1AE642D7869}"/>
              </a:ext>
            </a:extLst>
          </p:cNvPr>
          <p:cNvSpPr>
            <a:spLocks noGrp="1"/>
          </p:cNvSpPr>
          <p:nvPr>
            <p:ph type="sldNum" sz="quarter" idx="12"/>
          </p:nvPr>
        </p:nvSpPr>
        <p:spPr/>
        <p:txBody>
          <a:bodyPr/>
          <a:lstStyle/>
          <a:p>
            <a:fld id="{6B547C04-AA2C-754F-9E4E-F6B7B0201F60}" type="slidenum">
              <a:rPr lang="en-US" smtClean="0"/>
              <a:pPr/>
              <a:t>17</a:t>
            </a:fld>
            <a:endParaRPr lang="en-US"/>
          </a:p>
        </p:txBody>
      </p:sp>
      <p:sp>
        <p:nvSpPr>
          <p:cNvPr id="4" name="Horizontal Scroll 3">
            <a:extLst>
              <a:ext uri="{FF2B5EF4-FFF2-40B4-BE49-F238E27FC236}">
                <a16:creationId xmlns:a16="http://schemas.microsoft.com/office/drawing/2014/main" id="{973E9B10-634F-8CDF-36E4-11DED16E47A6}"/>
              </a:ext>
            </a:extLst>
          </p:cNvPr>
          <p:cNvSpPr/>
          <p:nvPr/>
        </p:nvSpPr>
        <p:spPr>
          <a:xfrm>
            <a:off x="722578" y="3419102"/>
            <a:ext cx="10746843" cy="3114302"/>
          </a:xfrm>
          <a:prstGeom prst="horizontalScroll">
            <a:avLst/>
          </a:prstGeom>
          <a:blipFill dpi="0" rotWithShape="1">
            <a:blip r:embed="rId6"/>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GB" sz="2000" b="0" i="0" u="none" strike="noStrike" kern="1200" cap="none" spc="0" normalizeH="0" baseline="0" noProof="0" dirty="0">
                <a:ln>
                  <a:noFill/>
                </a:ln>
                <a:solidFill>
                  <a:srgbClr val="0F7001"/>
                </a:solidFill>
                <a:effectLst/>
                <a:uLnTx/>
                <a:uFillTx/>
                <a:latin typeface="JetBrains Mono" panose="02000009000000000000" pitchFamily="49" charset="0"/>
                <a:ea typeface="+mn-ea"/>
                <a:cs typeface="+mn-cs"/>
              </a:rPr>
              <a:t>-- Excludes </a:t>
            </a:r>
            <a:r>
              <a:rPr kumimoji="0" lang="en-GB" sz="20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Exotic ❗️</a:t>
            </a:r>
            <a:r>
              <a:rPr lang="en-GB" sz="2000" b="0" i="0" dirty="0">
                <a:solidFill>
                  <a:srgbClr val="CDCDCD"/>
                </a:solidFill>
                <a:effectLst/>
                <a:latin typeface="Fira Code" pitchFamily="49" charset="0"/>
                <a:ea typeface="Fira Code" pitchFamily="49" charset="0"/>
                <a:cs typeface="Fira Code" pitchFamily="49" charset="0"/>
              </a:rPr>
              <a:t>❌</a:t>
            </a:r>
            <a:endParaRPr lang="en-GB" sz="2000" dirty="0">
              <a:solidFill>
                <a:srgbClr val="000000"/>
              </a:solidFill>
              <a:effectLst/>
              <a:latin typeface="Fira Code" pitchFamily="49" charset="0"/>
              <a:ea typeface="Fira Code" pitchFamily="49" charset="0"/>
              <a:cs typeface="Fira Code" pitchFamily="49" charset="0"/>
            </a:endParaRPr>
          </a:p>
          <a:p>
            <a:pPr lvl="3"/>
            <a:r>
              <a:rPr lang="en-GB" sz="2000" dirty="0">
                <a:solidFill>
                  <a:srgbClr val="000000"/>
                </a:solidFill>
                <a:latin typeface="Fira Code" pitchFamily="49" charset="0"/>
                <a:ea typeface="Fira Code" pitchFamily="49" charset="0"/>
                <a:cs typeface="Fira Code" pitchFamily="49" charset="0"/>
              </a:rPr>
              <a:t>	exotic = </a:t>
            </a:r>
            <a:r>
              <a:rPr lang="en-GB" sz="2000" dirty="0">
                <a:solidFill>
                  <a:srgbClr val="257FA0"/>
                </a:solidFill>
                <a:latin typeface="Fira Code" pitchFamily="49" charset="0"/>
                <a:ea typeface="Fira Code" pitchFamily="49" charset="0"/>
                <a:cs typeface="Fira Code" pitchFamily="49" charset="0"/>
              </a:rPr>
              <a:t>Lam</a:t>
            </a:r>
            <a:r>
              <a:rPr lang="en-GB" sz="2000" dirty="0">
                <a:solidFill>
                  <a:srgbClr val="000000"/>
                </a:solidFill>
                <a:latin typeface="Fira Code" pitchFamily="49" charset="0"/>
                <a:ea typeface="Fira Code" pitchFamily="49" charset="0"/>
                <a:cs typeface="Fira Code" pitchFamily="49" charset="0"/>
              </a:rPr>
              <a:t> </a:t>
            </a:r>
            <a:r>
              <a:rPr lang="en-GB" sz="2000" dirty="0">
                <a:solidFill>
                  <a:srgbClr val="000000"/>
                </a:solidFill>
                <a:highlight>
                  <a:srgbClr val="FFFC9B"/>
                </a:highlight>
                <a:latin typeface="Fira Code" pitchFamily="49" charset="0"/>
                <a:ea typeface="Fira Code" pitchFamily="49" charset="0"/>
                <a:cs typeface="Fira Code" pitchFamily="49" charset="0"/>
              </a:rPr>
              <a:t>(\x </a:t>
            </a:r>
            <a:r>
              <a:rPr lang="en-GB" sz="2000" dirty="0">
                <a:solidFill>
                  <a:srgbClr val="0000FF"/>
                </a:solidFill>
                <a:highlight>
                  <a:srgbClr val="FFFC9B"/>
                </a:highlight>
                <a:latin typeface="Fira Code" pitchFamily="49" charset="0"/>
                <a:ea typeface="Fira Code" pitchFamily="49" charset="0"/>
                <a:cs typeface="Fira Code" pitchFamily="49" charset="0"/>
              </a:rPr>
              <a:t>-&gt;</a:t>
            </a:r>
            <a:r>
              <a:rPr lang="en-GB" sz="2000" dirty="0">
                <a:solidFill>
                  <a:srgbClr val="000000"/>
                </a:solidFill>
                <a:highlight>
                  <a:srgbClr val="FFFC9B"/>
                </a:highlight>
                <a:latin typeface="Fira Code" pitchFamily="49" charset="0"/>
                <a:ea typeface="Fira Code" pitchFamily="49" charset="0"/>
                <a:cs typeface="Fira Code" pitchFamily="49" charset="0"/>
              </a:rPr>
              <a:t> </a:t>
            </a:r>
            <a:r>
              <a:rPr lang="en-GB" sz="2000" dirty="0">
                <a:solidFill>
                  <a:srgbClr val="0000FF"/>
                </a:solidFill>
                <a:highlight>
                  <a:srgbClr val="FFFC9B"/>
                </a:highlight>
                <a:latin typeface="Fira Code" pitchFamily="49" charset="0"/>
                <a:ea typeface="Fira Code" pitchFamily="49" charset="0"/>
                <a:cs typeface="Fira Code" pitchFamily="49" charset="0"/>
              </a:rPr>
              <a:t>case</a:t>
            </a:r>
            <a:r>
              <a:rPr lang="en-GB" sz="2000" dirty="0">
                <a:solidFill>
                  <a:srgbClr val="000000"/>
                </a:solidFill>
                <a:highlight>
                  <a:srgbClr val="FFFC9B"/>
                </a:highlight>
                <a:latin typeface="Fira Code" pitchFamily="49" charset="0"/>
                <a:ea typeface="Fira Code" pitchFamily="49" charset="0"/>
                <a:cs typeface="Fira Code" pitchFamily="49" charset="0"/>
              </a:rPr>
              <a:t> x </a:t>
            </a:r>
            <a:r>
              <a:rPr lang="en-GB" sz="2000" dirty="0">
                <a:solidFill>
                  <a:srgbClr val="0000FF"/>
                </a:solidFill>
                <a:highlight>
                  <a:srgbClr val="FFFC9B"/>
                </a:highlight>
                <a:latin typeface="Fira Code" pitchFamily="49" charset="0"/>
                <a:ea typeface="Fira Code" pitchFamily="49" charset="0"/>
                <a:cs typeface="Fira Code" pitchFamily="49" charset="0"/>
              </a:rPr>
              <a:t>of</a:t>
            </a:r>
            <a:endParaRPr lang="en-GB" sz="2000" dirty="0">
              <a:solidFill>
                <a:srgbClr val="000000"/>
              </a:solidFill>
              <a:highlight>
                <a:srgbClr val="FFFC9B"/>
              </a:highlight>
              <a:latin typeface="Fira Code" pitchFamily="49" charset="0"/>
              <a:ea typeface="Fira Code" pitchFamily="49" charset="0"/>
              <a:cs typeface="Fira Code" pitchFamily="49" charset="0"/>
            </a:endParaRPr>
          </a:p>
          <a:p>
            <a:pPr lvl="8"/>
            <a:r>
              <a:rPr lang="en-GB" sz="2000" dirty="0">
                <a:solidFill>
                  <a:srgbClr val="000000"/>
                </a:solidFill>
                <a:latin typeface="Fira Code" pitchFamily="49" charset="0"/>
                <a:ea typeface="Fira Code" pitchFamily="49" charset="0"/>
                <a:cs typeface="Fira Code" pitchFamily="49" charset="0"/>
              </a:rPr>
              <a:t>	</a:t>
            </a:r>
            <a:r>
              <a:rPr lang="en-GB" sz="2000" dirty="0">
                <a:solidFill>
                  <a:srgbClr val="000000"/>
                </a:solidFill>
                <a:highlight>
                  <a:srgbClr val="FFFC9B"/>
                </a:highlight>
                <a:latin typeface="Fira Code" pitchFamily="49" charset="0"/>
                <a:ea typeface="Fira Code" pitchFamily="49" charset="0"/>
                <a:cs typeface="Fira Code" pitchFamily="49" charset="0"/>
              </a:rPr>
              <a:t>	</a:t>
            </a:r>
            <a:r>
              <a:rPr lang="en-GB" sz="2000" dirty="0">
                <a:solidFill>
                  <a:srgbClr val="257FA0"/>
                </a:solidFill>
                <a:highlight>
                  <a:srgbClr val="FFFC9B"/>
                </a:highlight>
                <a:latin typeface="Fira Code" pitchFamily="49" charset="0"/>
                <a:ea typeface="Fira Code" pitchFamily="49" charset="0"/>
                <a:cs typeface="Fira Code" pitchFamily="49" charset="0"/>
              </a:rPr>
              <a:t>Var</a:t>
            </a:r>
            <a:r>
              <a:rPr lang="en-GB" sz="2000" dirty="0">
                <a:solidFill>
                  <a:srgbClr val="000000"/>
                </a:solidFill>
                <a:highlight>
                  <a:srgbClr val="FFFC9B"/>
                </a:highlight>
                <a:latin typeface="Fira Code" pitchFamily="49" charset="0"/>
                <a:ea typeface="Fira Code" pitchFamily="49" charset="0"/>
                <a:cs typeface="Fira Code" pitchFamily="49" charset="0"/>
              </a:rPr>
              <a:t> “a”   </a:t>
            </a:r>
            <a:r>
              <a:rPr lang="en-GB" sz="2000" dirty="0">
                <a:solidFill>
                  <a:srgbClr val="0000FF"/>
                </a:solidFill>
                <a:highlight>
                  <a:srgbClr val="FFFC9B"/>
                </a:highlight>
                <a:latin typeface="Fira Code" pitchFamily="49" charset="0"/>
                <a:ea typeface="Fira Code" pitchFamily="49" charset="0"/>
                <a:cs typeface="Fira Code" pitchFamily="49" charset="0"/>
              </a:rPr>
              <a:t>-&gt;</a:t>
            </a:r>
            <a:r>
              <a:rPr lang="en-GB" sz="2000" dirty="0">
                <a:solidFill>
                  <a:srgbClr val="000000"/>
                </a:solidFill>
                <a:highlight>
                  <a:srgbClr val="FFFC9B"/>
                </a:highlight>
                <a:latin typeface="Fira Code" pitchFamily="49" charset="0"/>
                <a:ea typeface="Fira Code" pitchFamily="49" charset="0"/>
                <a:cs typeface="Fira Code" pitchFamily="49" charset="0"/>
              </a:rPr>
              <a:t> </a:t>
            </a:r>
            <a:r>
              <a:rPr lang="en-GB" sz="2000" dirty="0" err="1">
                <a:solidFill>
                  <a:srgbClr val="000000"/>
                </a:solidFill>
                <a:highlight>
                  <a:srgbClr val="FFFC9B"/>
                </a:highlight>
                <a:latin typeface="Fira Code" pitchFamily="49" charset="0"/>
                <a:ea typeface="Fira Code" pitchFamily="49" charset="0"/>
                <a:cs typeface="Fira Code" pitchFamily="49" charset="0"/>
              </a:rPr>
              <a:t>tt</a:t>
            </a:r>
            <a:endParaRPr lang="en-GB" sz="2000" dirty="0">
              <a:solidFill>
                <a:srgbClr val="000000"/>
              </a:solidFill>
              <a:highlight>
                <a:srgbClr val="FFFC9B"/>
              </a:highlight>
              <a:latin typeface="Fira Code" pitchFamily="49" charset="0"/>
              <a:ea typeface="Fira Code" pitchFamily="49" charset="0"/>
              <a:cs typeface="Fira Code" pitchFamily="49" charset="0"/>
            </a:endParaRPr>
          </a:p>
          <a:p>
            <a:pPr lvl="8"/>
            <a:r>
              <a:rPr lang="en-GB" sz="2000" dirty="0">
                <a:solidFill>
                  <a:srgbClr val="000000"/>
                </a:solidFill>
                <a:latin typeface="Fira Code" pitchFamily="49" charset="0"/>
                <a:ea typeface="Fira Code" pitchFamily="49" charset="0"/>
                <a:cs typeface="Fira Code" pitchFamily="49" charset="0"/>
              </a:rPr>
              <a:t>	</a:t>
            </a:r>
            <a:r>
              <a:rPr lang="en-GB" sz="2000" dirty="0">
                <a:solidFill>
                  <a:srgbClr val="000000"/>
                </a:solidFill>
                <a:highlight>
                  <a:srgbClr val="FFFC9B"/>
                </a:highlight>
                <a:latin typeface="Fira Code" pitchFamily="49" charset="0"/>
                <a:ea typeface="Fira Code" pitchFamily="49" charset="0"/>
                <a:cs typeface="Fira Code" pitchFamily="49" charset="0"/>
              </a:rPr>
              <a:t>	</a:t>
            </a:r>
            <a:r>
              <a:rPr lang="en-GB" sz="2000" dirty="0">
                <a:solidFill>
                  <a:srgbClr val="257FA0"/>
                </a:solidFill>
                <a:highlight>
                  <a:srgbClr val="FFFC9B"/>
                </a:highlight>
                <a:latin typeface="Fira Code" pitchFamily="49" charset="0"/>
                <a:ea typeface="Fira Code" pitchFamily="49" charset="0"/>
                <a:cs typeface="Fira Code" pitchFamily="49" charset="0"/>
              </a:rPr>
              <a:t>Var</a:t>
            </a:r>
            <a:r>
              <a:rPr lang="en-GB" sz="2000" dirty="0">
                <a:solidFill>
                  <a:srgbClr val="000000"/>
                </a:solidFill>
                <a:highlight>
                  <a:srgbClr val="FFFC9B"/>
                </a:highlight>
                <a:latin typeface="Fira Code" pitchFamily="49" charset="0"/>
                <a:ea typeface="Fira Code" pitchFamily="49" charset="0"/>
                <a:cs typeface="Fira Code" pitchFamily="49" charset="0"/>
              </a:rPr>
              <a:t> “b”   </a:t>
            </a:r>
            <a:r>
              <a:rPr lang="en-GB" sz="2000" dirty="0">
                <a:solidFill>
                  <a:srgbClr val="0000FF"/>
                </a:solidFill>
                <a:highlight>
                  <a:srgbClr val="FFFC9B"/>
                </a:highlight>
                <a:latin typeface="Fira Code" pitchFamily="49" charset="0"/>
                <a:ea typeface="Fira Code" pitchFamily="49" charset="0"/>
                <a:cs typeface="Fira Code" pitchFamily="49" charset="0"/>
              </a:rPr>
              <a:t>-&gt;</a:t>
            </a:r>
            <a:r>
              <a:rPr lang="en-GB" sz="2000" dirty="0">
                <a:solidFill>
                  <a:srgbClr val="000000"/>
                </a:solidFill>
                <a:highlight>
                  <a:srgbClr val="FFFC9B"/>
                </a:highlight>
                <a:latin typeface="Fira Code" pitchFamily="49" charset="0"/>
                <a:ea typeface="Fira Code" pitchFamily="49" charset="0"/>
                <a:cs typeface="Fira Code" pitchFamily="49" charset="0"/>
              </a:rPr>
              <a:t> ff)</a:t>
            </a:r>
            <a:r>
              <a:rPr lang="en-GB" sz="2000" dirty="0">
                <a:solidFill>
                  <a:srgbClr val="000000"/>
                </a:solidFill>
                <a:effectLst/>
                <a:latin typeface="Fira Code" pitchFamily="49" charset="0"/>
                <a:ea typeface="Fira Code" pitchFamily="49" charset="0"/>
                <a:cs typeface="Fira Code" pitchFamily="49" charset="0"/>
              </a:rPr>
              <a:t> </a:t>
            </a:r>
            <a:endParaRPr lang="en-GB" sz="2000" dirty="0">
              <a:solidFill>
                <a:srgbClr val="0000FF"/>
              </a:solidFill>
              <a:effectLst/>
              <a:latin typeface="Fira Code" pitchFamily="49" charset="0"/>
              <a:ea typeface="Fira Code" pitchFamily="49" charset="0"/>
              <a:cs typeface="Fira Code" pitchFamily="49" charset="0"/>
            </a:endParaRPr>
          </a:p>
        </p:txBody>
      </p:sp>
      <p:sp>
        <p:nvSpPr>
          <p:cNvPr id="5" name="TextBox 4">
            <a:extLst>
              <a:ext uri="{FF2B5EF4-FFF2-40B4-BE49-F238E27FC236}">
                <a16:creationId xmlns:a16="http://schemas.microsoft.com/office/drawing/2014/main" id="{FDF51568-E333-220D-EB66-F5EDECBB8552}"/>
              </a:ext>
            </a:extLst>
          </p:cNvPr>
          <p:cNvSpPr txBox="1"/>
          <p:nvPr/>
        </p:nvSpPr>
        <p:spPr>
          <a:xfrm>
            <a:off x="3238343" y="2234418"/>
            <a:ext cx="828371" cy="400110"/>
          </a:xfrm>
          <a:prstGeom prst="rect">
            <a:avLst/>
          </a:prstGeom>
          <a:solidFill>
            <a:srgbClr val="F8E3C5"/>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Sirens</a:t>
            </a:r>
            <a:endParaRPr lang="en-GB" sz="1400" b="1" dirty="0"/>
          </a:p>
        </p:txBody>
      </p:sp>
    </p:spTree>
    <p:extLst>
      <p:ext uri="{BB962C8B-B14F-4D97-AF65-F5344CB8AC3E}">
        <p14:creationId xmlns:p14="http://schemas.microsoft.com/office/powerpoint/2010/main" val="19150856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547DD-3D61-464D-0F07-167829E5318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31F7FA5-F82E-1F8E-8CB9-516C185164F8}"/>
              </a:ext>
            </a:extLst>
          </p:cNvPr>
          <p:cNvPicPr>
            <a:picLocks noChangeAspect="1"/>
          </p:cNvPicPr>
          <p:nvPr/>
        </p:nvPicPr>
        <p:blipFill>
          <a:blip r:embed="rId3"/>
          <a:srcRect l="27993"/>
          <a:stretch>
            <a:fillRect/>
          </a:stretch>
        </p:blipFill>
        <p:spPr>
          <a:xfrm>
            <a:off x="6877878" y="-3671554"/>
            <a:ext cx="8779090" cy="16791213"/>
          </a:xfrm>
          <a:prstGeom prst="rect">
            <a:avLst/>
          </a:prstGeom>
        </p:spPr>
      </p:pic>
      <p:sp>
        <p:nvSpPr>
          <p:cNvPr id="25" name="Rectangle 24">
            <a:extLst>
              <a:ext uri="{FF2B5EF4-FFF2-40B4-BE49-F238E27FC236}">
                <a16:creationId xmlns:a16="http://schemas.microsoft.com/office/drawing/2014/main" id="{C3C7D86C-7C3C-40D6-C50E-4EF7679E2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3" name="Picture 22">
            <a:extLst>
              <a:ext uri="{FF2B5EF4-FFF2-40B4-BE49-F238E27FC236}">
                <a16:creationId xmlns:a16="http://schemas.microsoft.com/office/drawing/2014/main" id="{B5077AF3-83A3-5919-63A3-AA46ADADB79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7223262" y="994210"/>
            <a:ext cx="4675410" cy="3209876"/>
          </a:xfrm>
          <a:prstGeom prst="rect">
            <a:avLst/>
          </a:prstGeom>
        </p:spPr>
      </p:pic>
      <p:sp>
        <p:nvSpPr>
          <p:cNvPr id="3" name="Slide Number Placeholder 2">
            <a:extLst>
              <a:ext uri="{FF2B5EF4-FFF2-40B4-BE49-F238E27FC236}">
                <a16:creationId xmlns:a16="http://schemas.microsoft.com/office/drawing/2014/main" id="{0121F100-3D09-116C-0D82-4182D568D04B}"/>
              </a:ext>
            </a:extLst>
          </p:cNvPr>
          <p:cNvSpPr>
            <a:spLocks noGrp="1"/>
          </p:cNvSpPr>
          <p:nvPr>
            <p:ph type="sldNum" sz="quarter" idx="12"/>
          </p:nvPr>
        </p:nvSpPr>
        <p:spPr/>
        <p:txBody>
          <a:bodyPr/>
          <a:lstStyle/>
          <a:p>
            <a:fld id="{6B547C04-AA2C-754F-9E4E-F6B7B0201F60}" type="slidenum">
              <a:rPr lang="en-US" smtClean="0"/>
              <a:pPr/>
              <a:t>18</a:t>
            </a:fld>
            <a:endParaRPr lang="en-US"/>
          </a:p>
        </p:txBody>
      </p:sp>
      <p:sp>
        <p:nvSpPr>
          <p:cNvPr id="5" name="TextBox 4">
            <a:extLst>
              <a:ext uri="{FF2B5EF4-FFF2-40B4-BE49-F238E27FC236}">
                <a16:creationId xmlns:a16="http://schemas.microsoft.com/office/drawing/2014/main" id="{4515F739-391F-A633-6F68-6E144D34BC78}"/>
              </a:ext>
            </a:extLst>
          </p:cNvPr>
          <p:cNvSpPr txBox="1"/>
          <p:nvPr/>
        </p:nvSpPr>
        <p:spPr>
          <a:xfrm>
            <a:off x="1688123" y="362318"/>
            <a:ext cx="7543800" cy="769441"/>
          </a:xfrm>
          <a:prstGeom prst="rect">
            <a:avLst/>
          </a:prstGeom>
          <a:noFill/>
        </p:spPr>
        <p:txBody>
          <a:bodyPr wrap="square">
            <a:spAutoFit/>
          </a:bodyPr>
          <a:lstStyle/>
          <a:p>
            <a:r>
              <a:rPr lang="en-GB" sz="4400" b="1" dirty="0">
                <a:ln w="3175">
                  <a:solidFill>
                    <a:schemeClr val="accent2"/>
                  </a:solidFill>
                  <a:prstDash val="solid"/>
                </a:ln>
                <a:latin typeface="APPLE CHANCERY" panose="03020702040506060504" pitchFamily="66" charset="-79"/>
                <a:cs typeface="APPLE CHANCERY" panose="03020702040506060504" pitchFamily="66" charset="-79"/>
              </a:rPr>
              <a:t>PHOAS</a:t>
            </a:r>
            <a:endParaRPr lang="en-US" dirty="0"/>
          </a:p>
        </p:txBody>
      </p:sp>
      <p:sp>
        <p:nvSpPr>
          <p:cNvPr id="7" name="TextBox 6">
            <a:extLst>
              <a:ext uri="{FF2B5EF4-FFF2-40B4-BE49-F238E27FC236}">
                <a16:creationId xmlns:a16="http://schemas.microsoft.com/office/drawing/2014/main" id="{37FD2CE2-E190-2D47-C1CA-2D3EE01FDDA2}"/>
              </a:ext>
            </a:extLst>
          </p:cNvPr>
          <p:cNvSpPr txBox="1"/>
          <p:nvPr/>
        </p:nvSpPr>
        <p:spPr>
          <a:xfrm>
            <a:off x="1688123" y="1004482"/>
            <a:ext cx="6099462" cy="369332"/>
          </a:xfrm>
          <a:prstGeom prst="rect">
            <a:avLst/>
          </a:prstGeom>
          <a:noFill/>
        </p:spPr>
        <p:txBody>
          <a:bodyPr wrap="square">
            <a:spAutoFit/>
          </a:bodyPr>
          <a:lstStyle/>
          <a:p>
            <a:r>
              <a:rPr lang="en-GB" dirty="0">
                <a:effectLst/>
                <a:latin typeface="Helvetica" pitchFamily="2" charset="0"/>
              </a:rPr>
              <a:t> [Chlipala 2008]</a:t>
            </a:r>
          </a:p>
        </p:txBody>
      </p:sp>
      <p:pic>
        <p:nvPicPr>
          <p:cNvPr id="8" name="Picture 7">
            <a:extLst>
              <a:ext uri="{FF2B5EF4-FFF2-40B4-BE49-F238E27FC236}">
                <a16:creationId xmlns:a16="http://schemas.microsoft.com/office/drawing/2014/main" id="{A60CCC14-2439-0504-62CC-55CFA56520E4}"/>
              </a:ext>
            </a:extLst>
          </p:cNvPr>
          <p:cNvPicPr>
            <a:picLocks noChangeAspect="1"/>
          </p:cNvPicPr>
          <p:nvPr/>
        </p:nvPicPr>
        <p:blipFill rotWithShape="1">
          <a:blip r:embed="rId6"/>
          <a:srcRect l="22891" t="13115" r="62267" b="62295"/>
          <a:stretch>
            <a:fillRect/>
          </a:stretch>
        </p:blipFill>
        <p:spPr>
          <a:xfrm>
            <a:off x="696616" y="248698"/>
            <a:ext cx="991507" cy="1239383"/>
          </a:xfrm>
          <a:prstGeom prst="ellipse">
            <a:avLst/>
          </a:prstGeom>
        </p:spPr>
      </p:pic>
      <p:sp>
        <p:nvSpPr>
          <p:cNvPr id="9" name="TextBox 8">
            <a:extLst>
              <a:ext uri="{FF2B5EF4-FFF2-40B4-BE49-F238E27FC236}">
                <a16:creationId xmlns:a16="http://schemas.microsoft.com/office/drawing/2014/main" id="{6C978D0F-5B0B-189E-730D-5E5407BAD7B6}"/>
              </a:ext>
            </a:extLst>
          </p:cNvPr>
          <p:cNvSpPr txBox="1"/>
          <p:nvPr/>
        </p:nvSpPr>
        <p:spPr>
          <a:xfrm>
            <a:off x="696616" y="1680871"/>
            <a:ext cx="9225839" cy="2123658"/>
          </a:xfrm>
          <a:prstGeom prst="rect">
            <a:avLst/>
          </a:prstGeom>
          <a:noFill/>
        </p:spPr>
        <p:txBody>
          <a:bodyPr wrap="square">
            <a:spAutoFit/>
          </a:bodyPr>
          <a:lstStyle/>
          <a:p>
            <a:pPr>
              <a:buNone/>
            </a:pPr>
            <a:r>
              <a:rPr lang="en-GB" sz="1600" dirty="0">
                <a:solidFill>
                  <a:srgbClr val="0000FF"/>
                </a:solidFill>
                <a:effectLst/>
                <a:latin typeface="Fira Code" pitchFamily="49" charset="0"/>
                <a:ea typeface="Fira Code" pitchFamily="49" charset="0"/>
                <a:cs typeface="Fira Code" pitchFamily="49" charset="0"/>
              </a:rPr>
              <a:t>data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where</a:t>
            </a:r>
          </a:p>
          <a:p>
            <a:pPr>
              <a:buNone/>
            </a:pPr>
            <a:r>
              <a:rPr lang="en-GB" sz="1600" dirty="0">
                <a:solidFill>
                  <a:srgbClr val="257FA0"/>
                </a:solidFill>
                <a:effectLst/>
                <a:latin typeface="Fira Code" pitchFamily="49" charset="0"/>
                <a:ea typeface="Fira Code" pitchFamily="49" charset="0"/>
                <a:cs typeface="Fira Code" pitchFamily="49" charset="0"/>
              </a:rPr>
              <a:t>	Var </a:t>
            </a:r>
            <a:r>
              <a:rPr lang="en-GB" sz="1600" dirty="0">
                <a:solidFill>
                  <a:srgbClr val="0000FF"/>
                </a:solidFill>
                <a:latin typeface="Fira Code" pitchFamily="49" charset="0"/>
                <a:ea typeface="Fira Code" pitchFamily="49" charset="0"/>
                <a:cs typeface="Fira Code" pitchFamily="49" charset="0"/>
              </a:rPr>
              <a:t>:</a:t>
            </a:r>
            <a:r>
              <a:rPr lang="en-GB" sz="1600" dirty="0">
                <a:solidFill>
                  <a:srgbClr val="0000FF"/>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a:t>
            </a:r>
            <a:endParaRPr lang="en-GB" sz="1600" dirty="0">
              <a:solidFill>
                <a:srgbClr val="257FA0"/>
              </a:solidFill>
              <a:effectLst/>
              <a:latin typeface="Fira Code" pitchFamily="49" charset="0"/>
              <a:ea typeface="Fira Code" pitchFamily="49" charset="0"/>
              <a:cs typeface="Fira Code" pitchFamily="49" charset="0"/>
            </a:endParaRPr>
          </a:p>
          <a:p>
            <a:r>
              <a:rPr lang="en-GB" sz="1600" dirty="0">
                <a:solidFill>
                  <a:srgbClr val="257FA0"/>
                </a:solidFill>
                <a:effectLst/>
                <a:latin typeface="Fira Code" pitchFamily="49" charset="0"/>
                <a:ea typeface="Fira Code" pitchFamily="49" charset="0"/>
                <a:cs typeface="Fira Code" pitchFamily="49" charset="0"/>
              </a:rPr>
              <a:t>	Lam </a:t>
            </a:r>
            <a:r>
              <a:rPr lang="en-GB" sz="1600" dirty="0">
                <a:solidFill>
                  <a:srgbClr val="0000FF"/>
                </a:solidFill>
                <a:latin typeface="Fira Code" pitchFamily="49" charset="0"/>
                <a:ea typeface="Fira Code" pitchFamily="49" charset="0"/>
                <a:cs typeface="Fira Code" pitchFamily="49" charset="0"/>
              </a:rPr>
              <a:t>:</a:t>
            </a:r>
            <a:r>
              <a:rPr lang="en-GB" sz="1600" dirty="0">
                <a:solidFill>
                  <a:srgbClr val="0000FF"/>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b)</a:t>
            </a:r>
          </a:p>
          <a:p>
            <a:r>
              <a:rPr lang="en-GB" sz="1600" dirty="0">
                <a:solidFill>
                  <a:srgbClr val="000000"/>
                </a:solidFill>
                <a:latin typeface="Fira Code" pitchFamily="49" charset="0"/>
                <a:ea typeface="Fira Code" pitchFamily="49" charset="0"/>
                <a:cs typeface="Fira Code" pitchFamily="49" charset="0"/>
              </a:rPr>
              <a:t>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257FA0"/>
                </a:solidFill>
                <a:effectLst/>
                <a:latin typeface="Fira Code" pitchFamily="49" charset="0"/>
                <a:ea typeface="Fira Code" pitchFamily="49" charset="0"/>
                <a:cs typeface="Fira Code" pitchFamily="49" charset="0"/>
              </a:rPr>
              <a:t>:-&gt; </a:t>
            </a:r>
            <a:r>
              <a:rPr lang="en-GB" sz="1600" dirty="0">
                <a:solidFill>
                  <a:srgbClr val="000000"/>
                </a:solidFill>
                <a:effectLst/>
                <a:latin typeface="Fira Code" pitchFamily="49" charset="0"/>
                <a:ea typeface="Fira Code" pitchFamily="49" charset="0"/>
                <a:cs typeface="Fira Code" pitchFamily="49" charset="0"/>
              </a:rPr>
              <a:t>b)</a:t>
            </a:r>
          </a:p>
          <a:p>
            <a:r>
              <a:rPr lang="en-GB" sz="1600" dirty="0">
                <a:solidFill>
                  <a:srgbClr val="257FA0"/>
                </a:solidFill>
                <a:effectLst/>
                <a:latin typeface="Fira Code" pitchFamily="49" charset="0"/>
                <a:ea typeface="Fira Code" pitchFamily="49" charset="0"/>
                <a:cs typeface="Fira Code" pitchFamily="49" charset="0"/>
              </a:rPr>
              <a:t>	App </a:t>
            </a:r>
            <a:r>
              <a:rPr lang="en-GB" sz="1600" dirty="0">
                <a:solidFill>
                  <a:srgbClr val="0000FF"/>
                </a:solidFill>
                <a:effectLst/>
                <a:latin typeface="Fira Code" pitchFamily="49" charset="0"/>
                <a:ea typeface="Fira Code" pitchFamily="49" charset="0"/>
                <a:cs typeface="Fira Code" pitchFamily="49" charset="0"/>
              </a:rPr>
              <a: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257FA0"/>
                </a:solidFill>
                <a:effectLst/>
                <a:latin typeface="Fira Code" pitchFamily="49" charset="0"/>
                <a:ea typeface="Fira Code" pitchFamily="49" charset="0"/>
                <a:cs typeface="Fira Code" pitchFamily="49" charset="0"/>
              </a:rPr>
              <a:t>:-&gt; </a:t>
            </a:r>
            <a:r>
              <a:rPr lang="en-GB" sz="1600" dirty="0">
                <a:solidFill>
                  <a:srgbClr val="000000"/>
                </a:solidFill>
                <a:effectLst/>
                <a:latin typeface="Fira Code" pitchFamily="49" charset="0"/>
                <a:ea typeface="Fira Code" pitchFamily="49" charset="0"/>
                <a:cs typeface="Fira Code" pitchFamily="49" charset="0"/>
              </a:rPr>
              <a:t>b)</a:t>
            </a:r>
            <a:endParaRPr lang="en-GB" sz="1600" dirty="0">
              <a:solidFill>
                <a:srgbClr val="257FA0"/>
              </a:solidFill>
              <a:latin typeface="Fira Code" pitchFamily="49" charset="0"/>
              <a:ea typeface="Fira Code" pitchFamily="49" charset="0"/>
              <a:cs typeface="Fira Code" pitchFamily="49" charset="0"/>
            </a:endParaRPr>
          </a:p>
          <a:p>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b</a:t>
            </a:r>
          </a:p>
          <a:p>
            <a:endParaRPr lang="en-GB" sz="1600" dirty="0">
              <a:solidFill>
                <a:srgbClr val="000000"/>
              </a:solidFill>
              <a:latin typeface="Fira Code" pitchFamily="49" charset="0"/>
              <a:ea typeface="Fira Code" pitchFamily="49" charset="0"/>
              <a:cs typeface="Fira Code" pitchFamily="49" charset="0"/>
            </a:endParaRPr>
          </a:p>
          <a:p>
            <a:r>
              <a:rPr lang="en-GB" sz="1600" dirty="0">
                <a:solidFill>
                  <a:srgbClr val="0000FF"/>
                </a:solidFill>
                <a:effectLst/>
                <a:highlight>
                  <a:srgbClr val="FFFC9B"/>
                </a:highlight>
                <a:latin typeface="Fira Code" pitchFamily="49" charset="0"/>
                <a:ea typeface="Fira Code" pitchFamily="49" charset="0"/>
                <a:cs typeface="Fira Code" pitchFamily="49" charset="0"/>
              </a:rPr>
              <a:t>type </a:t>
            </a:r>
            <a:r>
              <a:rPr lang="en-GB" sz="1600" dirty="0">
                <a:solidFill>
                  <a:srgbClr val="257FA0"/>
                </a:solidFill>
                <a:effectLst/>
                <a:highlight>
                  <a:srgbClr val="FFFC9B"/>
                </a:highlight>
                <a:latin typeface="Fira Code" pitchFamily="49" charset="0"/>
                <a:ea typeface="Fira Code" pitchFamily="49" charset="0"/>
                <a:cs typeface="Fira Code" pitchFamily="49" charset="0"/>
              </a:rPr>
              <a:t>PHOAS </a:t>
            </a:r>
            <a:r>
              <a:rPr lang="en-GB" sz="1600" dirty="0">
                <a:solidFill>
                  <a:srgbClr val="0000FF"/>
                </a:solidFill>
                <a:effectLst/>
                <a:highlight>
                  <a:srgbClr val="FFFC9B"/>
                </a:highlight>
                <a:latin typeface="Fira Code" pitchFamily="49" charset="0"/>
                <a:ea typeface="Fira Code" pitchFamily="49" charset="0"/>
                <a:cs typeface="Fira Code" pitchFamily="49" charset="0"/>
              </a:rPr>
              <a:t>= </a:t>
            </a:r>
            <a:r>
              <a:rPr lang="en-GB" sz="1600" dirty="0" err="1">
                <a:solidFill>
                  <a:srgbClr val="000000"/>
                </a:solidFill>
                <a:effectLst/>
                <a:highlight>
                  <a:srgbClr val="FFFC9B"/>
                </a:highlight>
                <a:latin typeface="Fira Code" pitchFamily="49" charset="0"/>
                <a:ea typeface="Fira Code" pitchFamily="49" charset="0"/>
                <a:cs typeface="Fira Code" pitchFamily="49" charset="0"/>
              </a:rPr>
              <a:t>forall</a:t>
            </a:r>
            <a:r>
              <a:rPr lang="en-GB" sz="1600" dirty="0">
                <a:solidFill>
                  <a:srgbClr val="000000"/>
                </a:solidFill>
                <a:effectLst/>
                <a:highlight>
                  <a:srgbClr val="FFFC9B"/>
                </a:highlight>
                <a:latin typeface="Fira Code" pitchFamily="49" charset="0"/>
                <a:ea typeface="Fira Code" pitchFamily="49" charset="0"/>
                <a:cs typeface="Fira Code" pitchFamily="49" charset="0"/>
              </a:rPr>
              <a:t> v. </a:t>
            </a:r>
            <a:r>
              <a:rPr lang="en-GB" sz="1600" dirty="0" err="1">
                <a:solidFill>
                  <a:srgbClr val="257FA0"/>
                </a:solidFill>
                <a:effectLst/>
                <a:highlight>
                  <a:srgbClr val="FFFC9B"/>
                </a:highlight>
                <a:latin typeface="Fira Code" pitchFamily="49" charset="0"/>
                <a:ea typeface="Fira Code" pitchFamily="49" charset="0"/>
                <a:cs typeface="Fira Code" pitchFamily="49" charset="0"/>
              </a:rPr>
              <a:t>WeakHOAS</a:t>
            </a:r>
            <a:r>
              <a:rPr lang="en-GB" sz="1600" dirty="0">
                <a:solidFill>
                  <a:srgbClr val="257FA0"/>
                </a:solidFill>
                <a:effectLst/>
                <a:highlight>
                  <a:srgbClr val="FFFC9B"/>
                </a:highlight>
                <a:latin typeface="Fira Code" pitchFamily="49" charset="0"/>
                <a:ea typeface="Fira Code" pitchFamily="49" charset="0"/>
                <a:cs typeface="Fira Code" pitchFamily="49" charset="0"/>
              </a:rPr>
              <a:t> </a:t>
            </a:r>
            <a:r>
              <a:rPr lang="en-GB" sz="1600" dirty="0">
                <a:solidFill>
                  <a:srgbClr val="000000"/>
                </a:solidFill>
                <a:effectLst/>
                <a:highlight>
                  <a:srgbClr val="FFFC9B"/>
                </a:highlight>
                <a:latin typeface="Fira Code" pitchFamily="49" charset="0"/>
                <a:ea typeface="Fira Code" pitchFamily="49" charset="0"/>
                <a:cs typeface="Fira Code" pitchFamily="49" charset="0"/>
              </a:rPr>
              <a:t>v</a:t>
            </a:r>
          </a:p>
        </p:txBody>
      </p:sp>
      <p:sp>
        <p:nvSpPr>
          <p:cNvPr id="10" name="TextBox 9">
            <a:extLst>
              <a:ext uri="{FF2B5EF4-FFF2-40B4-BE49-F238E27FC236}">
                <a16:creationId xmlns:a16="http://schemas.microsoft.com/office/drawing/2014/main" id="{DD6681BF-9FE1-2A17-82E1-55FAF1744562}"/>
              </a:ext>
            </a:extLst>
          </p:cNvPr>
          <p:cNvSpPr txBox="1"/>
          <p:nvPr/>
        </p:nvSpPr>
        <p:spPr>
          <a:xfrm>
            <a:off x="696616" y="4686305"/>
            <a:ext cx="9744883" cy="1569660"/>
          </a:xfrm>
          <a:prstGeom prst="rect">
            <a:avLst/>
          </a:prstGeom>
          <a:noFill/>
        </p:spPr>
        <p:txBody>
          <a:bodyPr wrap="square">
            <a:spAutoFit/>
          </a:bodyPr>
          <a:lstStyle/>
          <a:p>
            <a:r>
              <a:rPr kumimoji="0" lang="en-GB" sz="1600" b="0" i="0" u="none" strike="noStrike" kern="1200" cap="none" spc="0" normalizeH="0" baseline="0" noProof="0" dirty="0">
                <a:ln>
                  <a:noFill/>
                </a:ln>
                <a:solidFill>
                  <a:srgbClr val="0F7001"/>
                </a:solidFill>
                <a:effectLst/>
                <a:uLnTx/>
                <a:uFillTx/>
                <a:latin typeface="JetBrains Mono" panose="02000009000000000000" pitchFamily="49" charset="0"/>
              </a:rPr>
              <a:t>-- </a:t>
            </a:r>
            <a:r>
              <a:rPr kumimoji="0" lang="en-GB" sz="16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Excludes Exotic </a:t>
            </a:r>
            <a:r>
              <a:rPr lang="en-GB" sz="1600" b="0" i="0" dirty="0">
                <a:solidFill>
                  <a:srgbClr val="CDCDCD"/>
                </a:solidFill>
                <a:effectLst/>
                <a:latin typeface="Google Sans"/>
              </a:rPr>
              <a:t>✅</a:t>
            </a:r>
          </a:p>
          <a:p>
            <a:r>
              <a:rPr lang="en-GB" sz="1600" b="0" i="0" dirty="0">
                <a:solidFill>
                  <a:schemeClr val="accent3"/>
                </a:solidFill>
                <a:effectLst/>
                <a:latin typeface="Fira Code" pitchFamily="49" charset="0"/>
                <a:ea typeface="Fira Code" pitchFamily="49" charset="0"/>
                <a:cs typeface="Fira Code" pitchFamily="49" charset="0"/>
              </a:rPr>
              <a:t>-- exotic :: PHOAS v (a :-&gt; b)</a:t>
            </a:r>
          </a:p>
          <a:p>
            <a:r>
              <a:rPr lang="en-GB" sz="1600" b="0" i="0" dirty="0">
                <a:solidFill>
                  <a:schemeClr val="accent3"/>
                </a:solidFill>
                <a:effectLst/>
                <a:latin typeface="Fira Code" pitchFamily="49" charset="0"/>
                <a:ea typeface="Fira Code" pitchFamily="49" charset="0"/>
                <a:cs typeface="Fira Code" pitchFamily="49" charset="0"/>
              </a:rPr>
              <a:t>-- exotic = Lam (\x -&gt; case x of</a:t>
            </a:r>
          </a:p>
          <a:p>
            <a:r>
              <a:rPr lang="en-GB" sz="1600" b="0" i="0" dirty="0">
                <a:solidFill>
                  <a:schemeClr val="accent3"/>
                </a:solidFill>
                <a:effectLst/>
                <a:latin typeface="Fira Code" pitchFamily="49" charset="0"/>
                <a:ea typeface="Fira Code" pitchFamily="49" charset="0"/>
                <a:cs typeface="Fira Code" pitchFamily="49" charset="0"/>
              </a:rPr>
              <a:t>	 </a:t>
            </a:r>
            <a:r>
              <a:rPr lang="en-GB" sz="1600" i="0" dirty="0">
                <a:solidFill>
                  <a:schemeClr val="accent3"/>
                </a:solidFill>
                <a:effectLst/>
                <a:highlight>
                  <a:srgbClr val="FFFC9B"/>
                </a:highlight>
                <a:latin typeface="Fira Code" pitchFamily="49" charset="0"/>
                <a:ea typeface="Fira Code" pitchFamily="49" charset="0"/>
                <a:cs typeface="Fira Code" pitchFamily="49" charset="0"/>
              </a:rPr>
              <a:t>-- cannot match on abstract type</a:t>
            </a:r>
          </a:p>
          <a:p>
            <a:r>
              <a:rPr lang="en-GB" sz="1600" b="0" i="0" dirty="0">
                <a:solidFill>
                  <a:schemeClr val="accent3"/>
                </a:solidFill>
                <a:effectLst/>
                <a:latin typeface="Fira Code" pitchFamily="49" charset="0"/>
                <a:ea typeface="Fira Code" pitchFamily="49" charset="0"/>
                <a:cs typeface="Fira Code" pitchFamily="49" charset="0"/>
              </a:rPr>
              <a:t>--                  Var </a:t>
            </a:r>
            <a:r>
              <a:rPr lang="en-GB" sz="1600" dirty="0">
                <a:solidFill>
                  <a:schemeClr val="accent3"/>
                </a:solidFill>
                <a:latin typeface="Fira Code" pitchFamily="49" charset="0"/>
                <a:ea typeface="Fira Code" pitchFamily="49" charset="0"/>
                <a:cs typeface="Fira Code" pitchFamily="49" charset="0"/>
              </a:rPr>
              <a:t>“a”</a:t>
            </a:r>
            <a:r>
              <a:rPr lang="en-GB" sz="1600" b="0" i="0" dirty="0">
                <a:solidFill>
                  <a:schemeClr val="accent3"/>
                </a:solidFill>
                <a:effectLst/>
                <a:latin typeface="Fira Code" pitchFamily="49" charset="0"/>
                <a:ea typeface="Fira Code" pitchFamily="49" charset="0"/>
                <a:cs typeface="Fira Code" pitchFamily="49" charset="0"/>
              </a:rPr>
              <a:t> -&gt; </a:t>
            </a:r>
            <a:r>
              <a:rPr lang="en-GB" sz="1600" dirty="0" err="1">
                <a:solidFill>
                  <a:schemeClr val="accent3"/>
                </a:solidFill>
                <a:latin typeface="Fira Code" pitchFamily="49" charset="0"/>
                <a:ea typeface="Fira Code" pitchFamily="49" charset="0"/>
                <a:cs typeface="Fira Code" pitchFamily="49" charset="0"/>
              </a:rPr>
              <a:t>tt</a:t>
            </a:r>
            <a:endParaRPr lang="en-GB" sz="1600" b="0" i="0" dirty="0">
              <a:solidFill>
                <a:schemeClr val="accent3"/>
              </a:solidFill>
              <a:effectLst/>
              <a:latin typeface="Fira Code" pitchFamily="49" charset="0"/>
              <a:ea typeface="Fira Code" pitchFamily="49" charset="0"/>
              <a:cs typeface="Fira Code" pitchFamily="49" charset="0"/>
            </a:endParaRPr>
          </a:p>
          <a:p>
            <a:r>
              <a:rPr lang="en-GB" sz="1600" b="0" i="0" dirty="0">
                <a:solidFill>
                  <a:schemeClr val="accent3"/>
                </a:solidFill>
                <a:effectLst/>
                <a:latin typeface="Fira Code" pitchFamily="49" charset="0"/>
                <a:ea typeface="Fira Code" pitchFamily="49" charset="0"/>
                <a:cs typeface="Fira Code" pitchFamily="49" charset="0"/>
              </a:rPr>
              <a:t>--                  Var “b” -&gt; ff)</a:t>
            </a:r>
          </a:p>
        </p:txBody>
      </p:sp>
      <p:pic>
        <p:nvPicPr>
          <p:cNvPr id="11" name="Picture 10" descr="Hercules, White marble, Italian">
            <a:extLst>
              <a:ext uri="{FF2B5EF4-FFF2-40B4-BE49-F238E27FC236}">
                <a16:creationId xmlns:a16="http://schemas.microsoft.com/office/drawing/2014/main" id="{D12D78F6-F7F4-52D6-53B0-AE03D50C6F3C}"/>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a14:imgEffect>
                  </a14:imgLayer>
                </a14:imgProps>
              </a:ext>
            </a:extLst>
          </a:blip>
          <a:srcRect l="24963" t="954" r="23526" b="47535"/>
          <a:stretch>
            <a:fillRect/>
          </a:stretch>
        </p:blipFill>
        <p:spPr>
          <a:xfrm>
            <a:off x="4868431" y="3503561"/>
            <a:ext cx="936086" cy="1337265"/>
          </a:xfrm>
          <a:prstGeom prst="ellipse">
            <a:avLst/>
          </a:prstGeom>
        </p:spPr>
      </p:pic>
      <p:sp>
        <p:nvSpPr>
          <p:cNvPr id="12" name="TextBox 11">
            <a:extLst>
              <a:ext uri="{FF2B5EF4-FFF2-40B4-BE49-F238E27FC236}">
                <a16:creationId xmlns:a16="http://schemas.microsoft.com/office/drawing/2014/main" id="{1975CBD5-74DA-6227-7674-5591199D199B}"/>
              </a:ext>
            </a:extLst>
          </p:cNvPr>
          <p:cNvSpPr txBox="1"/>
          <p:nvPr/>
        </p:nvSpPr>
        <p:spPr>
          <a:xfrm>
            <a:off x="1975308" y="4353641"/>
            <a:ext cx="3597611" cy="276999"/>
          </a:xfrm>
          <a:prstGeom prst="rect">
            <a:avLst/>
          </a:prstGeom>
          <a:noFill/>
        </p:spPr>
        <p:txBody>
          <a:bodyPr wrap="square">
            <a:spAutoFit/>
          </a:bodyPr>
          <a:lstStyle/>
          <a:p>
            <a:pPr algn="ctr"/>
            <a:r>
              <a:rPr lang="en-GB" sz="1200" dirty="0">
                <a:effectLst/>
                <a:latin typeface="Helvetica" pitchFamily="2" charset="0"/>
              </a:rPr>
              <a:t>[Washburn and Weirich 2008]</a:t>
            </a:r>
          </a:p>
        </p:txBody>
      </p:sp>
      <p:sp>
        <p:nvSpPr>
          <p:cNvPr id="13" name="TextBox 12">
            <a:extLst>
              <a:ext uri="{FF2B5EF4-FFF2-40B4-BE49-F238E27FC236}">
                <a16:creationId xmlns:a16="http://schemas.microsoft.com/office/drawing/2014/main" id="{33D774B2-A30D-0DC2-250F-38F9192C8A8D}"/>
              </a:ext>
            </a:extLst>
          </p:cNvPr>
          <p:cNvSpPr txBox="1"/>
          <p:nvPr/>
        </p:nvSpPr>
        <p:spPr>
          <a:xfrm>
            <a:off x="3772299" y="3895312"/>
            <a:ext cx="1410706" cy="584775"/>
          </a:xfrm>
          <a:prstGeom prst="rect">
            <a:avLst/>
          </a:prstGeom>
          <a:noFill/>
        </p:spPr>
        <p:txBody>
          <a:bodyPr wrap="square">
            <a:spAutoFit/>
          </a:bodyPr>
          <a:lstStyle/>
          <a:p>
            <a:r>
              <a:rPr lang="en-GB" sz="3200" b="1" dirty="0">
                <a:ln w="3175">
                  <a:solidFill>
                    <a:schemeClr val="accent2"/>
                  </a:solidFill>
                  <a:prstDash val="solid"/>
                </a:ln>
                <a:latin typeface="APPLE CHANCERY" panose="03020702040506060504" pitchFamily="66" charset="-79"/>
                <a:cs typeface="APPLE CHANCERY" panose="03020702040506060504" pitchFamily="66" charset="-79"/>
              </a:rPr>
              <a:t>BGB</a:t>
            </a:r>
            <a:endParaRPr lang="en-US" sz="1200" dirty="0"/>
          </a:p>
        </p:txBody>
      </p:sp>
      <p:pic>
        <p:nvPicPr>
          <p:cNvPr id="14" name="Picture 13">
            <a:extLst>
              <a:ext uri="{FF2B5EF4-FFF2-40B4-BE49-F238E27FC236}">
                <a16:creationId xmlns:a16="http://schemas.microsoft.com/office/drawing/2014/main" id="{702EF88C-69C8-D113-D91C-DB1154836856}"/>
              </a:ext>
            </a:extLst>
          </p:cNvPr>
          <p:cNvPicPr>
            <a:picLocks noChangeAspect="1"/>
          </p:cNvPicPr>
          <p:nvPr/>
        </p:nvPicPr>
        <p:blipFill rotWithShape="1">
          <a:blip r:embed="rId9"/>
          <a:srcRect l="38842" t="9299" r="39971" b="60267"/>
          <a:stretch>
            <a:fillRect/>
          </a:stretch>
        </p:blipFill>
        <p:spPr>
          <a:xfrm>
            <a:off x="5654610" y="3614880"/>
            <a:ext cx="845000" cy="1225946"/>
          </a:xfrm>
          <a:prstGeom prst="ellipse">
            <a:avLst/>
          </a:prstGeom>
        </p:spPr>
      </p:pic>
      <p:sp>
        <p:nvSpPr>
          <p:cNvPr id="4" name="TextBox 3">
            <a:extLst>
              <a:ext uri="{FF2B5EF4-FFF2-40B4-BE49-F238E27FC236}">
                <a16:creationId xmlns:a16="http://schemas.microsoft.com/office/drawing/2014/main" id="{FB19C411-9C6E-5D11-56B2-840C5A75C042}"/>
              </a:ext>
            </a:extLst>
          </p:cNvPr>
          <p:cNvSpPr txBox="1"/>
          <p:nvPr/>
        </p:nvSpPr>
        <p:spPr>
          <a:xfrm>
            <a:off x="9154909" y="4062533"/>
            <a:ext cx="828371" cy="400110"/>
          </a:xfrm>
          <a:prstGeom prst="rect">
            <a:avLst/>
          </a:prstGeom>
          <a:solidFill>
            <a:srgbClr val="F8E3C5"/>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Sirens</a:t>
            </a:r>
            <a:endParaRPr lang="en-GB" sz="1400" b="1" dirty="0"/>
          </a:p>
        </p:txBody>
      </p:sp>
    </p:spTree>
    <p:extLst>
      <p:ext uri="{BB962C8B-B14F-4D97-AF65-F5344CB8AC3E}">
        <p14:creationId xmlns:p14="http://schemas.microsoft.com/office/powerpoint/2010/main" val="2525895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anim calcmode="lin" valueType="num">
                                      <p:cBhvr additive="base">
                                        <p:cTn id="1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 calcmode="lin" valueType="num">
                                      <p:cBhvr additive="base">
                                        <p:cTn id="1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 calcmode="lin" valueType="num">
                                      <p:cBhvr additive="base">
                                        <p:cTn id="23"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anim calcmode="lin" valueType="num">
                                      <p:cBhvr additive="base">
                                        <p:cTn id="2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7" end="7"/>
                                            </p:txEl>
                                          </p:spTgt>
                                        </p:tgtEl>
                                        <p:attrNameLst>
                                          <p:attrName>style.visibility</p:attrName>
                                        </p:attrNameLst>
                                      </p:cBhvr>
                                      <p:to>
                                        <p:strVal val="visible"/>
                                      </p:to>
                                    </p:set>
                                    <p:anim calcmode="lin" valueType="num">
                                      <p:cBhvr additive="base">
                                        <p:cTn id="3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ppt_x"/>
                                          </p:val>
                                        </p:tav>
                                        <p:tav tm="100000">
                                          <p:val>
                                            <p:strVal val="#ppt_x"/>
                                          </p:val>
                                        </p:tav>
                                      </p:tavLst>
                                    </p:anim>
                                    <p:anim calcmode="lin" valueType="num">
                                      <p:cBhvr additive="base">
                                        <p:cTn id="38" dur="500" fill="hold"/>
                                        <p:tgtEl>
                                          <p:spTgt spid="11"/>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ppt_x"/>
                                          </p:val>
                                        </p:tav>
                                        <p:tav tm="100000">
                                          <p:val>
                                            <p:strVal val="#ppt_x"/>
                                          </p:val>
                                        </p:tav>
                                      </p:tavLst>
                                    </p:anim>
                                    <p:anim calcmode="lin" valueType="num">
                                      <p:cBhvr additive="base">
                                        <p:cTn id="5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p:tgtEl>
                                          <p:spTgt spid="10"/>
                                        </p:tgtEl>
                                        <p:attrNameLst>
                                          <p:attrName>ppt_y</p:attrName>
                                        </p:attrNameLst>
                                      </p:cBhvr>
                                      <p:tavLst>
                                        <p:tav tm="0">
                                          <p:val>
                                            <p:strVal val="#ppt_y+#ppt_h*1.125000"/>
                                          </p:val>
                                        </p:tav>
                                        <p:tav tm="100000">
                                          <p:val>
                                            <p:strVal val="#ppt_y"/>
                                          </p:val>
                                        </p:tav>
                                      </p:tavLst>
                                    </p:anim>
                                    <p:animEffect transition="in" filter="wipe(up)">
                                      <p:cBhvr>
                                        <p:cTn id="5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92EAE-D1B9-AA2B-3B28-593113A74BC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0BB3704-43C5-C52D-5D26-197E0E2169FB}"/>
              </a:ext>
            </a:extLst>
          </p:cNvPr>
          <p:cNvPicPr>
            <a:picLocks noChangeAspect="1"/>
          </p:cNvPicPr>
          <p:nvPr/>
        </p:nvPicPr>
        <p:blipFill>
          <a:blip r:embed="rId3"/>
          <a:stretch>
            <a:fillRect/>
          </a:stretch>
        </p:blipFill>
        <p:spPr>
          <a:xfrm>
            <a:off x="0" y="-3790823"/>
            <a:ext cx="12192000" cy="16791213"/>
          </a:xfrm>
          <a:prstGeom prst="rect">
            <a:avLst/>
          </a:prstGeom>
        </p:spPr>
      </p:pic>
      <p:sp>
        <p:nvSpPr>
          <p:cNvPr id="25" name="Rectangle 24">
            <a:extLst>
              <a:ext uri="{FF2B5EF4-FFF2-40B4-BE49-F238E27FC236}">
                <a16:creationId xmlns:a16="http://schemas.microsoft.com/office/drawing/2014/main" id="{9E8644C0-AC6F-7022-2A0B-5A558C318D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3" name="Picture 22">
            <a:extLst>
              <a:ext uri="{FF2B5EF4-FFF2-40B4-BE49-F238E27FC236}">
                <a16:creationId xmlns:a16="http://schemas.microsoft.com/office/drawing/2014/main" id="{8F6740B7-069F-5CDE-73FC-67E95B86F36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3758294" y="517128"/>
            <a:ext cx="4675410" cy="3209876"/>
          </a:xfrm>
          <a:prstGeom prst="rect">
            <a:avLst/>
          </a:prstGeom>
        </p:spPr>
      </p:pic>
      <p:sp>
        <p:nvSpPr>
          <p:cNvPr id="3" name="Slide Number Placeholder 2">
            <a:extLst>
              <a:ext uri="{FF2B5EF4-FFF2-40B4-BE49-F238E27FC236}">
                <a16:creationId xmlns:a16="http://schemas.microsoft.com/office/drawing/2014/main" id="{F614D47C-BD27-B525-EF55-70F4E6DB8540}"/>
              </a:ext>
            </a:extLst>
          </p:cNvPr>
          <p:cNvSpPr>
            <a:spLocks noGrp="1"/>
          </p:cNvSpPr>
          <p:nvPr>
            <p:ph type="sldNum" sz="quarter" idx="12"/>
          </p:nvPr>
        </p:nvSpPr>
        <p:spPr/>
        <p:txBody>
          <a:bodyPr/>
          <a:lstStyle/>
          <a:p>
            <a:fld id="{6B547C04-AA2C-754F-9E4E-F6B7B0201F60}" type="slidenum">
              <a:rPr lang="en-US" smtClean="0"/>
              <a:pPr/>
              <a:t>19</a:t>
            </a:fld>
            <a:endParaRPr lang="en-US"/>
          </a:p>
        </p:txBody>
      </p:sp>
      <p:sp>
        <p:nvSpPr>
          <p:cNvPr id="5" name="Horizontal Scroll 4">
            <a:extLst>
              <a:ext uri="{FF2B5EF4-FFF2-40B4-BE49-F238E27FC236}">
                <a16:creationId xmlns:a16="http://schemas.microsoft.com/office/drawing/2014/main" id="{EE2993A7-E49A-9397-CE0A-9A61ABDEBBE8}"/>
              </a:ext>
            </a:extLst>
          </p:cNvPr>
          <p:cNvSpPr/>
          <p:nvPr/>
        </p:nvSpPr>
        <p:spPr>
          <a:xfrm>
            <a:off x="722578" y="3625505"/>
            <a:ext cx="10746843" cy="2594320"/>
          </a:xfrm>
          <a:prstGeom prst="horizontalScroll">
            <a:avLst/>
          </a:prstGeom>
          <a:blipFill dpi="0" rotWithShape="1">
            <a:blip r:embed="rId6"/>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0F7001"/>
                </a:solidFill>
                <a:latin typeface="JetBrains Mono" panose="02000009000000000000" pitchFamily="49" charset="0"/>
              </a:rPr>
              <a:t>-- Supports “Super-fold” Semantics </a:t>
            </a:r>
            <a:r>
              <a:rPr kumimoji="0" lang="en-GB" sz="20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a:t>
            </a:r>
            <a:r>
              <a:rPr lang="en-GB" sz="2000" b="0" i="0" dirty="0">
                <a:solidFill>
                  <a:srgbClr val="CDCDCD"/>
                </a:solidFill>
                <a:effectLst/>
                <a:latin typeface="Fira Code" pitchFamily="49" charset="0"/>
                <a:ea typeface="Fira Code" pitchFamily="49" charset="0"/>
                <a:cs typeface="Fira Code" pitchFamily="49" charset="0"/>
              </a:rPr>
              <a:t>❌</a:t>
            </a:r>
            <a:endParaRPr lang="en-GB" sz="2000" dirty="0">
              <a:solidFill>
                <a:srgbClr val="000000"/>
              </a:solidFill>
              <a:latin typeface="Fira Code" pitchFamily="49" charset="0"/>
              <a:ea typeface="Fira Code" pitchFamily="49" charset="0"/>
              <a:cs typeface="Fira Code" pitchFamily="49" charset="0"/>
            </a:endParaRPr>
          </a:p>
          <a:p>
            <a:pPr lvl="4"/>
            <a:r>
              <a:rPr lang="en-GB" sz="2000" dirty="0">
                <a:solidFill>
                  <a:srgbClr val="000000"/>
                </a:solidFill>
                <a:latin typeface="Fira Code" pitchFamily="49" charset="0"/>
                <a:ea typeface="Fira Code" pitchFamily="49" charset="0"/>
                <a:cs typeface="Fira Code" pitchFamily="49" charset="0"/>
              </a:rPr>
              <a:t>			</a:t>
            </a:r>
            <a:r>
              <a:rPr lang="en-GB" sz="2000" dirty="0" err="1">
                <a:solidFill>
                  <a:srgbClr val="000000"/>
                </a:solidFill>
                <a:latin typeface="Fira Code" pitchFamily="49" charset="0"/>
                <a:ea typeface="Fira Code" pitchFamily="49" charset="0"/>
                <a:cs typeface="Fira Code" pitchFamily="49" charset="0"/>
              </a:rPr>
              <a:t>optBGB</a:t>
            </a:r>
            <a:r>
              <a:rPr lang="en-GB" sz="2000" dirty="0">
                <a:solidFill>
                  <a:srgbClr val="000000"/>
                </a:solidFill>
                <a:latin typeface="Fira Code" pitchFamily="49" charset="0"/>
                <a:ea typeface="Fira Code" pitchFamily="49" charset="0"/>
                <a:cs typeface="Fira Code" pitchFamily="49" charset="0"/>
              </a:rPr>
              <a:t> </a:t>
            </a:r>
            <a:r>
              <a:rPr lang="en-GB" sz="2000" dirty="0">
                <a:solidFill>
                  <a:srgbClr val="0000FF"/>
                </a:solidFill>
                <a:latin typeface="Fira Code" pitchFamily="49" charset="0"/>
                <a:ea typeface="Fira Code" pitchFamily="49" charset="0"/>
                <a:cs typeface="Fira Code" pitchFamily="49" charset="0"/>
              </a:rPr>
              <a:t>:: </a:t>
            </a:r>
            <a:r>
              <a:rPr lang="en-GB" sz="2000" dirty="0">
                <a:solidFill>
                  <a:srgbClr val="257FA0"/>
                </a:solidFill>
                <a:latin typeface="Fira Code" pitchFamily="49" charset="0"/>
                <a:ea typeface="Fira Code" pitchFamily="49" charset="0"/>
                <a:cs typeface="Fira Code" pitchFamily="49" charset="0"/>
              </a:rPr>
              <a:t>BGB </a:t>
            </a:r>
            <a:r>
              <a:rPr lang="en-GB" sz="2000" dirty="0">
                <a:solidFill>
                  <a:srgbClr val="000000"/>
                </a:solidFill>
                <a:latin typeface="Fira Code" pitchFamily="49" charset="0"/>
                <a:ea typeface="Fira Code" pitchFamily="49" charset="0"/>
                <a:cs typeface="Fira Code" pitchFamily="49" charset="0"/>
              </a:rPr>
              <a:t>a </a:t>
            </a:r>
            <a:r>
              <a:rPr lang="en-GB" sz="2000" dirty="0">
                <a:solidFill>
                  <a:srgbClr val="0000FF"/>
                </a:solidFill>
                <a:latin typeface="Fira Code" pitchFamily="49" charset="0"/>
                <a:ea typeface="Fira Code" pitchFamily="49" charset="0"/>
                <a:cs typeface="Fira Code" pitchFamily="49" charset="0"/>
              </a:rPr>
              <a:t>-&gt; </a:t>
            </a:r>
            <a:r>
              <a:rPr lang="en-GB" sz="2000" dirty="0">
                <a:solidFill>
                  <a:srgbClr val="257FA0"/>
                </a:solidFill>
                <a:latin typeface="Fira Code" pitchFamily="49" charset="0"/>
                <a:ea typeface="Fira Code" pitchFamily="49" charset="0"/>
                <a:cs typeface="Fira Code" pitchFamily="49" charset="0"/>
              </a:rPr>
              <a:t>BGB </a:t>
            </a:r>
            <a:r>
              <a:rPr lang="en-GB" sz="2000" dirty="0">
                <a:solidFill>
                  <a:srgbClr val="000000"/>
                </a:solidFill>
                <a:latin typeface="Fira Code" pitchFamily="49" charset="0"/>
                <a:ea typeface="Fira Code" pitchFamily="49" charset="0"/>
                <a:cs typeface="Fira Code" pitchFamily="49" charset="0"/>
              </a:rPr>
              <a:t>a</a:t>
            </a:r>
          </a:p>
          <a:p>
            <a:pPr lvl="4"/>
            <a:r>
              <a:rPr lang="en-GB" sz="2000" dirty="0">
                <a:solidFill>
                  <a:srgbClr val="000000"/>
                </a:solidFill>
                <a:latin typeface="Fira Code" pitchFamily="49" charset="0"/>
                <a:ea typeface="Fira Code" pitchFamily="49" charset="0"/>
                <a:cs typeface="Fira Code" pitchFamily="49" charset="0"/>
              </a:rPr>
              <a:t>			</a:t>
            </a:r>
            <a:r>
              <a:rPr lang="en-GB" sz="2000" dirty="0" err="1">
                <a:solidFill>
                  <a:srgbClr val="000000"/>
                </a:solidFill>
                <a:latin typeface="Fira Code" pitchFamily="49" charset="0"/>
                <a:ea typeface="Fira Code" pitchFamily="49" charset="0"/>
                <a:cs typeface="Fira Code" pitchFamily="49" charset="0"/>
              </a:rPr>
              <a:t>optBGB</a:t>
            </a:r>
            <a:r>
              <a:rPr lang="en-GB" sz="2000" dirty="0">
                <a:solidFill>
                  <a:srgbClr val="000000"/>
                </a:solidFill>
                <a:latin typeface="Fira Code" pitchFamily="49" charset="0"/>
                <a:ea typeface="Fira Code" pitchFamily="49" charset="0"/>
                <a:cs typeface="Fira Code" pitchFamily="49" charset="0"/>
              </a:rPr>
              <a:t> </a:t>
            </a:r>
            <a:r>
              <a:rPr lang="en-GB" sz="2000" dirty="0">
                <a:solidFill>
                  <a:srgbClr val="0000FF"/>
                </a:solidFill>
                <a:latin typeface="JetBrains Mono" panose="02000009000000000000" pitchFamily="49" charset="0"/>
              </a:rPr>
              <a:t>= </a:t>
            </a:r>
            <a:r>
              <a:rPr lang="en-GB" sz="2000" dirty="0" err="1">
                <a:solidFill>
                  <a:srgbClr val="000000"/>
                </a:solidFill>
                <a:latin typeface="Fira Code" pitchFamily="49" charset="0"/>
                <a:ea typeface="Fira Code" pitchFamily="49" charset="0"/>
                <a:cs typeface="Fira Code" pitchFamily="49" charset="0"/>
              </a:rPr>
              <a:t>cata</a:t>
            </a:r>
            <a:r>
              <a:rPr lang="en-GB" sz="2000" dirty="0">
                <a:solidFill>
                  <a:srgbClr val="000000"/>
                </a:solidFill>
                <a:latin typeface="Fira Code" pitchFamily="49" charset="0"/>
                <a:ea typeface="Fira Code" pitchFamily="49" charset="0"/>
                <a:cs typeface="Fira Code" pitchFamily="49" charset="0"/>
              </a:rPr>
              <a:t> </a:t>
            </a:r>
            <a:r>
              <a:rPr lang="en-GB" sz="2000" dirty="0">
                <a:solidFill>
                  <a:srgbClr val="000000"/>
                </a:solidFill>
                <a:highlight>
                  <a:srgbClr val="FFFC9B"/>
                </a:highlight>
                <a:latin typeface="Fira Code" pitchFamily="49" charset="0"/>
                <a:ea typeface="Fira Code" pitchFamily="49" charset="0"/>
                <a:cs typeface="Fira Code" pitchFamily="49" charset="0"/>
              </a:rPr>
              <a:t>???</a:t>
            </a:r>
            <a:endParaRPr lang="en-GB" sz="2000" b="0" i="0" dirty="0">
              <a:solidFill>
                <a:srgbClr val="000000"/>
              </a:solidFill>
              <a:highlight>
                <a:srgbClr val="FFFC9B"/>
              </a:highligh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D5E051D9-7EAC-5540-9549-A9D667D3AA2B}"/>
              </a:ext>
            </a:extLst>
          </p:cNvPr>
          <p:cNvSpPr txBox="1"/>
          <p:nvPr/>
        </p:nvSpPr>
        <p:spPr>
          <a:xfrm>
            <a:off x="3238343" y="2234418"/>
            <a:ext cx="828371" cy="400110"/>
          </a:xfrm>
          <a:prstGeom prst="rect">
            <a:avLst/>
          </a:prstGeom>
          <a:solidFill>
            <a:srgbClr val="F8E3C5"/>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Circe</a:t>
            </a:r>
            <a:endParaRPr lang="en-GB" sz="1400" b="1" dirty="0"/>
          </a:p>
        </p:txBody>
      </p:sp>
    </p:spTree>
    <p:extLst>
      <p:ext uri="{BB962C8B-B14F-4D97-AF65-F5344CB8AC3E}">
        <p14:creationId xmlns:p14="http://schemas.microsoft.com/office/powerpoint/2010/main" val="28259293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7531"/>
            <a:lum/>
          </a:blip>
          <a:srcRect/>
          <a:stretch>
            <a:fillRect t="-10000" b="-10000"/>
          </a:stretch>
        </a:blip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4FB18BE-20AF-ED46-C092-2C2C4A2C4199}"/>
              </a:ext>
            </a:extLst>
          </p:cNvPr>
          <p:cNvSpPr/>
          <p:nvPr/>
        </p:nvSpPr>
        <p:spPr>
          <a:xfrm>
            <a:off x="5807239" y="1639837"/>
            <a:ext cx="6914976" cy="1862048"/>
          </a:xfrm>
          <a:prstGeom prst="rect">
            <a:avLst/>
          </a:prstGeom>
          <a:noFill/>
        </p:spPr>
        <p:txBody>
          <a:bodyPr wrap="square" lIns="91440" tIns="45720" rIns="91440" bIns="45720">
            <a:spAutoFit/>
          </a:bodyPr>
          <a:lstStyle/>
          <a:p>
            <a:pPr algn="ctr"/>
            <a:r>
              <a:rPr lang="en-GB" sz="11500" b="1" dirty="0" err="1">
                <a:ln w="3175">
                  <a:solidFill>
                    <a:schemeClr val="accent2"/>
                  </a:solidFill>
                  <a:prstDash val="solid"/>
                </a:ln>
                <a:latin typeface="APPLE CHANCERY" panose="03020702040506060504" pitchFamily="66" charset="-79"/>
                <a:cs typeface="APPLE CHANCERY" panose="03020702040506060504" pitchFamily="66" charset="-79"/>
              </a:rPr>
              <a:t>eDSLs</a:t>
            </a:r>
            <a:r>
              <a:rPr lang="en-GB" sz="11500" b="1" dirty="0">
                <a:effectLst/>
                <a:latin typeface="APPLE CHANCERY" panose="03020702040506060504" pitchFamily="66" charset="-79"/>
                <a:cs typeface="APPLE CHANCERY" panose="03020702040506060504" pitchFamily="66" charset="-79"/>
              </a:rPr>
              <a:t> </a:t>
            </a:r>
            <a:endParaRPr lang="en-GB" sz="11500" cap="none" spc="0" dirty="0">
              <a:ln w="0"/>
              <a:effectLst>
                <a:outerShdw blurRad="38100" dist="19050" dir="2700000" algn="tl" rotWithShape="0">
                  <a:schemeClr val="dk1">
                    <a:alpha val="40000"/>
                  </a:schemeClr>
                </a:outerShdw>
              </a:effectLst>
              <a:latin typeface="Apple Chancery" panose="03020702040506060504" pitchFamily="66" charset="-79"/>
              <a:cs typeface="Apple Chancery" panose="03020702040506060504" pitchFamily="66" charset="-79"/>
            </a:endParaRPr>
          </a:p>
        </p:txBody>
      </p:sp>
      <p:sp>
        <p:nvSpPr>
          <p:cNvPr id="20" name="Vertical Scroll 19">
            <a:extLst>
              <a:ext uri="{FF2B5EF4-FFF2-40B4-BE49-F238E27FC236}">
                <a16:creationId xmlns:a16="http://schemas.microsoft.com/office/drawing/2014/main" id="{9E8EC33A-0267-9017-90CD-A338ADF424D4}"/>
              </a:ext>
            </a:extLst>
          </p:cNvPr>
          <p:cNvSpPr/>
          <p:nvPr/>
        </p:nvSpPr>
        <p:spPr>
          <a:xfrm>
            <a:off x="7574363" y="3672262"/>
            <a:ext cx="4165349" cy="2513711"/>
          </a:xfrm>
          <a:prstGeom prst="verticalScroll">
            <a:avLst/>
          </a:prstGeom>
          <a:blipFill dpi="0" rotWithShape="1">
            <a:blip r:embed="rId4"/>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sz="2000" dirty="0">
              <a:solidFill>
                <a:schemeClr val="tx1"/>
              </a:solidFill>
            </a:endParaRPr>
          </a:p>
          <a:p>
            <a:endParaRPr lang="en-GB" sz="2000" dirty="0">
              <a:solidFill>
                <a:schemeClr val="tx1"/>
              </a:solidFill>
            </a:endParaRPr>
          </a:p>
          <a:p>
            <a:r>
              <a:rPr lang="en-GB" sz="2000" dirty="0">
                <a:solidFill>
                  <a:schemeClr val="tx1"/>
                </a:solidFill>
              </a:rPr>
              <a:t>❤️ Expressive</a:t>
            </a:r>
          </a:p>
          <a:p>
            <a:r>
              <a:rPr lang="en-GB" sz="2000" dirty="0">
                <a:solidFill>
                  <a:schemeClr val="tx1"/>
                </a:solidFill>
              </a:rPr>
              <a:t>❤️ Focused</a:t>
            </a:r>
          </a:p>
          <a:p>
            <a:r>
              <a:rPr lang="en-GB" sz="2000" dirty="0">
                <a:solidFill>
                  <a:schemeClr val="tx1"/>
                </a:solidFill>
              </a:rPr>
              <a:t>❤️ Tailored level of abstraction</a:t>
            </a:r>
          </a:p>
          <a:p>
            <a:r>
              <a:rPr lang="en-GB" sz="2000" dirty="0">
                <a:solidFill>
                  <a:schemeClr val="tx1"/>
                </a:solidFill>
              </a:rPr>
              <a:t>❤️ Efficient</a:t>
            </a:r>
          </a:p>
          <a:p>
            <a:r>
              <a:rPr lang="en-GB" sz="2000" dirty="0">
                <a:solidFill>
                  <a:schemeClr val="tx1"/>
                </a:solidFill>
              </a:rPr>
              <a:t>❤️ Safe</a:t>
            </a:r>
          </a:p>
          <a:p>
            <a:r>
              <a:rPr lang="en-GB" sz="2000" dirty="0">
                <a:solidFill>
                  <a:schemeClr val="tx1"/>
                </a:solidFill>
              </a:rPr>
              <a:t>❤️ Metaprogramming</a:t>
            </a:r>
          </a:p>
          <a:p>
            <a:pPr algn="ctr"/>
            <a:endParaRPr lang="en-GB" sz="2000" dirty="0">
              <a:solidFill>
                <a:schemeClr val="tx1"/>
              </a:solidFill>
            </a:endParaRPr>
          </a:p>
        </p:txBody>
      </p:sp>
      <p:sp>
        <p:nvSpPr>
          <p:cNvPr id="21" name="Vertical Scroll 20">
            <a:extLst>
              <a:ext uri="{FF2B5EF4-FFF2-40B4-BE49-F238E27FC236}">
                <a16:creationId xmlns:a16="http://schemas.microsoft.com/office/drawing/2014/main" id="{AA019209-02D3-47A5-AFFD-8577C0DBBFDA}"/>
              </a:ext>
            </a:extLst>
          </p:cNvPr>
          <p:cNvSpPr/>
          <p:nvPr/>
        </p:nvSpPr>
        <p:spPr>
          <a:xfrm>
            <a:off x="738822" y="2213219"/>
            <a:ext cx="3124002" cy="3156896"/>
          </a:xfrm>
          <a:prstGeom prst="verticalScroll">
            <a:avLst/>
          </a:prstGeom>
          <a:blipFill dpi="0" rotWithShape="1">
            <a:blip r:embed="rId4"/>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000" dirty="0">
                <a:solidFill>
                  <a:schemeClr val="tx1"/>
                </a:solidFill>
              </a:rPr>
              <a:t>😴 Compiler</a:t>
            </a:r>
          </a:p>
          <a:p>
            <a:r>
              <a:rPr lang="en-GB" sz="2000" dirty="0">
                <a:solidFill>
                  <a:schemeClr val="tx1"/>
                </a:solidFill>
              </a:rPr>
              <a:t>😅 Parser</a:t>
            </a:r>
          </a:p>
          <a:p>
            <a:r>
              <a:rPr lang="en-GB" sz="2000" dirty="0">
                <a:solidFill>
                  <a:schemeClr val="tx1"/>
                </a:solidFill>
              </a:rPr>
              <a:t>😮‍💨 Type system</a:t>
            </a:r>
          </a:p>
          <a:p>
            <a:r>
              <a:rPr lang="en-GB" sz="2000" dirty="0">
                <a:solidFill>
                  <a:schemeClr val="tx1"/>
                </a:solidFill>
              </a:rPr>
              <a:t>🫣 Interpreter</a:t>
            </a:r>
          </a:p>
          <a:p>
            <a:r>
              <a:rPr lang="en-GB" sz="2000" dirty="0">
                <a:solidFill>
                  <a:schemeClr val="tx1"/>
                </a:solidFill>
              </a:rPr>
              <a:t>🫠 Profiling</a:t>
            </a:r>
          </a:p>
          <a:p>
            <a:r>
              <a:rPr lang="en-GB" sz="2000" dirty="0">
                <a:solidFill>
                  <a:schemeClr val="tx1"/>
                </a:solidFill>
              </a:rPr>
              <a:t>😱 Optimisations</a:t>
            </a:r>
          </a:p>
          <a:p>
            <a:r>
              <a:rPr lang="en-GB" sz="2000" dirty="0">
                <a:solidFill>
                  <a:schemeClr val="tx1"/>
                </a:solidFill>
              </a:rPr>
              <a:t>🤬 IDE support</a:t>
            </a:r>
          </a:p>
        </p:txBody>
      </p:sp>
      <p:sp>
        <p:nvSpPr>
          <p:cNvPr id="23" name="Right Bracket 22">
            <a:extLst>
              <a:ext uri="{FF2B5EF4-FFF2-40B4-BE49-F238E27FC236}">
                <a16:creationId xmlns:a16="http://schemas.microsoft.com/office/drawing/2014/main" id="{74184C81-9AF8-BF2B-F361-994E2B8F3C60}"/>
              </a:ext>
            </a:extLst>
          </p:cNvPr>
          <p:cNvSpPr/>
          <p:nvPr/>
        </p:nvSpPr>
        <p:spPr>
          <a:xfrm rot="5400000">
            <a:off x="9522486" y="1412296"/>
            <a:ext cx="269104" cy="3393523"/>
          </a:xfrm>
          <a:prstGeom prst="rightBracket">
            <a:avLst/>
          </a:prstGeom>
          <a:ln w="76200">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a:p>
        </p:txBody>
      </p:sp>
      <p:cxnSp>
        <p:nvCxnSpPr>
          <p:cNvPr id="25" name="Straight Connector 24">
            <a:extLst>
              <a:ext uri="{FF2B5EF4-FFF2-40B4-BE49-F238E27FC236}">
                <a16:creationId xmlns:a16="http://schemas.microsoft.com/office/drawing/2014/main" id="{3F4B3402-6881-BBA0-E041-E4AD0636CFFA}"/>
              </a:ext>
            </a:extLst>
          </p:cNvPr>
          <p:cNvCxnSpPr>
            <a:cxnSpLocks/>
            <a:endCxn id="21" idx="3"/>
          </p:cNvCxnSpPr>
          <p:nvPr/>
        </p:nvCxnSpPr>
        <p:spPr>
          <a:xfrm flipH="1">
            <a:off x="3472324" y="2590800"/>
            <a:ext cx="3583363" cy="1200867"/>
          </a:xfrm>
          <a:prstGeom prst="line">
            <a:avLst/>
          </a:prstGeom>
          <a:ln w="57150">
            <a:solidFill>
              <a:srgbClr val="FBD831"/>
            </a:solidFill>
          </a:ln>
        </p:spPr>
        <p:style>
          <a:lnRef idx="2">
            <a:schemeClr val="accent1"/>
          </a:lnRef>
          <a:fillRef idx="0">
            <a:schemeClr val="accent1"/>
          </a:fillRef>
          <a:effectRef idx="1">
            <a:schemeClr val="accent1"/>
          </a:effectRef>
          <a:fontRef idx="minor">
            <a:schemeClr val="tx1"/>
          </a:fontRef>
        </p:style>
      </p:cxnSp>
      <p:sp>
        <p:nvSpPr>
          <p:cNvPr id="27" name="Slide Number Placeholder 26">
            <a:extLst>
              <a:ext uri="{FF2B5EF4-FFF2-40B4-BE49-F238E27FC236}">
                <a16:creationId xmlns:a16="http://schemas.microsoft.com/office/drawing/2014/main" id="{EEA41F7D-F91F-AD22-DCE2-C0A0D9326277}"/>
              </a:ext>
            </a:extLst>
          </p:cNvPr>
          <p:cNvSpPr>
            <a:spLocks noGrp="1"/>
          </p:cNvSpPr>
          <p:nvPr>
            <p:ph type="sldNum" sz="quarter" idx="12"/>
          </p:nvPr>
        </p:nvSpPr>
        <p:spPr/>
        <p:txBody>
          <a:bodyPr/>
          <a:lstStyle/>
          <a:p>
            <a:fld id="{6B547C04-AA2C-754F-9E4E-F6B7B0201F60}" type="slidenum">
              <a:rPr lang="en-US" smtClean="0"/>
              <a:pPr/>
              <a:t>2</a:t>
            </a:fld>
            <a:endParaRPr lang="en-US"/>
          </a:p>
        </p:txBody>
      </p:sp>
      <p:sp>
        <p:nvSpPr>
          <p:cNvPr id="6" name="Horizontal Scroll 5">
            <a:extLst>
              <a:ext uri="{FF2B5EF4-FFF2-40B4-BE49-F238E27FC236}">
                <a16:creationId xmlns:a16="http://schemas.microsoft.com/office/drawing/2014/main" id="{E4D432A3-A3A9-B333-913D-542971CDE32F}"/>
              </a:ext>
            </a:extLst>
          </p:cNvPr>
          <p:cNvSpPr/>
          <p:nvPr/>
        </p:nvSpPr>
        <p:spPr>
          <a:xfrm>
            <a:off x="4210807" y="3880598"/>
            <a:ext cx="3192863" cy="1639837"/>
          </a:xfrm>
          <a:prstGeom prst="horizontalScroll">
            <a:avLst/>
          </a:prstGeom>
          <a:blipFill>
            <a:blip r:embed="rId4"/>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6000" b="1" dirty="0">
                <a:ln w="3175">
                  <a:solidFill>
                    <a:schemeClr val="accent2"/>
                  </a:solidFill>
                  <a:prstDash val="solid"/>
                </a:ln>
                <a:solidFill>
                  <a:schemeClr val="tx1"/>
                </a:solidFill>
                <a:latin typeface="APPLE CHANCERY" panose="03020702040506060504" pitchFamily="66" charset="-79"/>
                <a:cs typeface="APPLE CHANCERY" panose="03020702040506060504" pitchFamily="66" charset="-79"/>
              </a:rPr>
              <a:t>let /  </a:t>
            </a:r>
            <a:r>
              <a:rPr lang="el-GR" sz="6000" b="1" dirty="0">
                <a:ln w="3175">
                  <a:solidFill>
                    <a:schemeClr val="accent2"/>
                  </a:solidFill>
                  <a:prstDash val="solid"/>
                </a:ln>
                <a:solidFill>
                  <a:schemeClr val="tx1"/>
                </a:solidFill>
                <a:latin typeface="APPLE CHANCERY" panose="03020702040506060504" pitchFamily="66" charset="-79"/>
                <a:cs typeface="APPLE CHANCERY" panose="03020702040506060504" pitchFamily="66" charset="-79"/>
              </a:rPr>
              <a:t>λ</a:t>
            </a:r>
            <a:r>
              <a:rPr lang="en-GB" sz="6000" b="1" dirty="0">
                <a:ln w="3175">
                  <a:solidFill>
                    <a:schemeClr val="accent2"/>
                  </a:solidFill>
                  <a:prstDash val="solid"/>
                </a:ln>
                <a:solidFill>
                  <a:schemeClr val="tx1"/>
                </a:solidFill>
                <a:latin typeface="APPLE CHANCERY" panose="03020702040506060504" pitchFamily="66" charset="-79"/>
                <a:cs typeface="APPLE CHANCERY" panose="03020702040506060504" pitchFamily="66" charset="-79"/>
              </a:rPr>
              <a:t>  </a:t>
            </a:r>
            <a:endParaRPr lang="en-US" sz="6000" dirty="0">
              <a:solidFill>
                <a:schemeClr val="tx1"/>
              </a:solidFill>
            </a:endParaRPr>
          </a:p>
        </p:txBody>
      </p:sp>
    </p:spTree>
    <p:extLst>
      <p:ext uri="{BB962C8B-B14F-4D97-AF65-F5344CB8AC3E}">
        <p14:creationId xmlns:p14="http://schemas.microsoft.com/office/powerpoint/2010/main" val="456180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22" presetClass="entr" presetSubtype="1"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Effect transition="in" filter="wipe(up)">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5"/>
                                        </p:tgtEl>
                                        <p:attrNameLst>
                                          <p:attrName>style.visibility</p:attrName>
                                        </p:attrNameLst>
                                      </p:cBhvr>
                                      <p:to>
                                        <p:strVal val="visible"/>
                                      </p:to>
                                    </p:set>
                                  </p:childTnLst>
                                </p:cTn>
                              </p:par>
                              <p:par>
                                <p:cTn id="14" presetID="22" presetClass="entr" presetSubtype="1"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up)">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3"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46DC85-465F-9042-0610-7F05F57FB1E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E25F500-CDE4-41A3-52D4-7D98C4E09B67}"/>
              </a:ext>
            </a:extLst>
          </p:cNvPr>
          <p:cNvPicPr>
            <a:picLocks noChangeAspect="1"/>
          </p:cNvPicPr>
          <p:nvPr/>
        </p:nvPicPr>
        <p:blipFill>
          <a:blip r:embed="rId3"/>
          <a:srcRect l="27993"/>
          <a:stretch>
            <a:fillRect/>
          </a:stretch>
        </p:blipFill>
        <p:spPr>
          <a:xfrm>
            <a:off x="6877878" y="-3671554"/>
            <a:ext cx="8779090" cy="16791213"/>
          </a:xfrm>
          <a:prstGeom prst="rect">
            <a:avLst/>
          </a:prstGeom>
        </p:spPr>
      </p:pic>
      <p:sp>
        <p:nvSpPr>
          <p:cNvPr id="25" name="Rectangle 24">
            <a:extLst>
              <a:ext uri="{FF2B5EF4-FFF2-40B4-BE49-F238E27FC236}">
                <a16:creationId xmlns:a16="http://schemas.microsoft.com/office/drawing/2014/main" id="{12CAD1B4-1B11-2690-B5ED-0EE48300CF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3" name="Picture 22">
            <a:extLst>
              <a:ext uri="{FF2B5EF4-FFF2-40B4-BE49-F238E27FC236}">
                <a16:creationId xmlns:a16="http://schemas.microsoft.com/office/drawing/2014/main" id="{F2BC9008-9D9A-23DA-BF60-F0A034670DC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7223262" y="994210"/>
            <a:ext cx="4675410" cy="3209876"/>
          </a:xfrm>
          <a:prstGeom prst="rect">
            <a:avLst/>
          </a:prstGeom>
        </p:spPr>
      </p:pic>
      <p:sp>
        <p:nvSpPr>
          <p:cNvPr id="3" name="Slide Number Placeholder 2">
            <a:extLst>
              <a:ext uri="{FF2B5EF4-FFF2-40B4-BE49-F238E27FC236}">
                <a16:creationId xmlns:a16="http://schemas.microsoft.com/office/drawing/2014/main" id="{745E422F-6F83-1D80-5672-AAA7C2B671DF}"/>
              </a:ext>
            </a:extLst>
          </p:cNvPr>
          <p:cNvSpPr>
            <a:spLocks noGrp="1"/>
          </p:cNvSpPr>
          <p:nvPr>
            <p:ph type="sldNum" sz="quarter" idx="12"/>
          </p:nvPr>
        </p:nvSpPr>
        <p:spPr/>
        <p:txBody>
          <a:bodyPr/>
          <a:lstStyle/>
          <a:p>
            <a:fld id="{6B547C04-AA2C-754F-9E4E-F6B7B0201F60}" type="slidenum">
              <a:rPr lang="en-US" smtClean="0"/>
              <a:pPr/>
              <a:t>20</a:t>
            </a:fld>
            <a:endParaRPr lang="en-US"/>
          </a:p>
        </p:txBody>
      </p:sp>
      <p:sp>
        <p:nvSpPr>
          <p:cNvPr id="5" name="TextBox 4">
            <a:extLst>
              <a:ext uri="{FF2B5EF4-FFF2-40B4-BE49-F238E27FC236}">
                <a16:creationId xmlns:a16="http://schemas.microsoft.com/office/drawing/2014/main" id="{5EDBED09-1A39-863D-AA9B-EFBA9EB71D5F}"/>
              </a:ext>
            </a:extLst>
          </p:cNvPr>
          <p:cNvSpPr txBox="1"/>
          <p:nvPr/>
        </p:nvSpPr>
        <p:spPr>
          <a:xfrm>
            <a:off x="1688123" y="362318"/>
            <a:ext cx="7543800" cy="769441"/>
          </a:xfrm>
          <a:prstGeom prst="rect">
            <a:avLst/>
          </a:prstGeom>
          <a:noFill/>
        </p:spPr>
        <p:txBody>
          <a:bodyPr wrap="square">
            <a:spAutoFit/>
          </a:bodyPr>
          <a:lstStyle/>
          <a:p>
            <a:r>
              <a:rPr lang="en-GB" sz="4400" b="1" dirty="0">
                <a:ln w="3175">
                  <a:solidFill>
                    <a:schemeClr val="accent2"/>
                  </a:solidFill>
                  <a:prstDash val="solid"/>
                </a:ln>
                <a:latin typeface="APPLE CHANCERY" panose="03020702040506060504" pitchFamily="66" charset="-79"/>
                <a:cs typeface="APPLE CHANCERY" panose="03020702040506060504" pitchFamily="66" charset="-79"/>
              </a:rPr>
              <a:t>PHOAS</a:t>
            </a:r>
            <a:endParaRPr lang="en-US" dirty="0"/>
          </a:p>
        </p:txBody>
      </p:sp>
      <p:sp>
        <p:nvSpPr>
          <p:cNvPr id="7" name="TextBox 6">
            <a:extLst>
              <a:ext uri="{FF2B5EF4-FFF2-40B4-BE49-F238E27FC236}">
                <a16:creationId xmlns:a16="http://schemas.microsoft.com/office/drawing/2014/main" id="{32C582D8-56D6-D05B-B341-D6A79892E5CF}"/>
              </a:ext>
            </a:extLst>
          </p:cNvPr>
          <p:cNvSpPr txBox="1"/>
          <p:nvPr/>
        </p:nvSpPr>
        <p:spPr>
          <a:xfrm>
            <a:off x="1688123" y="1004482"/>
            <a:ext cx="6099462" cy="369332"/>
          </a:xfrm>
          <a:prstGeom prst="rect">
            <a:avLst/>
          </a:prstGeom>
          <a:noFill/>
        </p:spPr>
        <p:txBody>
          <a:bodyPr wrap="square">
            <a:spAutoFit/>
          </a:bodyPr>
          <a:lstStyle/>
          <a:p>
            <a:r>
              <a:rPr lang="en-GB" dirty="0">
                <a:effectLst/>
                <a:latin typeface="Helvetica" pitchFamily="2" charset="0"/>
              </a:rPr>
              <a:t> [Chlipala 2008]</a:t>
            </a:r>
          </a:p>
        </p:txBody>
      </p:sp>
      <p:pic>
        <p:nvPicPr>
          <p:cNvPr id="8" name="Picture 7">
            <a:extLst>
              <a:ext uri="{FF2B5EF4-FFF2-40B4-BE49-F238E27FC236}">
                <a16:creationId xmlns:a16="http://schemas.microsoft.com/office/drawing/2014/main" id="{DE36040C-703C-351A-5BA5-E1831286A951}"/>
              </a:ext>
            </a:extLst>
          </p:cNvPr>
          <p:cNvPicPr>
            <a:picLocks noChangeAspect="1"/>
          </p:cNvPicPr>
          <p:nvPr/>
        </p:nvPicPr>
        <p:blipFill rotWithShape="1">
          <a:blip r:embed="rId6"/>
          <a:srcRect l="22891" t="13115" r="62267" b="62295"/>
          <a:stretch>
            <a:fillRect/>
          </a:stretch>
        </p:blipFill>
        <p:spPr>
          <a:xfrm>
            <a:off x="696616" y="248698"/>
            <a:ext cx="991507" cy="1239383"/>
          </a:xfrm>
          <a:prstGeom prst="ellipse">
            <a:avLst/>
          </a:prstGeom>
        </p:spPr>
      </p:pic>
      <p:sp>
        <p:nvSpPr>
          <p:cNvPr id="9" name="TextBox 8">
            <a:extLst>
              <a:ext uri="{FF2B5EF4-FFF2-40B4-BE49-F238E27FC236}">
                <a16:creationId xmlns:a16="http://schemas.microsoft.com/office/drawing/2014/main" id="{2E722019-17EF-6CF2-A353-D6B621B28646}"/>
              </a:ext>
            </a:extLst>
          </p:cNvPr>
          <p:cNvSpPr txBox="1"/>
          <p:nvPr/>
        </p:nvSpPr>
        <p:spPr>
          <a:xfrm>
            <a:off x="696616" y="1680871"/>
            <a:ext cx="9225839" cy="2123658"/>
          </a:xfrm>
          <a:prstGeom prst="rect">
            <a:avLst/>
          </a:prstGeom>
          <a:noFill/>
        </p:spPr>
        <p:txBody>
          <a:bodyPr wrap="square">
            <a:spAutoFit/>
          </a:bodyPr>
          <a:lstStyle/>
          <a:p>
            <a:pPr>
              <a:buNone/>
            </a:pPr>
            <a:r>
              <a:rPr lang="en-GB" sz="1600" dirty="0">
                <a:solidFill>
                  <a:srgbClr val="0000FF"/>
                </a:solidFill>
                <a:effectLst/>
                <a:latin typeface="Fira Code" pitchFamily="49" charset="0"/>
                <a:ea typeface="Fira Code" pitchFamily="49" charset="0"/>
                <a:cs typeface="Fira Code" pitchFamily="49" charset="0"/>
              </a:rPr>
              <a:t>data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where</a:t>
            </a:r>
          </a:p>
          <a:p>
            <a:pPr>
              <a:buNone/>
            </a:pPr>
            <a:r>
              <a:rPr lang="en-GB" sz="1600" dirty="0">
                <a:solidFill>
                  <a:srgbClr val="257FA0"/>
                </a:solidFill>
                <a:effectLst/>
                <a:latin typeface="Fira Code" pitchFamily="49" charset="0"/>
                <a:ea typeface="Fira Code" pitchFamily="49" charset="0"/>
                <a:cs typeface="Fira Code" pitchFamily="49" charset="0"/>
              </a:rPr>
              <a:t>	Var </a:t>
            </a:r>
            <a:r>
              <a:rPr lang="en-GB" sz="1600" dirty="0">
                <a:solidFill>
                  <a:srgbClr val="0000FF"/>
                </a:solidFill>
                <a:latin typeface="Fira Code" pitchFamily="49" charset="0"/>
                <a:ea typeface="Fira Code" pitchFamily="49" charset="0"/>
                <a:cs typeface="Fira Code" pitchFamily="49" charset="0"/>
              </a:rPr>
              <a:t>:</a:t>
            </a:r>
            <a:r>
              <a:rPr lang="en-GB" sz="1600" dirty="0">
                <a:solidFill>
                  <a:srgbClr val="0000FF"/>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a:t>
            </a:r>
            <a:endParaRPr lang="en-GB" sz="1600" dirty="0">
              <a:solidFill>
                <a:srgbClr val="257FA0"/>
              </a:solidFill>
              <a:effectLst/>
              <a:latin typeface="Fira Code" pitchFamily="49" charset="0"/>
              <a:ea typeface="Fira Code" pitchFamily="49" charset="0"/>
              <a:cs typeface="Fira Code" pitchFamily="49" charset="0"/>
            </a:endParaRPr>
          </a:p>
          <a:p>
            <a:r>
              <a:rPr lang="en-GB" sz="1600" dirty="0">
                <a:solidFill>
                  <a:srgbClr val="257FA0"/>
                </a:solidFill>
                <a:effectLst/>
                <a:latin typeface="Fira Code" pitchFamily="49" charset="0"/>
                <a:ea typeface="Fira Code" pitchFamily="49" charset="0"/>
                <a:cs typeface="Fira Code" pitchFamily="49" charset="0"/>
              </a:rPr>
              <a:t>	Lam </a:t>
            </a:r>
            <a:r>
              <a:rPr lang="en-GB" sz="1600" dirty="0">
                <a:solidFill>
                  <a:srgbClr val="0000FF"/>
                </a:solidFill>
                <a:latin typeface="Fira Code" pitchFamily="49" charset="0"/>
                <a:ea typeface="Fira Code" pitchFamily="49" charset="0"/>
                <a:cs typeface="Fira Code" pitchFamily="49" charset="0"/>
              </a:rPr>
              <a:t>:</a:t>
            </a:r>
            <a:r>
              <a:rPr lang="en-GB" sz="1600" dirty="0">
                <a:solidFill>
                  <a:srgbClr val="0000FF"/>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b)</a:t>
            </a:r>
          </a:p>
          <a:p>
            <a:r>
              <a:rPr lang="en-GB" sz="1600" dirty="0">
                <a:solidFill>
                  <a:srgbClr val="000000"/>
                </a:solidFill>
                <a:latin typeface="Fira Code" pitchFamily="49" charset="0"/>
                <a:ea typeface="Fira Code" pitchFamily="49" charset="0"/>
                <a:cs typeface="Fira Code" pitchFamily="49" charset="0"/>
              </a:rPr>
              <a:t>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257FA0"/>
                </a:solidFill>
                <a:effectLst/>
                <a:latin typeface="Fira Code" pitchFamily="49" charset="0"/>
                <a:ea typeface="Fira Code" pitchFamily="49" charset="0"/>
                <a:cs typeface="Fira Code" pitchFamily="49" charset="0"/>
              </a:rPr>
              <a:t>:-&gt; </a:t>
            </a:r>
            <a:r>
              <a:rPr lang="en-GB" sz="1600" dirty="0">
                <a:solidFill>
                  <a:srgbClr val="000000"/>
                </a:solidFill>
                <a:effectLst/>
                <a:latin typeface="Fira Code" pitchFamily="49" charset="0"/>
                <a:ea typeface="Fira Code" pitchFamily="49" charset="0"/>
                <a:cs typeface="Fira Code" pitchFamily="49" charset="0"/>
              </a:rPr>
              <a:t>b)</a:t>
            </a:r>
          </a:p>
          <a:p>
            <a:r>
              <a:rPr lang="en-GB" sz="1600" dirty="0">
                <a:solidFill>
                  <a:srgbClr val="257FA0"/>
                </a:solidFill>
                <a:effectLst/>
                <a:latin typeface="Fira Code" pitchFamily="49" charset="0"/>
                <a:ea typeface="Fira Code" pitchFamily="49" charset="0"/>
                <a:cs typeface="Fira Code" pitchFamily="49" charset="0"/>
              </a:rPr>
              <a:t>	App </a:t>
            </a:r>
            <a:r>
              <a:rPr lang="en-GB" sz="1600" dirty="0">
                <a:solidFill>
                  <a:srgbClr val="0000FF"/>
                </a:solidFill>
                <a:effectLst/>
                <a:latin typeface="Fira Code" pitchFamily="49" charset="0"/>
                <a:ea typeface="Fira Code" pitchFamily="49" charset="0"/>
                <a:cs typeface="Fira Code" pitchFamily="49" charset="0"/>
              </a:rPr>
              <a: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257FA0"/>
                </a:solidFill>
                <a:effectLst/>
                <a:latin typeface="Fira Code" pitchFamily="49" charset="0"/>
                <a:ea typeface="Fira Code" pitchFamily="49" charset="0"/>
                <a:cs typeface="Fira Code" pitchFamily="49" charset="0"/>
              </a:rPr>
              <a:t>:-&gt; </a:t>
            </a:r>
            <a:r>
              <a:rPr lang="en-GB" sz="1600" dirty="0">
                <a:solidFill>
                  <a:srgbClr val="000000"/>
                </a:solidFill>
                <a:effectLst/>
                <a:latin typeface="Fira Code" pitchFamily="49" charset="0"/>
                <a:ea typeface="Fira Code" pitchFamily="49" charset="0"/>
                <a:cs typeface="Fira Code" pitchFamily="49" charset="0"/>
              </a:rPr>
              <a:t>b)</a:t>
            </a:r>
            <a:endParaRPr lang="en-GB" sz="1600" dirty="0">
              <a:solidFill>
                <a:srgbClr val="257FA0"/>
              </a:solidFill>
              <a:latin typeface="Fira Code" pitchFamily="49" charset="0"/>
              <a:ea typeface="Fira Code" pitchFamily="49" charset="0"/>
              <a:cs typeface="Fira Code" pitchFamily="49" charset="0"/>
            </a:endParaRPr>
          </a:p>
          <a:p>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b</a:t>
            </a:r>
          </a:p>
          <a:p>
            <a:endParaRPr lang="en-GB" sz="1600" dirty="0">
              <a:solidFill>
                <a:srgbClr val="000000"/>
              </a:solidFill>
              <a:latin typeface="Fira Code" pitchFamily="49" charset="0"/>
              <a:ea typeface="Fira Code" pitchFamily="49" charset="0"/>
              <a:cs typeface="Fira Code" pitchFamily="49" charset="0"/>
            </a:endParaRPr>
          </a:p>
          <a:p>
            <a:r>
              <a:rPr lang="en-GB" sz="1600" dirty="0">
                <a:solidFill>
                  <a:srgbClr val="0000FF"/>
                </a:solidFill>
                <a:effectLst/>
                <a:latin typeface="Fira Code" pitchFamily="49" charset="0"/>
                <a:ea typeface="Fira Code" pitchFamily="49" charset="0"/>
                <a:cs typeface="Fira Code" pitchFamily="49" charset="0"/>
              </a:rPr>
              <a:t>type </a:t>
            </a:r>
            <a:r>
              <a:rPr lang="en-GB" sz="1600" dirty="0">
                <a:solidFill>
                  <a:srgbClr val="257FA0"/>
                </a:solidFill>
                <a:effectLst/>
                <a:latin typeface="Fira Code" pitchFamily="49" charset="0"/>
                <a:ea typeface="Fira Code" pitchFamily="49" charset="0"/>
                <a:cs typeface="Fira Code" pitchFamily="49" charset="0"/>
              </a:rPr>
              <a:t>PHOAS </a:t>
            </a:r>
            <a:r>
              <a:rPr lang="en-GB" sz="1600" dirty="0">
                <a:solidFill>
                  <a:srgbClr val="0000FF"/>
                </a:solidFill>
                <a:effectLst/>
                <a:latin typeface="Fira Code" pitchFamily="49" charset="0"/>
                <a:ea typeface="Fira Code" pitchFamily="49" charset="0"/>
                <a:cs typeface="Fira Code" pitchFamily="49" charset="0"/>
              </a:rPr>
              <a:t>= </a:t>
            </a:r>
            <a:r>
              <a:rPr lang="en-GB" sz="1600" dirty="0" err="1">
                <a:solidFill>
                  <a:srgbClr val="000000"/>
                </a:solidFill>
                <a:effectLst/>
                <a:latin typeface="Fira Code" pitchFamily="49" charset="0"/>
                <a:ea typeface="Fira Code" pitchFamily="49" charset="0"/>
                <a:cs typeface="Fira Code" pitchFamily="49" charset="0"/>
              </a:rPr>
              <a:t>forall</a:t>
            </a:r>
            <a:r>
              <a:rPr lang="en-GB" sz="1600" dirty="0">
                <a:solidFill>
                  <a:srgbClr val="000000"/>
                </a:solidFill>
                <a:effectLst/>
                <a:latin typeface="Fira Code" pitchFamily="49" charset="0"/>
                <a:ea typeface="Fira Code" pitchFamily="49" charset="0"/>
                <a:cs typeface="Fira Code" pitchFamily="49" charset="0"/>
              </a:rPr>
              <a:t> v.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a:t>
            </a:r>
          </a:p>
        </p:txBody>
      </p:sp>
      <p:sp>
        <p:nvSpPr>
          <p:cNvPr id="16" name="TextBox 15">
            <a:extLst>
              <a:ext uri="{FF2B5EF4-FFF2-40B4-BE49-F238E27FC236}">
                <a16:creationId xmlns:a16="http://schemas.microsoft.com/office/drawing/2014/main" id="{0711432E-5DA8-4B99-A4A5-B4A20A8BD50A}"/>
              </a:ext>
            </a:extLst>
          </p:cNvPr>
          <p:cNvSpPr txBox="1"/>
          <p:nvPr/>
        </p:nvSpPr>
        <p:spPr>
          <a:xfrm>
            <a:off x="696616" y="4204086"/>
            <a:ext cx="5399384" cy="1754326"/>
          </a:xfrm>
          <a:prstGeom prst="rect">
            <a:avLst/>
          </a:prstGeom>
          <a:noFill/>
        </p:spPr>
        <p:txBody>
          <a:bodyPr wrap="square">
            <a:spAutoFit/>
          </a:bodyPr>
          <a:lstStyle/>
          <a:p>
            <a:r>
              <a:rPr lang="en-GB" dirty="0">
                <a:solidFill>
                  <a:srgbClr val="000000"/>
                </a:solidFill>
                <a:latin typeface="Fira Code" pitchFamily="49" charset="0"/>
                <a:ea typeface="Fira Code" pitchFamily="49" charset="0"/>
                <a:cs typeface="Fira Code" pitchFamily="49" charset="0"/>
              </a:rPr>
              <a:t>unembed </a:t>
            </a:r>
            <a:r>
              <a:rPr lang="en-GB" dirty="0">
                <a:solidFill>
                  <a:srgbClr val="0000FF"/>
                </a:solidFill>
                <a:latin typeface="JetBrains Mono" panose="02000009000000000000" pitchFamily="49" charset="0"/>
              </a:rPr>
              <a:t>::</a:t>
            </a:r>
            <a:r>
              <a:rPr lang="en-GB" dirty="0">
                <a:solidFill>
                  <a:srgbClr val="000000"/>
                </a:solidFill>
                <a:latin typeface="Fira Code" pitchFamily="49" charset="0"/>
                <a:ea typeface="Fira Code" pitchFamily="49" charset="0"/>
                <a:cs typeface="Fira Code" pitchFamily="49" charset="0"/>
              </a:rPr>
              <a:t> </a:t>
            </a:r>
            <a:r>
              <a:rPr lang="en-GB" dirty="0" err="1">
                <a:solidFill>
                  <a:srgbClr val="257FA0"/>
                </a:solidFill>
                <a:latin typeface="Fira Code" pitchFamily="49" charset="0"/>
                <a:ea typeface="Fira Code" pitchFamily="49" charset="0"/>
                <a:cs typeface="Fira Code" pitchFamily="49" charset="0"/>
              </a:rPr>
              <a:t>WeakHOAS</a:t>
            </a:r>
            <a:r>
              <a:rPr lang="en-GB" dirty="0">
                <a:solidFill>
                  <a:srgbClr val="000000"/>
                </a:solidFill>
                <a:latin typeface="Fira Code" pitchFamily="49" charset="0"/>
                <a:ea typeface="Fira Code" pitchFamily="49" charset="0"/>
                <a:cs typeface="Fira Code" pitchFamily="49" charset="0"/>
              </a:rPr>
              <a:t> </a:t>
            </a:r>
            <a:r>
              <a:rPr lang="en-GB" dirty="0">
                <a:solidFill>
                  <a:srgbClr val="000000"/>
                </a:solidFill>
                <a:highlight>
                  <a:srgbClr val="FFFC9B"/>
                </a:highlight>
                <a:latin typeface="Fira Code" pitchFamily="49" charset="0"/>
                <a:ea typeface="Fira Code" pitchFamily="49" charset="0"/>
                <a:cs typeface="Fira Code" pitchFamily="49" charset="0"/>
              </a:rPr>
              <a:t>(</a:t>
            </a:r>
            <a:r>
              <a:rPr lang="en-GB" dirty="0" err="1">
                <a:solidFill>
                  <a:srgbClr val="000000"/>
                </a:solidFill>
                <a:highlight>
                  <a:srgbClr val="FFFC9B"/>
                </a:highlight>
                <a:latin typeface="Fira Code" pitchFamily="49" charset="0"/>
                <a:ea typeface="Fira Code" pitchFamily="49" charset="0"/>
                <a:cs typeface="Fira Code" pitchFamily="49" charset="0"/>
              </a:rPr>
              <a:t>DB.Index</a:t>
            </a:r>
            <a:r>
              <a:rPr lang="en-GB" dirty="0">
                <a:solidFill>
                  <a:srgbClr val="000000"/>
                </a:solidFill>
                <a:highlight>
                  <a:srgbClr val="FFFC9B"/>
                </a:highlight>
                <a:latin typeface="Fira Code" pitchFamily="49" charset="0"/>
                <a:ea typeface="Fira Code" pitchFamily="49" charset="0"/>
                <a:cs typeface="Fira Code" pitchFamily="49" charset="0"/>
              </a:rPr>
              <a:t> </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a:t>
            </a:r>
            <a:r>
              <a:rPr lang="en-GB" b="1" dirty="0">
                <a:solidFill>
                  <a:srgbClr val="00000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t</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JetBrains Mono" panose="02000009000000000000" pitchFamily="49" charset="0"/>
              </a:rPr>
              <a:t>-&gt;</a:t>
            </a:r>
            <a:r>
              <a:rPr lang="en-GB" dirty="0">
                <a:solidFill>
                  <a:srgbClr val="000000"/>
                </a:solidFill>
                <a:latin typeface="Fira Code" pitchFamily="49" charset="0"/>
                <a:ea typeface="Fira Code" pitchFamily="49" charset="0"/>
                <a:cs typeface="Fira Code" pitchFamily="49" charset="0"/>
              </a:rPr>
              <a:t> DB.</a:t>
            </a:r>
            <a:r>
              <a:rPr lang="en-GB" dirty="0">
                <a:solidFill>
                  <a:srgbClr val="257FA0"/>
                </a:solidFill>
                <a:latin typeface="JetBrains Mono" panose="02000009000000000000" pitchFamily="49" charset="0"/>
              </a:rPr>
              <a:t>STLC</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a:t>
            </a:r>
          </a:p>
          <a:p>
            <a:endParaRPr lang="en-GB" dirty="0">
              <a:solidFill>
                <a:srgbClr val="000000"/>
              </a:solidFill>
              <a:latin typeface="Fira Code" pitchFamily="49" charset="0"/>
              <a:ea typeface="Fira Code" pitchFamily="49" charset="0"/>
              <a:cs typeface="Fira Code" pitchFamily="49" charset="0"/>
            </a:endParaRPr>
          </a:p>
          <a:p>
            <a:r>
              <a:rPr lang="en-GB" dirty="0" err="1">
                <a:solidFill>
                  <a:srgbClr val="000000"/>
                </a:solidFill>
                <a:latin typeface="Fira Code" pitchFamily="49" charset="0"/>
                <a:ea typeface="Fira Code" pitchFamily="49" charset="0"/>
                <a:cs typeface="Fira Code" pitchFamily="49" charset="0"/>
              </a:rPr>
              <a:t>optPHOAS</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PHOAS </a:t>
            </a:r>
            <a:r>
              <a:rPr lang="en-GB" dirty="0">
                <a:solidFill>
                  <a:srgbClr val="000000"/>
                </a:solidFill>
                <a:latin typeface="Fira Code" pitchFamily="49" charset="0"/>
                <a:ea typeface="Fira Code" pitchFamily="49" charset="0"/>
                <a:cs typeface="Fira Code" pitchFamily="49" charset="0"/>
              </a:rPr>
              <a:t>t </a:t>
            </a:r>
            <a:r>
              <a:rPr lang="en-GB" dirty="0">
                <a:solidFill>
                  <a:srgbClr val="0000FF"/>
                </a:solidFill>
                <a:latin typeface="Fira Code" pitchFamily="49" charset="0"/>
                <a:ea typeface="Fira Code" pitchFamily="49" charset="0"/>
                <a:cs typeface="Fira Code" pitchFamily="49" charset="0"/>
              </a:rPr>
              <a:t>-&gt; </a:t>
            </a:r>
            <a:r>
              <a:rPr lang="en-GB" dirty="0">
                <a:solidFill>
                  <a:srgbClr val="000000"/>
                </a:solidFill>
                <a:latin typeface="Fira Code" pitchFamily="49" charset="0"/>
                <a:ea typeface="Fira Code" pitchFamily="49" charset="0"/>
                <a:cs typeface="Fira Code" pitchFamily="49" charset="0"/>
              </a:rPr>
              <a:t>DB.</a:t>
            </a:r>
            <a:r>
              <a:rPr lang="en-GB" dirty="0">
                <a:solidFill>
                  <a:srgbClr val="257FA0"/>
                </a:solidFill>
                <a:latin typeface="JetBrains Mono" panose="02000009000000000000" pitchFamily="49" charset="0"/>
              </a:rPr>
              <a:t>STLC</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a:t>
            </a:r>
          </a:p>
          <a:p>
            <a:r>
              <a:rPr lang="en-GB" dirty="0" err="1">
                <a:solidFill>
                  <a:srgbClr val="000000"/>
                </a:solidFill>
                <a:latin typeface="Fira Code" pitchFamily="49" charset="0"/>
                <a:ea typeface="Fira Code" pitchFamily="49" charset="0"/>
                <a:cs typeface="Fira Code" pitchFamily="49" charset="0"/>
              </a:rPr>
              <a:t>optPHOAS</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JetBrains Mono" panose="02000009000000000000" pitchFamily="49" charset="0"/>
              </a:rPr>
              <a:t>= </a:t>
            </a:r>
            <a:r>
              <a:rPr lang="en-GB" dirty="0" err="1">
                <a:solidFill>
                  <a:srgbClr val="000000"/>
                </a:solidFill>
                <a:highlight>
                  <a:srgbClr val="FFFC9B"/>
                </a:highlight>
                <a:latin typeface="Fira Code" pitchFamily="49" charset="0"/>
                <a:ea typeface="Fira Code" pitchFamily="49" charset="0"/>
                <a:cs typeface="Fira Code" pitchFamily="49" charset="0"/>
              </a:rPr>
              <a:t>optDB</a:t>
            </a:r>
            <a:r>
              <a:rPr lang="en-GB" dirty="0">
                <a:solidFill>
                  <a:srgbClr val="0000FF"/>
                </a:solidFill>
                <a:latin typeface="JetBrains Mono" panose="02000009000000000000" pitchFamily="49" charset="0"/>
              </a:rPr>
              <a:t> . </a:t>
            </a:r>
            <a:r>
              <a:rPr lang="en-GB" dirty="0">
                <a:solidFill>
                  <a:srgbClr val="000000"/>
                </a:solidFill>
                <a:latin typeface="Fira Code" pitchFamily="49" charset="0"/>
                <a:ea typeface="Fira Code" pitchFamily="49" charset="0"/>
                <a:cs typeface="Fira Code" pitchFamily="49" charset="0"/>
              </a:rPr>
              <a:t>unembed</a:t>
            </a:r>
            <a:endParaRPr lang="en-GB" dirty="0">
              <a:solidFill>
                <a:srgbClr val="000000"/>
              </a:solidFill>
              <a:highlight>
                <a:srgbClr val="FFFC9B"/>
              </a:highlight>
              <a:latin typeface="Fira Code" pitchFamily="49" charset="0"/>
              <a:ea typeface="Fira Code" pitchFamily="49" charset="0"/>
              <a:cs typeface="Fira Code" pitchFamily="49" charset="0"/>
            </a:endParaRPr>
          </a:p>
          <a:p>
            <a:endParaRPr lang="en-GB" dirty="0">
              <a:solidFill>
                <a:srgbClr val="000000"/>
              </a:solidFill>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C53F303F-C3EE-5DD9-8658-1E2EEA941A22}"/>
              </a:ext>
            </a:extLst>
          </p:cNvPr>
          <p:cNvSpPr txBox="1"/>
          <p:nvPr/>
        </p:nvSpPr>
        <p:spPr>
          <a:xfrm>
            <a:off x="9146781" y="4045541"/>
            <a:ext cx="828371" cy="400110"/>
          </a:xfrm>
          <a:prstGeom prst="rect">
            <a:avLst/>
          </a:prstGeom>
          <a:solidFill>
            <a:srgbClr val="F8E3C5"/>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Circe</a:t>
            </a:r>
            <a:endParaRPr lang="en-GB" sz="1400" b="1" dirty="0"/>
          </a:p>
        </p:txBody>
      </p:sp>
    </p:spTree>
    <p:extLst>
      <p:ext uri="{BB962C8B-B14F-4D97-AF65-F5344CB8AC3E}">
        <p14:creationId xmlns:p14="http://schemas.microsoft.com/office/powerpoint/2010/main" val="23206212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DCAD8-258E-39DF-6786-D090FC33644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A78C1FA-FA31-C6BB-100D-777F3872918E}"/>
              </a:ext>
            </a:extLst>
          </p:cNvPr>
          <p:cNvPicPr>
            <a:picLocks noChangeAspect="1"/>
          </p:cNvPicPr>
          <p:nvPr/>
        </p:nvPicPr>
        <p:blipFill>
          <a:blip r:embed="rId3"/>
          <a:stretch>
            <a:fillRect/>
          </a:stretch>
        </p:blipFill>
        <p:spPr>
          <a:xfrm>
            <a:off x="0" y="-3790823"/>
            <a:ext cx="12192000" cy="16791213"/>
          </a:xfrm>
          <a:prstGeom prst="rect">
            <a:avLst/>
          </a:prstGeom>
        </p:spPr>
      </p:pic>
      <p:sp>
        <p:nvSpPr>
          <p:cNvPr id="25" name="Rectangle 24">
            <a:extLst>
              <a:ext uri="{FF2B5EF4-FFF2-40B4-BE49-F238E27FC236}">
                <a16:creationId xmlns:a16="http://schemas.microsoft.com/office/drawing/2014/main" id="{792E0E81-AB34-5BFD-65CB-30138D0CA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3" name="Picture 22">
            <a:extLst>
              <a:ext uri="{FF2B5EF4-FFF2-40B4-BE49-F238E27FC236}">
                <a16:creationId xmlns:a16="http://schemas.microsoft.com/office/drawing/2014/main" id="{17718E29-6D7E-0254-8EDE-1AD63FA820E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flipH="1">
            <a:off x="3758295" y="2124190"/>
            <a:ext cx="4675410" cy="3209876"/>
          </a:xfrm>
          <a:prstGeom prst="rect">
            <a:avLst/>
          </a:prstGeom>
        </p:spPr>
      </p:pic>
      <p:sp>
        <p:nvSpPr>
          <p:cNvPr id="3" name="Slide Number Placeholder 2">
            <a:extLst>
              <a:ext uri="{FF2B5EF4-FFF2-40B4-BE49-F238E27FC236}">
                <a16:creationId xmlns:a16="http://schemas.microsoft.com/office/drawing/2014/main" id="{3FFCDD57-F423-B444-451A-77AF48BA8DE3}"/>
              </a:ext>
            </a:extLst>
          </p:cNvPr>
          <p:cNvSpPr>
            <a:spLocks noGrp="1"/>
          </p:cNvSpPr>
          <p:nvPr>
            <p:ph type="sldNum" sz="quarter" idx="12"/>
          </p:nvPr>
        </p:nvSpPr>
        <p:spPr/>
        <p:txBody>
          <a:bodyPr/>
          <a:lstStyle/>
          <a:p>
            <a:fld id="{6B547C04-AA2C-754F-9E4E-F6B7B0201F60}" type="slidenum">
              <a:rPr lang="en-US" smtClean="0"/>
              <a:pPr/>
              <a:t>21</a:t>
            </a:fld>
            <a:endParaRPr lang="en-US"/>
          </a:p>
        </p:txBody>
      </p:sp>
    </p:spTree>
    <p:extLst>
      <p:ext uri="{BB962C8B-B14F-4D97-AF65-F5344CB8AC3E}">
        <p14:creationId xmlns:p14="http://schemas.microsoft.com/office/powerpoint/2010/main" val="127646495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2D5306-5291-09FA-D761-D55EFF3F475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F81CEC6F-2911-DD70-FF69-C1E86F30DC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80FED7C0-3A98-7829-95DB-7030CC4C0C1D}"/>
              </a:ext>
            </a:extLst>
          </p:cNvPr>
          <p:cNvPicPr>
            <a:picLocks noChangeAspect="1"/>
          </p:cNvPicPr>
          <p:nvPr/>
        </p:nvPicPr>
        <p:blipFill>
          <a:blip r:embed="rId3"/>
          <a:srcRect t="11438" b="8790"/>
          <a:stretch>
            <a:fillRect/>
          </a:stretch>
        </p:blipFill>
        <p:spPr>
          <a:xfrm>
            <a:off x="-4049485" y="-10866033"/>
            <a:ext cx="38641945" cy="21732066"/>
          </a:xfrm>
          <a:prstGeom prst="rect">
            <a:avLst/>
          </a:prstGeom>
        </p:spPr>
      </p:pic>
      <p:pic>
        <p:nvPicPr>
          <p:cNvPr id="23" name="Picture 22">
            <a:extLst>
              <a:ext uri="{FF2B5EF4-FFF2-40B4-BE49-F238E27FC236}">
                <a16:creationId xmlns:a16="http://schemas.microsoft.com/office/drawing/2014/main" id="{CE61C3F8-5D99-4907-2C81-EAA7E03A516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173274" y="4134564"/>
            <a:ext cx="1884084" cy="1293507"/>
          </a:xfrm>
          <a:prstGeom prst="rect">
            <a:avLst/>
          </a:prstGeom>
        </p:spPr>
      </p:pic>
      <p:sp>
        <p:nvSpPr>
          <p:cNvPr id="4" name="Slide Number Placeholder 3">
            <a:extLst>
              <a:ext uri="{FF2B5EF4-FFF2-40B4-BE49-F238E27FC236}">
                <a16:creationId xmlns:a16="http://schemas.microsoft.com/office/drawing/2014/main" id="{C6B2F30E-F6C9-70E0-2E6A-7043CE38D779}"/>
              </a:ext>
            </a:extLst>
          </p:cNvPr>
          <p:cNvSpPr>
            <a:spLocks noGrp="1"/>
          </p:cNvSpPr>
          <p:nvPr>
            <p:ph type="sldNum" sz="quarter" idx="12"/>
          </p:nvPr>
        </p:nvSpPr>
        <p:spPr/>
        <p:txBody>
          <a:bodyPr/>
          <a:lstStyle/>
          <a:p>
            <a:fld id="{6B547C04-AA2C-754F-9E4E-F6B7B0201F60}" type="slidenum">
              <a:rPr lang="en-US" smtClean="0"/>
              <a:pPr/>
              <a:t>22</a:t>
            </a:fld>
            <a:endParaRPr lang="en-US"/>
          </a:p>
        </p:txBody>
      </p:sp>
    </p:spTree>
    <p:extLst>
      <p:ext uri="{BB962C8B-B14F-4D97-AF65-F5344CB8AC3E}">
        <p14:creationId xmlns:p14="http://schemas.microsoft.com/office/powerpoint/2010/main" val="343265683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F74DEE-958F-6F21-1758-8D75CF77EBC7}"/>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750AE962-325E-0B0F-A6C9-68B9A56CF2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F4A6155F-5CDF-9697-B922-5C168914D615}"/>
              </a:ext>
            </a:extLst>
          </p:cNvPr>
          <p:cNvPicPr>
            <a:picLocks noChangeAspect="1"/>
          </p:cNvPicPr>
          <p:nvPr/>
        </p:nvPicPr>
        <p:blipFill>
          <a:blip r:embed="rId3"/>
          <a:srcRect t="11438" b="8790"/>
          <a:stretch>
            <a:fillRect/>
          </a:stretch>
        </p:blipFill>
        <p:spPr>
          <a:xfrm>
            <a:off x="-4049485" y="-10866033"/>
            <a:ext cx="38641945" cy="21732066"/>
          </a:xfrm>
          <a:prstGeom prst="rect">
            <a:avLst/>
          </a:prstGeom>
        </p:spPr>
      </p:pic>
      <p:pic>
        <p:nvPicPr>
          <p:cNvPr id="23" name="Picture 22">
            <a:extLst>
              <a:ext uri="{FF2B5EF4-FFF2-40B4-BE49-F238E27FC236}">
                <a16:creationId xmlns:a16="http://schemas.microsoft.com/office/drawing/2014/main" id="{6934BE4B-975A-42F1-392A-7079CB86801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1504768" y="1311154"/>
            <a:ext cx="1884084" cy="1293507"/>
          </a:xfrm>
          <a:prstGeom prst="rect">
            <a:avLst/>
          </a:prstGeom>
        </p:spPr>
      </p:pic>
      <p:sp>
        <p:nvSpPr>
          <p:cNvPr id="3" name="Oval 2">
            <a:extLst>
              <a:ext uri="{FF2B5EF4-FFF2-40B4-BE49-F238E27FC236}">
                <a16:creationId xmlns:a16="http://schemas.microsoft.com/office/drawing/2014/main" id="{8C525D84-1264-1CE2-0663-0F425F53C61E}"/>
              </a:ext>
            </a:extLst>
          </p:cNvPr>
          <p:cNvSpPr/>
          <p:nvPr/>
        </p:nvSpPr>
        <p:spPr>
          <a:xfrm>
            <a:off x="2228150" y="2604661"/>
            <a:ext cx="437321" cy="43732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68ACAE1B-177E-A906-FE95-E5D6CA984C50}"/>
              </a:ext>
            </a:extLst>
          </p:cNvPr>
          <p:cNvSpPr>
            <a:spLocks noGrp="1"/>
          </p:cNvSpPr>
          <p:nvPr>
            <p:ph type="sldNum" sz="quarter" idx="12"/>
          </p:nvPr>
        </p:nvSpPr>
        <p:spPr/>
        <p:txBody>
          <a:bodyPr/>
          <a:lstStyle/>
          <a:p>
            <a:fld id="{6B547C04-AA2C-754F-9E4E-F6B7B0201F60}" type="slidenum">
              <a:rPr lang="en-US" smtClean="0"/>
              <a:pPr/>
              <a:t>23</a:t>
            </a:fld>
            <a:endParaRPr lang="en-US"/>
          </a:p>
        </p:txBody>
      </p:sp>
      <p:sp>
        <p:nvSpPr>
          <p:cNvPr id="5" name="Horizontal Scroll 4">
            <a:extLst>
              <a:ext uri="{FF2B5EF4-FFF2-40B4-BE49-F238E27FC236}">
                <a16:creationId xmlns:a16="http://schemas.microsoft.com/office/drawing/2014/main" id="{C704164A-6B7A-2DC7-50D5-7AB019BCEC25}"/>
              </a:ext>
            </a:extLst>
          </p:cNvPr>
          <p:cNvSpPr/>
          <p:nvPr/>
        </p:nvSpPr>
        <p:spPr>
          <a:xfrm>
            <a:off x="4129133" y="1065875"/>
            <a:ext cx="7577931" cy="3952213"/>
          </a:xfrm>
          <a:prstGeom prst="horizontalScroll">
            <a:avLst/>
          </a:prstGeom>
          <a:blipFill dpi="0" rotWithShape="1">
            <a:blip r:embed="rId6"/>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0F7001"/>
                </a:solidFill>
                <a:latin typeface="Fira Code" pitchFamily="49" charset="0"/>
                <a:ea typeface="Fira Code" pitchFamily="49" charset="0"/>
                <a:cs typeface="Fira Code" pitchFamily="49" charset="0"/>
              </a:rPr>
              <a:t>-- Back Again❗️</a:t>
            </a:r>
            <a:r>
              <a:rPr lang="en-GB" sz="2000" dirty="0">
                <a:solidFill>
                  <a:srgbClr val="CDCDCD"/>
                </a:solidFill>
                <a:latin typeface="Fira Code" pitchFamily="49" charset="0"/>
                <a:ea typeface="Fira Code" pitchFamily="49" charset="0"/>
                <a:cs typeface="Fira Code" pitchFamily="49" charset="0"/>
              </a:rPr>
              <a:t>❌</a:t>
            </a:r>
            <a:endParaRPr lang="en-GB" sz="2000" dirty="0">
              <a:solidFill>
                <a:srgbClr val="000000"/>
              </a:solidFill>
              <a:latin typeface="Fira Code" pitchFamily="49" charset="0"/>
              <a:ea typeface="Fira Code" pitchFamily="49" charset="0"/>
              <a:cs typeface="Fira Code" pitchFamily="49" charset="0"/>
            </a:endParaRPr>
          </a:p>
          <a:p>
            <a:r>
              <a:rPr lang="en-GB" sz="2000" dirty="0">
                <a:solidFill>
                  <a:srgbClr val="000000"/>
                </a:solidFill>
                <a:latin typeface="Fira Code" pitchFamily="49" charset="0"/>
                <a:ea typeface="Fira Code" pitchFamily="49" charset="0"/>
                <a:cs typeface="Fira Code" pitchFamily="49" charset="0"/>
              </a:rPr>
              <a:t>	transmit </a:t>
            </a:r>
            <a:r>
              <a:rPr lang="en-GB" sz="2000" dirty="0">
                <a:solidFill>
                  <a:srgbClr val="0000FF"/>
                </a:solidFill>
                <a:latin typeface="Fira Code" pitchFamily="49" charset="0"/>
                <a:ea typeface="Fira Code" pitchFamily="49" charset="0"/>
                <a:cs typeface="Fira Code" pitchFamily="49" charset="0"/>
              </a:rPr>
              <a:t>:: </a:t>
            </a:r>
            <a:r>
              <a:rPr lang="en-GB" sz="2000" dirty="0">
                <a:solidFill>
                  <a:srgbClr val="257FA0"/>
                </a:solidFill>
                <a:latin typeface="Fira Code" pitchFamily="49" charset="0"/>
                <a:ea typeface="Fira Code" pitchFamily="49" charset="0"/>
                <a:cs typeface="Fira Code" pitchFamily="49" charset="0"/>
              </a:rPr>
              <a:t>PHOAS</a:t>
            </a:r>
            <a:r>
              <a:rPr lang="en-GB" sz="2000" dirty="0">
                <a:solidFill>
                  <a:srgbClr val="000000"/>
                </a:solidFill>
                <a:latin typeface="Fira Code" pitchFamily="49" charset="0"/>
                <a:ea typeface="Fira Code" pitchFamily="49" charset="0"/>
                <a:cs typeface="Fira Code" pitchFamily="49" charset="0"/>
              </a:rPr>
              <a:t> t </a:t>
            </a:r>
            <a:r>
              <a:rPr lang="en-GB" sz="2000" dirty="0">
                <a:solidFill>
                  <a:srgbClr val="0000FF"/>
                </a:solidFill>
                <a:latin typeface="Fira Code" pitchFamily="49" charset="0"/>
                <a:ea typeface="Fira Code" pitchFamily="49" charset="0"/>
                <a:cs typeface="Fira Code" pitchFamily="49" charset="0"/>
              </a:rPr>
              <a:t>-&gt; </a:t>
            </a:r>
            <a:r>
              <a:rPr lang="en-GB" sz="2000" dirty="0">
                <a:solidFill>
                  <a:srgbClr val="257FA0"/>
                </a:solidFill>
                <a:latin typeface="Fira Code" pitchFamily="49" charset="0"/>
                <a:ea typeface="Fira Code" pitchFamily="49" charset="0"/>
                <a:cs typeface="Fira Code" pitchFamily="49" charset="0"/>
              </a:rPr>
              <a:t>PHOAS</a:t>
            </a:r>
            <a:r>
              <a:rPr lang="en-GB" sz="2000" dirty="0">
                <a:solidFill>
                  <a:srgbClr val="000000"/>
                </a:solidFill>
                <a:latin typeface="Fira Code" pitchFamily="49" charset="0"/>
                <a:ea typeface="Fira Code" pitchFamily="49" charset="0"/>
                <a:cs typeface="Fira Code" pitchFamily="49" charset="0"/>
              </a:rPr>
              <a:t> t</a:t>
            </a:r>
          </a:p>
          <a:p>
            <a:r>
              <a:rPr lang="en-GB" sz="2000" dirty="0">
                <a:solidFill>
                  <a:srgbClr val="000000"/>
                </a:solidFill>
                <a:latin typeface="Fira Code" pitchFamily="49" charset="0"/>
                <a:ea typeface="Fira Code" pitchFamily="49" charset="0"/>
                <a:cs typeface="Fira Code" pitchFamily="49" charset="0"/>
              </a:rPr>
              <a:t>	transmit </a:t>
            </a:r>
            <a:r>
              <a:rPr lang="en-GB" sz="2000" dirty="0">
                <a:solidFill>
                  <a:srgbClr val="0000FF"/>
                </a:solidFill>
                <a:latin typeface="Fira Code" pitchFamily="49" charset="0"/>
                <a:ea typeface="Fira Code" pitchFamily="49" charset="0"/>
                <a:cs typeface="Fira Code" pitchFamily="49" charset="0"/>
              </a:rPr>
              <a:t>= </a:t>
            </a:r>
            <a:r>
              <a:rPr lang="en-GB" sz="2000" dirty="0">
                <a:solidFill>
                  <a:srgbClr val="0000FF"/>
                </a:solidFill>
                <a:highlight>
                  <a:srgbClr val="FFFC9B"/>
                </a:highlight>
                <a:latin typeface="Fira Code" pitchFamily="49" charset="0"/>
                <a:ea typeface="Fira Code" pitchFamily="49" charset="0"/>
                <a:cs typeface="Fira Code" pitchFamily="49" charset="0"/>
              </a:rPr>
              <a:t>???</a:t>
            </a:r>
            <a:r>
              <a:rPr lang="en-GB" sz="2000" dirty="0">
                <a:solidFill>
                  <a:srgbClr val="0000FF"/>
                </a:solidFill>
                <a:latin typeface="Fira Code" pitchFamily="49" charset="0"/>
                <a:ea typeface="Fira Code" pitchFamily="49" charset="0"/>
                <a:cs typeface="Fira Code" pitchFamily="49" charset="0"/>
              </a:rPr>
              <a:t> . </a:t>
            </a:r>
            <a:r>
              <a:rPr lang="en-GB" sz="2000" dirty="0">
                <a:solidFill>
                  <a:srgbClr val="000000"/>
                </a:solidFill>
                <a:latin typeface="Fira Code" pitchFamily="49" charset="0"/>
                <a:ea typeface="Fira Code" pitchFamily="49" charset="0"/>
                <a:cs typeface="Fira Code" pitchFamily="49" charset="0"/>
              </a:rPr>
              <a:t>marshal</a:t>
            </a:r>
            <a:r>
              <a:rPr lang="en-GB" sz="2000" dirty="0">
                <a:solidFill>
                  <a:srgbClr val="0000FF"/>
                </a:solidFill>
                <a:latin typeface="Fira Code" pitchFamily="49" charset="0"/>
                <a:ea typeface="Fira Code" pitchFamily="49" charset="0"/>
                <a:cs typeface="Fira Code" pitchFamily="49" charset="0"/>
              </a:rPr>
              <a:t> . </a:t>
            </a:r>
            <a:r>
              <a:rPr lang="en-GB" sz="2000" dirty="0">
                <a:solidFill>
                  <a:srgbClr val="000000"/>
                </a:solidFill>
                <a:latin typeface="Fira Code" pitchFamily="49" charset="0"/>
                <a:ea typeface="Fira Code" pitchFamily="49" charset="0"/>
                <a:cs typeface="Fira Code" pitchFamily="49" charset="0"/>
              </a:rPr>
              <a:t>unembed</a:t>
            </a:r>
          </a:p>
        </p:txBody>
      </p:sp>
      <p:sp>
        <p:nvSpPr>
          <p:cNvPr id="6" name="TextBox 5">
            <a:extLst>
              <a:ext uri="{FF2B5EF4-FFF2-40B4-BE49-F238E27FC236}">
                <a16:creationId xmlns:a16="http://schemas.microsoft.com/office/drawing/2014/main" id="{FD69CF3C-47E0-C9ED-9CB2-B3CD243545D3}"/>
              </a:ext>
            </a:extLst>
          </p:cNvPr>
          <p:cNvSpPr txBox="1"/>
          <p:nvPr/>
        </p:nvSpPr>
        <p:spPr>
          <a:xfrm>
            <a:off x="1911138" y="3089164"/>
            <a:ext cx="1071343" cy="400110"/>
          </a:xfrm>
          <a:prstGeom prst="rect">
            <a:avLst/>
          </a:prstGeom>
          <a:solidFill>
            <a:schemeClr val="bg2"/>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Calypso</a:t>
            </a:r>
            <a:endParaRPr lang="en-GB" sz="1400" b="1" dirty="0"/>
          </a:p>
        </p:txBody>
      </p:sp>
    </p:spTree>
    <p:extLst>
      <p:ext uri="{BB962C8B-B14F-4D97-AF65-F5344CB8AC3E}">
        <p14:creationId xmlns:p14="http://schemas.microsoft.com/office/powerpoint/2010/main" val="2577496940"/>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0C09E6-218A-A867-C954-6A05356252E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F8B82F7F-ACCE-8D24-93A0-B1B717BA7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F67B544A-9CB8-AF40-6A5B-9B28BC66EB3D}"/>
              </a:ext>
            </a:extLst>
          </p:cNvPr>
          <p:cNvPicPr>
            <a:picLocks noChangeAspect="1"/>
          </p:cNvPicPr>
          <p:nvPr/>
        </p:nvPicPr>
        <p:blipFill>
          <a:blip r:embed="rId3"/>
          <a:srcRect t="11438" r="78152" b="8790"/>
          <a:stretch>
            <a:fillRect/>
          </a:stretch>
        </p:blipFill>
        <p:spPr>
          <a:xfrm>
            <a:off x="-4893544" y="-10866033"/>
            <a:ext cx="8442747" cy="21732066"/>
          </a:xfrm>
          <a:prstGeom prst="rect">
            <a:avLst/>
          </a:prstGeom>
        </p:spPr>
      </p:pic>
      <p:pic>
        <p:nvPicPr>
          <p:cNvPr id="23" name="Picture 22">
            <a:extLst>
              <a:ext uri="{FF2B5EF4-FFF2-40B4-BE49-F238E27FC236}">
                <a16:creationId xmlns:a16="http://schemas.microsoft.com/office/drawing/2014/main" id="{1E9A6AEC-72F6-DD3F-12CB-F55C52B2786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660708" y="1311154"/>
            <a:ext cx="1884084" cy="1293507"/>
          </a:xfrm>
          <a:prstGeom prst="rect">
            <a:avLst/>
          </a:prstGeom>
        </p:spPr>
      </p:pic>
      <p:sp>
        <p:nvSpPr>
          <p:cNvPr id="4" name="Slide Number Placeholder 3">
            <a:extLst>
              <a:ext uri="{FF2B5EF4-FFF2-40B4-BE49-F238E27FC236}">
                <a16:creationId xmlns:a16="http://schemas.microsoft.com/office/drawing/2014/main" id="{56DC97B9-6A24-8B38-2BDF-71789A1188C7}"/>
              </a:ext>
            </a:extLst>
          </p:cNvPr>
          <p:cNvSpPr>
            <a:spLocks noGrp="1"/>
          </p:cNvSpPr>
          <p:nvPr>
            <p:ph type="sldNum" sz="quarter" idx="12"/>
          </p:nvPr>
        </p:nvSpPr>
        <p:spPr/>
        <p:txBody>
          <a:bodyPr/>
          <a:lstStyle/>
          <a:p>
            <a:fld id="{6B547C04-AA2C-754F-9E4E-F6B7B0201F60}" type="slidenum">
              <a:rPr lang="en-US" smtClean="0"/>
              <a:pPr/>
              <a:t>24</a:t>
            </a:fld>
            <a:endParaRPr lang="en-US"/>
          </a:p>
        </p:txBody>
      </p:sp>
      <p:pic>
        <p:nvPicPr>
          <p:cNvPr id="5" name="Picture 4">
            <a:extLst>
              <a:ext uri="{FF2B5EF4-FFF2-40B4-BE49-F238E27FC236}">
                <a16:creationId xmlns:a16="http://schemas.microsoft.com/office/drawing/2014/main" id="{390ECFBC-5F01-779A-838B-A435F2501E8F}"/>
              </a:ext>
            </a:extLst>
          </p:cNvPr>
          <p:cNvPicPr>
            <a:picLocks noChangeAspect="1"/>
          </p:cNvPicPr>
          <p:nvPr/>
        </p:nvPicPr>
        <p:blipFill>
          <a:blip r:embed="rId6"/>
          <a:srcRect l="40510" t="23334" r="44701" b="60555"/>
          <a:stretch>
            <a:fillRect/>
          </a:stretch>
        </p:blipFill>
        <p:spPr>
          <a:xfrm>
            <a:off x="4640618" y="171008"/>
            <a:ext cx="991507" cy="1437684"/>
          </a:xfrm>
          <a:prstGeom prst="ellipse">
            <a:avLst/>
          </a:prstGeom>
        </p:spPr>
      </p:pic>
      <p:pic>
        <p:nvPicPr>
          <p:cNvPr id="6" name="Picture 5">
            <a:extLst>
              <a:ext uri="{FF2B5EF4-FFF2-40B4-BE49-F238E27FC236}">
                <a16:creationId xmlns:a16="http://schemas.microsoft.com/office/drawing/2014/main" id="{2D172175-93F1-A5F0-0A85-44A5EB651460}"/>
              </a:ext>
            </a:extLst>
          </p:cNvPr>
          <p:cNvPicPr>
            <a:picLocks noChangeAspect="1"/>
          </p:cNvPicPr>
          <p:nvPr/>
        </p:nvPicPr>
        <p:blipFill>
          <a:blip r:embed="rId7"/>
          <a:srcRect l="19670" t="13922" r="42816" b="46182"/>
          <a:stretch>
            <a:fillRect/>
          </a:stretch>
        </p:blipFill>
        <p:spPr>
          <a:xfrm>
            <a:off x="5589202" y="220514"/>
            <a:ext cx="991507" cy="1350138"/>
          </a:xfrm>
          <a:prstGeom prst="ellipse">
            <a:avLst/>
          </a:prstGeom>
        </p:spPr>
      </p:pic>
      <p:pic>
        <p:nvPicPr>
          <p:cNvPr id="7" name="Picture 6">
            <a:extLst>
              <a:ext uri="{FF2B5EF4-FFF2-40B4-BE49-F238E27FC236}">
                <a16:creationId xmlns:a16="http://schemas.microsoft.com/office/drawing/2014/main" id="{D0C85922-75AD-76E0-0B07-C5985C3B0994}"/>
              </a:ext>
            </a:extLst>
          </p:cNvPr>
          <p:cNvPicPr>
            <a:picLocks noChangeAspect="1"/>
          </p:cNvPicPr>
          <p:nvPr/>
        </p:nvPicPr>
        <p:blipFill>
          <a:blip r:embed="rId8"/>
          <a:srcRect l="20792" t="37557" r="60423" b="46332"/>
          <a:stretch>
            <a:fillRect/>
          </a:stretch>
        </p:blipFill>
        <p:spPr>
          <a:xfrm>
            <a:off x="3746176" y="236358"/>
            <a:ext cx="991507" cy="1306984"/>
          </a:xfrm>
          <a:prstGeom prst="ellipse">
            <a:avLst/>
          </a:prstGeom>
        </p:spPr>
      </p:pic>
      <p:sp>
        <p:nvSpPr>
          <p:cNvPr id="8" name="TextBox 7">
            <a:extLst>
              <a:ext uri="{FF2B5EF4-FFF2-40B4-BE49-F238E27FC236}">
                <a16:creationId xmlns:a16="http://schemas.microsoft.com/office/drawing/2014/main" id="{FF1A4B36-F745-5389-539E-D9C05C7DD3BC}"/>
              </a:ext>
            </a:extLst>
          </p:cNvPr>
          <p:cNvSpPr txBox="1"/>
          <p:nvPr/>
        </p:nvSpPr>
        <p:spPr>
          <a:xfrm>
            <a:off x="6580709" y="417586"/>
            <a:ext cx="7543800" cy="769441"/>
          </a:xfrm>
          <a:prstGeom prst="rect">
            <a:avLst/>
          </a:prstGeom>
          <a:noFill/>
        </p:spPr>
        <p:txBody>
          <a:bodyPr wrap="square">
            <a:spAutoFit/>
          </a:bodyPr>
          <a:lstStyle/>
          <a:p>
            <a:r>
              <a:rPr lang="en-GB" sz="4400" b="1" dirty="0">
                <a:ln w="3175">
                  <a:solidFill>
                    <a:schemeClr val="accent2"/>
                  </a:solidFill>
                  <a:prstDash val="solid"/>
                </a:ln>
                <a:latin typeface="APPLE CHANCERY" panose="03020702040506060504" pitchFamily="66" charset="-79"/>
                <a:cs typeface="APPLE CHANCERY" panose="03020702040506060504" pitchFamily="66" charset="-79"/>
              </a:rPr>
              <a:t>Unembedding</a:t>
            </a:r>
            <a:endParaRPr lang="en-US" dirty="0"/>
          </a:p>
        </p:txBody>
      </p:sp>
      <p:sp>
        <p:nvSpPr>
          <p:cNvPr id="9" name="TextBox 8">
            <a:extLst>
              <a:ext uri="{FF2B5EF4-FFF2-40B4-BE49-F238E27FC236}">
                <a16:creationId xmlns:a16="http://schemas.microsoft.com/office/drawing/2014/main" id="{AAE0E995-6571-CB08-1F49-65B7F7522C9A}"/>
              </a:ext>
            </a:extLst>
          </p:cNvPr>
          <p:cNvSpPr txBox="1"/>
          <p:nvPr/>
        </p:nvSpPr>
        <p:spPr>
          <a:xfrm>
            <a:off x="6580709" y="1059750"/>
            <a:ext cx="6099462" cy="369332"/>
          </a:xfrm>
          <a:prstGeom prst="rect">
            <a:avLst/>
          </a:prstGeom>
          <a:noFill/>
        </p:spPr>
        <p:txBody>
          <a:bodyPr wrap="square">
            <a:spAutoFit/>
          </a:bodyPr>
          <a:lstStyle/>
          <a:p>
            <a:r>
              <a:rPr lang="en-GB" dirty="0">
                <a:effectLst/>
                <a:latin typeface="Helvetica" pitchFamily="2" charset="0"/>
              </a:rPr>
              <a:t> [Atkey, Lindley and Yallop 2009]</a:t>
            </a:r>
          </a:p>
        </p:txBody>
      </p:sp>
      <p:sp>
        <p:nvSpPr>
          <p:cNvPr id="10" name="TextBox 9">
            <a:extLst>
              <a:ext uri="{FF2B5EF4-FFF2-40B4-BE49-F238E27FC236}">
                <a16:creationId xmlns:a16="http://schemas.microsoft.com/office/drawing/2014/main" id="{6EA0ED35-E107-7097-D63C-FBC3F0180594}"/>
              </a:ext>
            </a:extLst>
          </p:cNvPr>
          <p:cNvSpPr txBox="1"/>
          <p:nvPr/>
        </p:nvSpPr>
        <p:spPr>
          <a:xfrm>
            <a:off x="3831351" y="1910628"/>
            <a:ext cx="9225839" cy="2123658"/>
          </a:xfrm>
          <a:prstGeom prst="rect">
            <a:avLst/>
          </a:prstGeom>
          <a:noFill/>
        </p:spPr>
        <p:txBody>
          <a:bodyPr wrap="square">
            <a:spAutoFit/>
          </a:bodyPr>
          <a:lstStyle/>
          <a:p>
            <a:pPr>
              <a:buNone/>
            </a:pPr>
            <a:r>
              <a:rPr lang="en-GB" sz="1600" dirty="0">
                <a:solidFill>
                  <a:srgbClr val="0000FF"/>
                </a:solidFill>
                <a:effectLst/>
                <a:latin typeface="Fira Code" pitchFamily="49" charset="0"/>
                <a:ea typeface="Fira Code" pitchFamily="49" charset="0"/>
                <a:cs typeface="Fira Code" pitchFamily="49" charset="0"/>
              </a:rPr>
              <a:t>data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where</a:t>
            </a:r>
          </a:p>
          <a:p>
            <a:pPr>
              <a:buNone/>
            </a:pPr>
            <a:r>
              <a:rPr lang="en-GB" sz="1600" dirty="0">
                <a:solidFill>
                  <a:srgbClr val="257FA0"/>
                </a:solidFill>
                <a:effectLst/>
                <a:latin typeface="Fira Code" pitchFamily="49" charset="0"/>
                <a:ea typeface="Fira Code" pitchFamily="49" charset="0"/>
                <a:cs typeface="Fira Code" pitchFamily="49" charset="0"/>
              </a:rPr>
              <a:t>	Var </a:t>
            </a:r>
            <a:r>
              <a:rPr lang="en-GB" sz="1600" dirty="0">
                <a:solidFill>
                  <a:srgbClr val="0000FF"/>
                </a:solidFill>
                <a:latin typeface="Fira Code" pitchFamily="49" charset="0"/>
                <a:ea typeface="Fira Code" pitchFamily="49" charset="0"/>
                <a:cs typeface="Fira Code" pitchFamily="49" charset="0"/>
              </a:rPr>
              <a:t>:</a:t>
            </a:r>
            <a:r>
              <a:rPr lang="en-GB" sz="1600" dirty="0">
                <a:solidFill>
                  <a:srgbClr val="0000FF"/>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a:t>
            </a:r>
            <a:endParaRPr lang="en-GB" sz="1600" dirty="0">
              <a:solidFill>
                <a:srgbClr val="257FA0"/>
              </a:solidFill>
              <a:effectLst/>
              <a:latin typeface="Fira Code" pitchFamily="49" charset="0"/>
              <a:ea typeface="Fira Code" pitchFamily="49" charset="0"/>
              <a:cs typeface="Fira Code" pitchFamily="49" charset="0"/>
            </a:endParaRPr>
          </a:p>
          <a:p>
            <a:r>
              <a:rPr lang="en-GB" sz="1600" dirty="0">
                <a:solidFill>
                  <a:srgbClr val="257FA0"/>
                </a:solidFill>
                <a:effectLst/>
                <a:latin typeface="Fira Code" pitchFamily="49" charset="0"/>
                <a:ea typeface="Fira Code" pitchFamily="49" charset="0"/>
                <a:cs typeface="Fira Code" pitchFamily="49" charset="0"/>
              </a:rPr>
              <a:t>	Lam </a:t>
            </a:r>
            <a:r>
              <a:rPr lang="en-GB" sz="1600" dirty="0">
                <a:solidFill>
                  <a:srgbClr val="0000FF"/>
                </a:solidFill>
                <a:latin typeface="Fira Code" pitchFamily="49" charset="0"/>
                <a:ea typeface="Fira Code" pitchFamily="49" charset="0"/>
                <a:cs typeface="Fira Code" pitchFamily="49" charset="0"/>
              </a:rPr>
              <a:t>:</a:t>
            </a:r>
            <a:r>
              <a:rPr lang="en-GB" sz="1600" dirty="0">
                <a:solidFill>
                  <a:srgbClr val="0000FF"/>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b)</a:t>
            </a:r>
          </a:p>
          <a:p>
            <a:r>
              <a:rPr lang="en-GB" sz="1600" dirty="0">
                <a:solidFill>
                  <a:srgbClr val="000000"/>
                </a:solidFill>
                <a:latin typeface="Fira Code" pitchFamily="49" charset="0"/>
                <a:ea typeface="Fira Code" pitchFamily="49" charset="0"/>
                <a:cs typeface="Fira Code" pitchFamily="49" charset="0"/>
              </a:rPr>
              <a:t>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257FA0"/>
                </a:solidFill>
                <a:effectLst/>
                <a:latin typeface="Fira Code" pitchFamily="49" charset="0"/>
                <a:ea typeface="Fira Code" pitchFamily="49" charset="0"/>
                <a:cs typeface="Fira Code" pitchFamily="49" charset="0"/>
              </a:rPr>
              <a:t>:-&gt; </a:t>
            </a:r>
            <a:r>
              <a:rPr lang="en-GB" sz="1600" dirty="0">
                <a:solidFill>
                  <a:srgbClr val="000000"/>
                </a:solidFill>
                <a:effectLst/>
                <a:latin typeface="Fira Code" pitchFamily="49" charset="0"/>
                <a:ea typeface="Fira Code" pitchFamily="49" charset="0"/>
                <a:cs typeface="Fira Code" pitchFamily="49" charset="0"/>
              </a:rPr>
              <a:t>b)</a:t>
            </a:r>
          </a:p>
          <a:p>
            <a:r>
              <a:rPr lang="en-GB" sz="1600" dirty="0">
                <a:solidFill>
                  <a:srgbClr val="257FA0"/>
                </a:solidFill>
                <a:effectLst/>
                <a:latin typeface="Fira Code" pitchFamily="49" charset="0"/>
                <a:ea typeface="Fira Code" pitchFamily="49" charset="0"/>
                <a:cs typeface="Fira Code" pitchFamily="49" charset="0"/>
              </a:rPr>
              <a:t>	App </a:t>
            </a:r>
            <a:r>
              <a:rPr lang="en-GB" sz="1600" dirty="0">
                <a:solidFill>
                  <a:srgbClr val="0000FF"/>
                </a:solidFill>
                <a:effectLst/>
                <a:latin typeface="Fira Code" pitchFamily="49" charset="0"/>
                <a:ea typeface="Fira Code" pitchFamily="49" charset="0"/>
                <a:cs typeface="Fira Code" pitchFamily="49" charset="0"/>
              </a:rPr>
              <a: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257FA0"/>
                </a:solidFill>
                <a:effectLst/>
                <a:latin typeface="Fira Code" pitchFamily="49" charset="0"/>
                <a:ea typeface="Fira Code" pitchFamily="49" charset="0"/>
                <a:cs typeface="Fira Code" pitchFamily="49" charset="0"/>
              </a:rPr>
              <a:t>:-&gt; </a:t>
            </a:r>
            <a:r>
              <a:rPr lang="en-GB" sz="1600" dirty="0">
                <a:solidFill>
                  <a:srgbClr val="000000"/>
                </a:solidFill>
                <a:effectLst/>
                <a:latin typeface="Fira Code" pitchFamily="49" charset="0"/>
                <a:ea typeface="Fira Code" pitchFamily="49" charset="0"/>
                <a:cs typeface="Fira Code" pitchFamily="49" charset="0"/>
              </a:rPr>
              <a:t>b)</a:t>
            </a:r>
            <a:endParaRPr lang="en-GB" sz="1600" dirty="0">
              <a:solidFill>
                <a:srgbClr val="257FA0"/>
              </a:solidFill>
              <a:latin typeface="Fira Code" pitchFamily="49" charset="0"/>
              <a:ea typeface="Fira Code" pitchFamily="49" charset="0"/>
              <a:cs typeface="Fira Code" pitchFamily="49" charset="0"/>
            </a:endParaRPr>
          </a:p>
          <a:p>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a </a:t>
            </a:r>
            <a:r>
              <a:rPr lang="en-GB" sz="1600" dirty="0">
                <a:solidFill>
                  <a:srgbClr val="0000FF"/>
                </a:solidFill>
                <a:effectLst/>
                <a:latin typeface="Fira Code" pitchFamily="49" charset="0"/>
                <a:ea typeface="Fira Code" pitchFamily="49" charset="0"/>
                <a:cs typeface="Fira Code" pitchFamily="49" charset="0"/>
              </a:rPr>
              <a:t>-&gt;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 b</a:t>
            </a:r>
          </a:p>
          <a:p>
            <a:endParaRPr lang="en-GB" sz="1600" dirty="0">
              <a:solidFill>
                <a:srgbClr val="000000"/>
              </a:solidFill>
              <a:latin typeface="Fira Code" pitchFamily="49" charset="0"/>
              <a:ea typeface="Fira Code" pitchFamily="49" charset="0"/>
              <a:cs typeface="Fira Code" pitchFamily="49" charset="0"/>
            </a:endParaRPr>
          </a:p>
          <a:p>
            <a:r>
              <a:rPr lang="en-GB" sz="1600" dirty="0">
                <a:solidFill>
                  <a:srgbClr val="0000FF"/>
                </a:solidFill>
                <a:effectLst/>
                <a:latin typeface="Fira Code" pitchFamily="49" charset="0"/>
                <a:ea typeface="Fira Code" pitchFamily="49" charset="0"/>
                <a:cs typeface="Fira Code" pitchFamily="49" charset="0"/>
              </a:rPr>
              <a:t>type </a:t>
            </a:r>
            <a:r>
              <a:rPr lang="en-GB" sz="1600" dirty="0">
                <a:solidFill>
                  <a:srgbClr val="257FA0"/>
                </a:solidFill>
                <a:effectLst/>
                <a:latin typeface="Fira Code" pitchFamily="49" charset="0"/>
                <a:ea typeface="Fira Code" pitchFamily="49" charset="0"/>
                <a:cs typeface="Fira Code" pitchFamily="49" charset="0"/>
              </a:rPr>
              <a:t>PHOAS </a:t>
            </a:r>
            <a:r>
              <a:rPr lang="en-GB" sz="1600" dirty="0">
                <a:solidFill>
                  <a:srgbClr val="0000FF"/>
                </a:solidFill>
                <a:effectLst/>
                <a:latin typeface="Fira Code" pitchFamily="49" charset="0"/>
                <a:ea typeface="Fira Code" pitchFamily="49" charset="0"/>
                <a:cs typeface="Fira Code" pitchFamily="49" charset="0"/>
              </a:rPr>
              <a:t>= </a:t>
            </a:r>
            <a:r>
              <a:rPr lang="en-GB" sz="1600" dirty="0" err="1">
                <a:solidFill>
                  <a:srgbClr val="000000"/>
                </a:solidFill>
                <a:effectLst/>
                <a:latin typeface="Fira Code" pitchFamily="49" charset="0"/>
                <a:ea typeface="Fira Code" pitchFamily="49" charset="0"/>
                <a:cs typeface="Fira Code" pitchFamily="49" charset="0"/>
              </a:rPr>
              <a:t>forall</a:t>
            </a:r>
            <a:r>
              <a:rPr lang="en-GB" sz="1600" dirty="0">
                <a:solidFill>
                  <a:srgbClr val="000000"/>
                </a:solidFill>
                <a:effectLst/>
                <a:latin typeface="Fira Code" pitchFamily="49" charset="0"/>
                <a:ea typeface="Fira Code" pitchFamily="49" charset="0"/>
                <a:cs typeface="Fira Code" pitchFamily="49" charset="0"/>
              </a:rPr>
              <a:t> v. </a:t>
            </a:r>
            <a:r>
              <a:rPr lang="en-GB" sz="1600" dirty="0" err="1">
                <a:solidFill>
                  <a:srgbClr val="257FA0"/>
                </a:solidFill>
                <a:effectLst/>
                <a:latin typeface="Fira Code" pitchFamily="49" charset="0"/>
                <a:ea typeface="Fira Code" pitchFamily="49" charset="0"/>
                <a:cs typeface="Fira Code" pitchFamily="49" charset="0"/>
              </a:rPr>
              <a:t>WeakHOAS</a:t>
            </a:r>
            <a:r>
              <a:rPr lang="en-GB" sz="1600" dirty="0">
                <a:solidFill>
                  <a:srgbClr val="257FA0"/>
                </a:solidFill>
                <a:effectLst/>
                <a:latin typeface="Fira Code" pitchFamily="49" charset="0"/>
                <a:ea typeface="Fira Code" pitchFamily="49" charset="0"/>
                <a:cs typeface="Fira Code" pitchFamily="49" charset="0"/>
              </a:rPr>
              <a:t> </a:t>
            </a:r>
            <a:r>
              <a:rPr lang="en-GB" sz="1600" dirty="0">
                <a:solidFill>
                  <a:srgbClr val="000000"/>
                </a:solidFill>
                <a:effectLst/>
                <a:latin typeface="Fira Code" pitchFamily="49" charset="0"/>
                <a:ea typeface="Fira Code" pitchFamily="49" charset="0"/>
                <a:cs typeface="Fira Code" pitchFamily="49" charset="0"/>
              </a:rPr>
              <a:t>v</a:t>
            </a:r>
          </a:p>
        </p:txBody>
      </p:sp>
      <p:sp>
        <p:nvSpPr>
          <p:cNvPr id="11" name="TextBox 10">
            <a:extLst>
              <a:ext uri="{FF2B5EF4-FFF2-40B4-BE49-F238E27FC236}">
                <a16:creationId xmlns:a16="http://schemas.microsoft.com/office/drawing/2014/main" id="{850C562D-71D3-DF59-E001-067B289B2FC7}"/>
              </a:ext>
            </a:extLst>
          </p:cNvPr>
          <p:cNvSpPr txBox="1"/>
          <p:nvPr/>
        </p:nvSpPr>
        <p:spPr>
          <a:xfrm>
            <a:off x="3831351" y="4253340"/>
            <a:ext cx="8777385" cy="1754326"/>
          </a:xfrm>
          <a:prstGeom prst="rect">
            <a:avLst/>
          </a:prstGeom>
          <a:noFill/>
        </p:spPr>
        <p:txBody>
          <a:bodyPr wrap="square">
            <a:spAutoFit/>
          </a:bodyPr>
          <a:lstStyle/>
          <a:p>
            <a:r>
              <a:rPr lang="en-GB" dirty="0">
                <a:solidFill>
                  <a:srgbClr val="000000"/>
                </a:solidFill>
                <a:latin typeface="Fira Code" pitchFamily="49" charset="0"/>
                <a:ea typeface="Fira Code" pitchFamily="49" charset="0"/>
                <a:cs typeface="Fira Code" pitchFamily="49" charset="0"/>
              </a:rPr>
              <a:t>unembed </a:t>
            </a:r>
            <a:r>
              <a:rPr lang="en-GB" dirty="0">
                <a:solidFill>
                  <a:srgbClr val="0000FF"/>
                </a:solidFill>
                <a:latin typeface="JetBrains Mono" panose="02000009000000000000" pitchFamily="49" charset="0"/>
              </a:rPr>
              <a:t>::</a:t>
            </a:r>
            <a:r>
              <a:rPr lang="en-GB" dirty="0">
                <a:solidFill>
                  <a:srgbClr val="000000"/>
                </a:solidFill>
                <a:latin typeface="Fira Code" pitchFamily="49" charset="0"/>
                <a:ea typeface="Fira Code" pitchFamily="49" charset="0"/>
                <a:cs typeface="Fira Code" pitchFamily="49" charset="0"/>
              </a:rPr>
              <a:t> </a:t>
            </a:r>
            <a:r>
              <a:rPr lang="en-GB" dirty="0" err="1">
                <a:solidFill>
                  <a:srgbClr val="257FA0"/>
                </a:solidFill>
                <a:latin typeface="Fira Code" pitchFamily="49" charset="0"/>
                <a:ea typeface="Fira Code" pitchFamily="49" charset="0"/>
                <a:cs typeface="Fira Code" pitchFamily="49" charset="0"/>
              </a:rPr>
              <a:t>WeakHOAS</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DB.Index</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 </a:t>
            </a:r>
            <a:r>
              <a:rPr lang="en-GB" dirty="0">
                <a:solidFill>
                  <a:srgbClr val="0000FF"/>
                </a:solidFill>
                <a:latin typeface="JetBrains Mono" panose="02000009000000000000" pitchFamily="49" charset="0"/>
              </a:rPr>
              <a:t>-&gt;</a:t>
            </a:r>
            <a:r>
              <a:rPr lang="en-GB" dirty="0">
                <a:solidFill>
                  <a:srgbClr val="000000"/>
                </a:solidFill>
                <a:latin typeface="Fira Code" pitchFamily="49" charset="0"/>
                <a:ea typeface="Fira Code" pitchFamily="49" charset="0"/>
                <a:cs typeface="Fira Code" pitchFamily="49" charset="0"/>
              </a:rPr>
              <a:t> DB.</a:t>
            </a:r>
            <a:r>
              <a:rPr lang="en-GB" dirty="0">
                <a:solidFill>
                  <a:srgbClr val="257FA0"/>
                </a:solidFill>
                <a:latin typeface="JetBrains Mono" panose="02000009000000000000" pitchFamily="49" charset="0"/>
              </a:rPr>
              <a:t>STLC</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a:t>
            </a:r>
          </a:p>
          <a:p>
            <a:r>
              <a:rPr lang="en-GB" dirty="0" err="1">
                <a:solidFill>
                  <a:srgbClr val="000000"/>
                </a:solidFill>
                <a:highlight>
                  <a:srgbClr val="FFFC9B"/>
                </a:highlight>
                <a:latin typeface="Fira Code" pitchFamily="49" charset="0"/>
                <a:ea typeface="Fira Code" pitchFamily="49" charset="0"/>
                <a:cs typeface="Fira Code" pitchFamily="49" charset="0"/>
              </a:rPr>
              <a:t>toPHOAS</a:t>
            </a:r>
            <a:r>
              <a:rPr lang="en-GB" dirty="0">
                <a:solidFill>
                  <a:srgbClr val="000000"/>
                </a:solidFill>
                <a:highlight>
                  <a:srgbClr val="FFFC9B"/>
                </a:highlight>
                <a:latin typeface="Fira Code" pitchFamily="49" charset="0"/>
                <a:ea typeface="Fira Code" pitchFamily="49" charset="0"/>
                <a:cs typeface="Fira Code" pitchFamily="49" charset="0"/>
              </a:rPr>
              <a:t> </a:t>
            </a:r>
            <a:r>
              <a:rPr lang="en-GB" dirty="0">
                <a:solidFill>
                  <a:srgbClr val="0000FF"/>
                </a:solidFill>
                <a:highlight>
                  <a:srgbClr val="FFFC9B"/>
                </a:highlight>
                <a:latin typeface="JetBrains Mono" panose="02000009000000000000" pitchFamily="49" charset="0"/>
              </a:rPr>
              <a:t>:: </a:t>
            </a:r>
            <a:r>
              <a:rPr lang="en-GB" dirty="0">
                <a:solidFill>
                  <a:srgbClr val="000000"/>
                </a:solidFill>
                <a:highlight>
                  <a:srgbClr val="FFFC9B"/>
                </a:highlight>
                <a:latin typeface="Fira Code" pitchFamily="49" charset="0"/>
                <a:ea typeface="Fira Code" pitchFamily="49" charset="0"/>
                <a:cs typeface="Fira Code" pitchFamily="49" charset="0"/>
              </a:rPr>
              <a:t>DB.</a:t>
            </a:r>
            <a:r>
              <a:rPr lang="en-GB" dirty="0">
                <a:solidFill>
                  <a:srgbClr val="257FA0"/>
                </a:solidFill>
                <a:highlight>
                  <a:srgbClr val="FFFC9B"/>
                </a:highlight>
                <a:latin typeface="JetBrains Mono" panose="02000009000000000000" pitchFamily="49" charset="0"/>
              </a:rPr>
              <a:t>STLC</a:t>
            </a:r>
            <a:r>
              <a:rPr lang="en-GB" dirty="0">
                <a:solidFill>
                  <a:srgbClr val="000000"/>
                </a:solidFill>
                <a:highlight>
                  <a:srgbClr val="FFFC9B"/>
                </a:highlight>
                <a:latin typeface="Fira Code" pitchFamily="49" charset="0"/>
                <a:ea typeface="Fira Code" pitchFamily="49" charset="0"/>
                <a:cs typeface="Fira Code" pitchFamily="49" charset="0"/>
              </a:rPr>
              <a:t> </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 t </a:t>
            </a:r>
            <a:r>
              <a:rPr lang="en-GB" dirty="0">
                <a:solidFill>
                  <a:srgbClr val="0000FF"/>
                </a:solidFill>
                <a:highlight>
                  <a:srgbClr val="FFFC9B"/>
                </a:highlight>
                <a:latin typeface="JetBrains Mono" panose="02000009000000000000" pitchFamily="49" charset="0"/>
              </a:rPr>
              <a:t>-&gt; </a:t>
            </a:r>
            <a:r>
              <a:rPr lang="en-GB" dirty="0">
                <a:solidFill>
                  <a:srgbClr val="257FA0"/>
                </a:solidFill>
                <a:highlight>
                  <a:srgbClr val="FFFC9B"/>
                </a:highlight>
                <a:latin typeface="Fira Code" pitchFamily="49" charset="0"/>
                <a:ea typeface="Fira Code" pitchFamily="49" charset="0"/>
                <a:cs typeface="Fira Code" pitchFamily="49" charset="0"/>
              </a:rPr>
              <a:t>PHOAS t</a:t>
            </a:r>
            <a:endParaRPr lang="en-GB" dirty="0">
              <a:solidFill>
                <a:srgbClr val="000000"/>
              </a:solidFill>
              <a:latin typeface="Fira Code" pitchFamily="49" charset="0"/>
              <a:ea typeface="Fira Code" pitchFamily="49" charset="0"/>
              <a:cs typeface="Fira Code" pitchFamily="49" charset="0"/>
            </a:endParaRPr>
          </a:p>
          <a:p>
            <a:endParaRPr lang="en-GB" dirty="0">
              <a:solidFill>
                <a:srgbClr val="000000"/>
              </a:solidFill>
              <a:latin typeface="Fira Code" pitchFamily="49" charset="0"/>
              <a:ea typeface="Fira Code" pitchFamily="49" charset="0"/>
              <a:cs typeface="Fira Code" pitchFamily="49" charset="0"/>
            </a:endParaRPr>
          </a:p>
          <a:p>
            <a:r>
              <a:rPr lang="en-GB" dirty="0">
                <a:solidFill>
                  <a:srgbClr val="000000"/>
                </a:solidFill>
                <a:latin typeface="Fira Code" pitchFamily="49" charset="0"/>
                <a:ea typeface="Fira Code" pitchFamily="49" charset="0"/>
                <a:cs typeface="Fira Code" pitchFamily="49" charset="0"/>
              </a:rPr>
              <a:t>transmit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PHOAS</a:t>
            </a:r>
            <a:r>
              <a:rPr lang="en-GB" dirty="0">
                <a:solidFill>
                  <a:srgbClr val="000000"/>
                </a:solidFill>
                <a:latin typeface="Fira Code" pitchFamily="49" charset="0"/>
                <a:ea typeface="Fira Code" pitchFamily="49" charset="0"/>
                <a:cs typeface="Fira Code" pitchFamily="49" charset="0"/>
              </a:rPr>
              <a:t> t </a:t>
            </a:r>
            <a:r>
              <a:rPr lang="en-GB" dirty="0">
                <a:solidFill>
                  <a:srgbClr val="0000FF"/>
                </a:solidFill>
                <a:latin typeface="Fira Code" pitchFamily="49" charset="0"/>
                <a:ea typeface="Fira Code" pitchFamily="49" charset="0"/>
                <a:cs typeface="Fira Code" pitchFamily="49" charset="0"/>
              </a:rPr>
              <a:t>-&gt; </a:t>
            </a:r>
            <a:r>
              <a:rPr lang="en-GB" dirty="0">
                <a:solidFill>
                  <a:srgbClr val="257FA0"/>
                </a:solidFill>
                <a:latin typeface="Fira Code" pitchFamily="49" charset="0"/>
                <a:ea typeface="Fira Code" pitchFamily="49" charset="0"/>
                <a:cs typeface="Fira Code" pitchFamily="49" charset="0"/>
              </a:rPr>
              <a:t>PHOAS</a:t>
            </a:r>
            <a:r>
              <a:rPr lang="en-GB" dirty="0">
                <a:solidFill>
                  <a:srgbClr val="000000"/>
                </a:solidFill>
                <a:latin typeface="Fira Code" pitchFamily="49" charset="0"/>
                <a:ea typeface="Fira Code" pitchFamily="49" charset="0"/>
                <a:cs typeface="Fira Code" pitchFamily="49" charset="0"/>
              </a:rPr>
              <a:t> t</a:t>
            </a:r>
          </a:p>
          <a:p>
            <a:r>
              <a:rPr lang="en-GB" dirty="0">
                <a:solidFill>
                  <a:srgbClr val="000000"/>
                </a:solidFill>
                <a:latin typeface="Fira Code" pitchFamily="49" charset="0"/>
                <a:ea typeface="Fira Code" pitchFamily="49" charset="0"/>
                <a:cs typeface="Fira Code" pitchFamily="49" charset="0"/>
              </a:rPr>
              <a:t>transmit </a:t>
            </a:r>
            <a:r>
              <a:rPr lang="en-GB" dirty="0">
                <a:solidFill>
                  <a:srgbClr val="0000FF"/>
                </a:solidFill>
                <a:latin typeface="Fira Code" pitchFamily="49" charset="0"/>
                <a:ea typeface="Fira Code" pitchFamily="49" charset="0"/>
                <a:cs typeface="Fira Code" pitchFamily="49" charset="0"/>
              </a:rPr>
              <a:t>= </a:t>
            </a:r>
            <a:r>
              <a:rPr lang="en-GB" dirty="0" err="1">
                <a:solidFill>
                  <a:srgbClr val="000000"/>
                </a:solidFill>
                <a:highlight>
                  <a:srgbClr val="FFFC9B"/>
                </a:highlight>
                <a:latin typeface="Fira Code" pitchFamily="49" charset="0"/>
                <a:ea typeface="Fira Code" pitchFamily="49" charset="0"/>
                <a:cs typeface="Fira Code" pitchFamily="49" charset="0"/>
              </a:rPr>
              <a:t>toPHOAS</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marshal</a:t>
            </a:r>
            <a:r>
              <a:rPr lang="en-GB" dirty="0">
                <a:solidFill>
                  <a:srgbClr val="0000FF"/>
                </a:solidFill>
                <a:latin typeface="Fira Code" pitchFamily="49" charset="0"/>
                <a:ea typeface="Fira Code" pitchFamily="49" charset="0"/>
                <a:cs typeface="Fira Code" pitchFamily="49" charset="0"/>
              </a:rPr>
              <a:t> . </a:t>
            </a:r>
            <a:r>
              <a:rPr lang="en-GB" dirty="0">
                <a:solidFill>
                  <a:srgbClr val="000000"/>
                </a:solidFill>
                <a:latin typeface="Fira Code" pitchFamily="49" charset="0"/>
                <a:ea typeface="Fira Code" pitchFamily="49" charset="0"/>
                <a:cs typeface="Fira Code" pitchFamily="49" charset="0"/>
              </a:rPr>
              <a:t>unembed</a:t>
            </a:r>
          </a:p>
          <a:p>
            <a:endParaRPr lang="en-GB" dirty="0">
              <a:solidFill>
                <a:srgbClr val="000000"/>
              </a:solidFill>
              <a:latin typeface="Fira Code" pitchFamily="49" charset="0"/>
              <a:ea typeface="Fira Code" pitchFamily="49" charset="0"/>
              <a:cs typeface="Fira Code" pitchFamily="49" charset="0"/>
            </a:endParaRPr>
          </a:p>
        </p:txBody>
      </p:sp>
      <p:sp>
        <p:nvSpPr>
          <p:cNvPr id="3" name="TextBox 2">
            <a:extLst>
              <a:ext uri="{FF2B5EF4-FFF2-40B4-BE49-F238E27FC236}">
                <a16:creationId xmlns:a16="http://schemas.microsoft.com/office/drawing/2014/main" id="{186CD5ED-86CB-4116-307D-5FB9278961F6}"/>
              </a:ext>
            </a:extLst>
          </p:cNvPr>
          <p:cNvSpPr txBox="1"/>
          <p:nvPr/>
        </p:nvSpPr>
        <p:spPr>
          <a:xfrm>
            <a:off x="1067078" y="3075190"/>
            <a:ext cx="1071343" cy="400110"/>
          </a:xfrm>
          <a:prstGeom prst="rect">
            <a:avLst/>
          </a:prstGeom>
          <a:solidFill>
            <a:schemeClr val="bg2"/>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Calypso</a:t>
            </a:r>
            <a:endParaRPr lang="en-GB" sz="1400" b="1" dirty="0"/>
          </a:p>
        </p:txBody>
      </p:sp>
    </p:spTree>
    <p:extLst>
      <p:ext uri="{BB962C8B-B14F-4D97-AF65-F5344CB8AC3E}">
        <p14:creationId xmlns:p14="http://schemas.microsoft.com/office/powerpoint/2010/main" val="31447389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13233C-C655-8F88-B718-FF45366FE111}"/>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D85521FA-63BE-6A97-F11A-F44739C2C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DEE40EA9-3458-C72F-DBFC-6E7153B4CE50}"/>
              </a:ext>
            </a:extLst>
          </p:cNvPr>
          <p:cNvPicPr>
            <a:picLocks noChangeAspect="1"/>
          </p:cNvPicPr>
          <p:nvPr/>
        </p:nvPicPr>
        <p:blipFill>
          <a:blip r:embed="rId3"/>
          <a:srcRect t="11438" r="51399" b="8790"/>
          <a:stretch>
            <a:fillRect/>
          </a:stretch>
        </p:blipFill>
        <p:spPr>
          <a:xfrm>
            <a:off x="-4893544" y="-10866033"/>
            <a:ext cx="18780994" cy="21732066"/>
          </a:xfrm>
          <a:prstGeom prst="rect">
            <a:avLst/>
          </a:prstGeom>
        </p:spPr>
      </p:pic>
      <p:pic>
        <p:nvPicPr>
          <p:cNvPr id="23" name="Picture 22">
            <a:extLst>
              <a:ext uri="{FF2B5EF4-FFF2-40B4-BE49-F238E27FC236}">
                <a16:creationId xmlns:a16="http://schemas.microsoft.com/office/drawing/2014/main" id="{1A6475BE-6BA0-7EF8-07F7-ECBB0C1108D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660708" y="1311154"/>
            <a:ext cx="1884084" cy="1293507"/>
          </a:xfrm>
          <a:prstGeom prst="rect">
            <a:avLst/>
          </a:prstGeom>
        </p:spPr>
      </p:pic>
      <p:sp>
        <p:nvSpPr>
          <p:cNvPr id="4" name="Slide Number Placeholder 3">
            <a:extLst>
              <a:ext uri="{FF2B5EF4-FFF2-40B4-BE49-F238E27FC236}">
                <a16:creationId xmlns:a16="http://schemas.microsoft.com/office/drawing/2014/main" id="{7802F125-CD2B-1850-7ED4-0BFB1BED90C7}"/>
              </a:ext>
            </a:extLst>
          </p:cNvPr>
          <p:cNvSpPr>
            <a:spLocks noGrp="1"/>
          </p:cNvSpPr>
          <p:nvPr>
            <p:ph type="sldNum" sz="quarter" idx="12"/>
          </p:nvPr>
        </p:nvSpPr>
        <p:spPr/>
        <p:txBody>
          <a:bodyPr/>
          <a:lstStyle/>
          <a:p>
            <a:fld id="{6B547C04-AA2C-754F-9E4E-F6B7B0201F60}" type="slidenum">
              <a:rPr lang="en-US" smtClean="0"/>
              <a:pPr/>
              <a:t>25</a:t>
            </a:fld>
            <a:endParaRPr lang="en-US"/>
          </a:p>
        </p:txBody>
      </p:sp>
      <p:sp>
        <p:nvSpPr>
          <p:cNvPr id="3" name="Horizontal Scroll 2">
            <a:extLst>
              <a:ext uri="{FF2B5EF4-FFF2-40B4-BE49-F238E27FC236}">
                <a16:creationId xmlns:a16="http://schemas.microsoft.com/office/drawing/2014/main" id="{7EAF9A09-4580-44A5-1844-37C9F48B5CA0}"/>
              </a:ext>
            </a:extLst>
          </p:cNvPr>
          <p:cNvSpPr/>
          <p:nvPr/>
        </p:nvSpPr>
        <p:spPr>
          <a:xfrm>
            <a:off x="3203976" y="510222"/>
            <a:ext cx="8395942" cy="5837555"/>
          </a:xfrm>
          <a:prstGeom prst="horizontalScroll">
            <a:avLst/>
          </a:prstGeom>
          <a:blipFill>
            <a:blip r:embed="rId6"/>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endParaRPr>
          </a:p>
          <a:p>
            <a:pPr algn="ct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Type Safe Unembedding❗️</a:t>
            </a:r>
            <a:r>
              <a:rPr lang="en-GB" b="0" i="0" dirty="0">
                <a:solidFill>
                  <a:srgbClr val="CDCDCD"/>
                </a:solidFill>
                <a:effectLst/>
                <a:latin typeface="Fira Code" pitchFamily="49" charset="0"/>
                <a:ea typeface="Fira Code" pitchFamily="49" charset="0"/>
                <a:cs typeface="Fira Code" pitchFamily="49" charset="0"/>
              </a:rPr>
              <a:t>❌</a:t>
            </a:r>
            <a:endParaRPr lang="en-GB" b="0" i="0" dirty="0">
              <a:solidFill>
                <a:srgbClr val="000000"/>
              </a:solidFill>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unembed </a:t>
            </a:r>
            <a:r>
              <a:rPr lang="en-GB" dirty="0">
                <a:solidFill>
                  <a:srgbClr val="0000FF"/>
                </a:solidFill>
                <a:effectLst/>
                <a:latin typeface="Fira Code" pitchFamily="49" charset="0"/>
                <a:ea typeface="Fira Code" pitchFamily="49" charset="0"/>
                <a:cs typeface="Fira Code" pitchFamily="49" charset="0"/>
              </a:rPr>
              <a:t>::</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PHOAS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DB.Index</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a:t>
            </a:r>
            <a:r>
              <a:rPr lang="en-GB" dirty="0">
                <a:solidFill>
                  <a:srgbClr val="000000"/>
                </a:solidFill>
                <a:effectLst/>
                <a:latin typeface="Fira Code" pitchFamily="49" charset="0"/>
                <a:ea typeface="Fira Code" pitchFamily="49" charset="0"/>
                <a:cs typeface="Fira Code" pitchFamily="49" charset="0"/>
              </a:rPr>
              <a:t> (DB.</a:t>
            </a:r>
            <a:r>
              <a:rPr lang="en-GB" dirty="0">
                <a:solidFill>
                  <a:srgbClr val="257FA0"/>
                </a:solidFill>
                <a:effectLst/>
                <a:latin typeface="Fira Code" pitchFamily="49" charset="0"/>
                <a:ea typeface="Fira Code" pitchFamily="49" charset="0"/>
                <a:cs typeface="Fira Code" pitchFamily="49" charset="0"/>
              </a:rPr>
              <a:t>STLC</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a:t>
            </a:r>
          </a:p>
          <a:p>
            <a:r>
              <a:rPr lang="en-GB" dirty="0">
                <a:solidFill>
                  <a:srgbClr val="000000"/>
                </a:solidFill>
                <a:effectLst/>
                <a:latin typeface="Fira Code" pitchFamily="49" charset="0"/>
                <a:ea typeface="Fira Code" pitchFamily="49" charset="0"/>
                <a:cs typeface="Fira Code" pitchFamily="49" charset="0"/>
              </a:rPr>
              <a:t>unembed (</a:t>
            </a:r>
            <a:r>
              <a:rPr lang="en-GB" dirty="0">
                <a:solidFill>
                  <a:srgbClr val="257FA0"/>
                </a:solidFill>
                <a:effectLst/>
                <a:latin typeface="Fira Code" pitchFamily="49" charset="0"/>
                <a:ea typeface="Fira Code" pitchFamily="49" charset="0"/>
                <a:cs typeface="Fira Code" pitchFamily="49" charset="0"/>
              </a:rPr>
              <a:t>Var</a:t>
            </a:r>
            <a:r>
              <a:rPr lang="en-GB" dirty="0">
                <a:solidFill>
                  <a:srgbClr val="000000"/>
                </a:solidFill>
                <a:effectLst/>
                <a:latin typeface="Fira Code" pitchFamily="49" charset="0"/>
                <a:ea typeface="Fira Code" pitchFamily="49" charset="0"/>
                <a:cs typeface="Fira Code" pitchFamily="49" charset="0"/>
              </a:rPr>
              <a:t> v) </a:t>
            </a:r>
            <a:r>
              <a:rPr lang="en-GB" dirty="0">
                <a:solidFill>
                  <a:srgbClr val="0000FF"/>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DB.</a:t>
            </a:r>
            <a:r>
              <a:rPr lang="en-GB" dirty="0" err="1">
                <a:solidFill>
                  <a:srgbClr val="257FA0"/>
                </a:solidFill>
                <a:effectLst/>
                <a:latin typeface="Fira Code" pitchFamily="49" charset="0"/>
                <a:ea typeface="Fira Code" pitchFamily="49" charset="0"/>
                <a:cs typeface="Fira Code" pitchFamily="49" charset="0"/>
              </a:rPr>
              <a:t>Var</a:t>
            </a:r>
            <a:r>
              <a:rPr lang="en-GB" dirty="0">
                <a:solidFill>
                  <a:srgbClr val="000000"/>
                </a:solidFill>
                <a:effectLst/>
                <a:latin typeface="Fira Code" pitchFamily="49" charset="0"/>
                <a:ea typeface="Fira Code" pitchFamily="49" charset="0"/>
                <a:cs typeface="Fira Code" pitchFamily="49" charset="0"/>
              </a:rPr>
              <a:t> v)</a:t>
            </a:r>
          </a:p>
          <a:p>
            <a:r>
              <a:rPr lang="en-GB" dirty="0">
                <a:solidFill>
                  <a:srgbClr val="000000"/>
                </a:solidFill>
                <a:effectLst/>
                <a:latin typeface="Fira Code" pitchFamily="49" charset="0"/>
                <a:ea typeface="Fira Code" pitchFamily="49" charset="0"/>
                <a:cs typeface="Fira Code" pitchFamily="49" charset="0"/>
              </a:rPr>
              <a:t>unembed (</a:t>
            </a:r>
            <a:r>
              <a:rPr lang="en-GB" dirty="0">
                <a:solidFill>
                  <a:srgbClr val="257FA0"/>
                </a:solidFill>
                <a:latin typeface="Fira Code" pitchFamily="49" charset="0"/>
                <a:ea typeface="Fira Code" pitchFamily="49" charset="0"/>
                <a:cs typeface="Fira Code" pitchFamily="49" charset="0"/>
              </a:rPr>
              <a:t>App</a:t>
            </a:r>
            <a:r>
              <a:rPr lang="en-GB" dirty="0">
                <a:solidFill>
                  <a:srgbClr val="000000"/>
                </a:solidFill>
                <a:effectLst/>
                <a:latin typeface="Fira Code" pitchFamily="49" charset="0"/>
                <a:ea typeface="Fira Code" pitchFamily="49" charset="0"/>
                <a:cs typeface="Fira Code" pitchFamily="49" charset="0"/>
              </a:rPr>
              <a:t> e1 e2)</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DB.</a:t>
            </a:r>
            <a:r>
              <a:rPr lang="en-GB" dirty="0" err="1">
                <a:solidFill>
                  <a:srgbClr val="257FA0"/>
                </a:solidFill>
                <a:latin typeface="Fira Code" pitchFamily="49" charset="0"/>
                <a:ea typeface="Fira Code" pitchFamily="49" charset="0"/>
                <a:cs typeface="Fira Code" pitchFamily="49" charset="0"/>
              </a:rPr>
              <a:t>Apply</a:t>
            </a:r>
            <a:r>
              <a:rPr lang="en-GB" dirty="0">
                <a:solidFill>
                  <a:srgbClr val="000000"/>
                </a:solidFill>
                <a:effectLst/>
                <a:latin typeface="Fira Code" pitchFamily="49" charset="0"/>
                <a:ea typeface="Fira Code" pitchFamily="49" charset="0"/>
                <a:cs typeface="Fira Code" pitchFamily="49" charset="0"/>
              </a:rPr>
              <a:t> (unembed e1) (unembed e2)</a:t>
            </a:r>
          </a:p>
          <a:p>
            <a:r>
              <a:rPr lang="en-GB" dirty="0">
                <a:solidFill>
                  <a:srgbClr val="000000"/>
                </a:solidFill>
                <a:effectLst/>
                <a:latin typeface="Fira Code" pitchFamily="49" charset="0"/>
                <a:ea typeface="Fira Code" pitchFamily="49" charset="0"/>
                <a:cs typeface="Fira Code" pitchFamily="49" charset="0"/>
              </a:rPr>
              <a:t>unembed (</a:t>
            </a:r>
            <a:r>
              <a:rPr lang="en-GB" dirty="0">
                <a:solidFill>
                  <a:srgbClr val="257FA0"/>
                </a:solidFill>
                <a:latin typeface="Fira Code" pitchFamily="49" charset="0"/>
                <a:ea typeface="Fira Code" pitchFamily="49" charset="0"/>
                <a:cs typeface="Fira Code" pitchFamily="49" charset="0"/>
              </a:rPr>
              <a:t>Lam</a:t>
            </a:r>
            <a:r>
              <a:rPr lang="en-GB" dirty="0">
                <a:solidFill>
                  <a:srgbClr val="000000"/>
                </a:solidFill>
                <a:effectLst/>
                <a:latin typeface="Fira Code" pitchFamily="49" charset="0"/>
                <a:ea typeface="Fira Code" pitchFamily="49" charset="0"/>
                <a:cs typeface="Fira Code" pitchFamily="49" charset="0"/>
              </a:rPr>
              <a:t> f)</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DB.</a:t>
            </a:r>
            <a:r>
              <a:rPr lang="en-GB" dirty="0" err="1">
                <a:solidFill>
                  <a:srgbClr val="257FA0"/>
                </a:solidFill>
                <a:latin typeface="Fira Code" pitchFamily="49" charset="0"/>
                <a:ea typeface="Fira Code" pitchFamily="49" charset="0"/>
                <a:cs typeface="Fira Code" pitchFamily="49" charset="0"/>
              </a:rPr>
              <a:t>Lambda</a:t>
            </a:r>
            <a:r>
              <a:rPr lang="en-GB" dirty="0">
                <a:solidFill>
                  <a:srgbClr val="000000"/>
                </a:solidFill>
                <a:effectLst/>
                <a:latin typeface="Fira Code" pitchFamily="49" charset="0"/>
                <a:ea typeface="Fira Code" pitchFamily="49" charset="0"/>
                <a:cs typeface="Fira Code" pitchFamily="49" charset="0"/>
              </a:rPr>
              <a:t> (unembed (</a:t>
            </a:r>
            <a:r>
              <a:rPr lang="en-GB" dirty="0" err="1">
                <a:solidFill>
                  <a:srgbClr val="000000"/>
                </a:solidFill>
                <a:effectLst/>
                <a:highlight>
                  <a:srgbClr val="FFFC9B"/>
                </a:highlight>
                <a:latin typeface="Fira Code" pitchFamily="49" charset="0"/>
                <a:ea typeface="Fira Code" pitchFamily="49" charset="0"/>
                <a:cs typeface="Fira Code" pitchFamily="49" charset="0"/>
              </a:rPr>
              <a:t>unsafeCoerce</a:t>
            </a:r>
            <a:r>
              <a:rPr lang="en-GB" dirty="0">
                <a:solidFill>
                  <a:srgbClr val="000000"/>
                </a:solidFill>
                <a:effectLst/>
                <a:latin typeface="Fira Code" pitchFamily="49" charset="0"/>
                <a:ea typeface="Fira Code" pitchFamily="49" charset="0"/>
                <a:cs typeface="Fira Code" pitchFamily="49" charset="0"/>
              </a:rPr>
              <a:t> $</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f (</a:t>
            </a:r>
            <a:r>
              <a:rPr lang="en-GB" dirty="0" err="1">
                <a:solidFill>
                  <a:srgbClr val="000000"/>
                </a:solidFill>
                <a:effectLst/>
                <a:highlight>
                  <a:srgbClr val="FFFC9B"/>
                </a:highlight>
                <a:latin typeface="Fira Code" pitchFamily="49" charset="0"/>
                <a:ea typeface="Fira Code" pitchFamily="49" charset="0"/>
                <a:cs typeface="Fira Code" pitchFamily="49" charset="0"/>
              </a:rPr>
              <a:t>unsafeCoerce</a:t>
            </a:r>
            <a:r>
              <a:rPr lang="en-GB" dirty="0">
                <a:solidFill>
                  <a:srgbClr val="000000"/>
                </a:solidFill>
                <a:effectLst/>
                <a:latin typeface="Fira Code" pitchFamily="49" charset="0"/>
                <a:ea typeface="Fira Code" pitchFamily="49" charset="0"/>
                <a:cs typeface="Fira Code" pitchFamily="49" charset="0"/>
              </a:rPr>
              <a:t> $ </a:t>
            </a:r>
            <a:r>
              <a:rPr lang="en-GB" dirty="0" err="1">
                <a:solidFill>
                  <a:srgbClr val="000000"/>
                </a:solidFill>
                <a:effectLst/>
                <a:latin typeface="Fira Code" pitchFamily="49" charset="0"/>
                <a:ea typeface="Fira Code" pitchFamily="49" charset="0"/>
                <a:cs typeface="Fira Code" pitchFamily="49" charset="0"/>
              </a:rPr>
              <a:t>DB.</a:t>
            </a:r>
            <a:r>
              <a:rPr lang="en-GB" dirty="0" err="1">
                <a:solidFill>
                  <a:srgbClr val="257FA0"/>
                </a:solidFill>
                <a:latin typeface="Fira Code" pitchFamily="49" charset="0"/>
                <a:ea typeface="Fira Code" pitchFamily="49" charset="0"/>
                <a:cs typeface="Fira Code" pitchFamily="49" charset="0"/>
              </a:rPr>
              <a:t>Top</a:t>
            </a:r>
            <a:r>
              <a:rPr lang="en-GB" dirty="0">
                <a:solidFill>
                  <a:srgbClr val="000000"/>
                </a:solidFill>
                <a:effectLst/>
                <a:latin typeface="Fira Code" pitchFamily="49" charset="0"/>
                <a:ea typeface="Fira Code" pitchFamily="49" charset="0"/>
                <a:cs typeface="Fira Code" pitchFamily="49" charset="0"/>
              </a:rPr>
              <a:t>)))</a:t>
            </a:r>
          </a:p>
        </p:txBody>
      </p:sp>
      <p:sp>
        <p:nvSpPr>
          <p:cNvPr id="12" name="TextBox 11">
            <a:extLst>
              <a:ext uri="{FF2B5EF4-FFF2-40B4-BE49-F238E27FC236}">
                <a16:creationId xmlns:a16="http://schemas.microsoft.com/office/drawing/2014/main" id="{9EDDC4C0-264C-9517-8CF7-4F6955F3B695}"/>
              </a:ext>
            </a:extLst>
          </p:cNvPr>
          <p:cNvSpPr txBox="1"/>
          <p:nvPr/>
        </p:nvSpPr>
        <p:spPr>
          <a:xfrm>
            <a:off x="6020738" y="4662046"/>
            <a:ext cx="415498" cy="369332"/>
          </a:xfrm>
          <a:prstGeom prst="rect">
            <a:avLst/>
          </a:prstGeom>
          <a:noFill/>
        </p:spPr>
        <p:txBody>
          <a:bodyPr wrap="none" rtlCol="0">
            <a:spAutoFit/>
          </a:bodyPr>
          <a:lstStyle/>
          <a:p>
            <a:r>
              <a:rPr lang="en-GB" dirty="0"/>
              <a:t>😱</a:t>
            </a:r>
          </a:p>
        </p:txBody>
      </p:sp>
      <p:sp>
        <p:nvSpPr>
          <p:cNvPr id="13" name="TextBox 12">
            <a:extLst>
              <a:ext uri="{FF2B5EF4-FFF2-40B4-BE49-F238E27FC236}">
                <a16:creationId xmlns:a16="http://schemas.microsoft.com/office/drawing/2014/main" id="{C2B0BE17-10ED-911B-39BB-6BDE0901DC04}"/>
              </a:ext>
            </a:extLst>
          </p:cNvPr>
          <p:cNvSpPr txBox="1"/>
          <p:nvPr/>
        </p:nvSpPr>
        <p:spPr>
          <a:xfrm>
            <a:off x="7910839" y="3884008"/>
            <a:ext cx="415498" cy="369332"/>
          </a:xfrm>
          <a:prstGeom prst="rect">
            <a:avLst/>
          </a:prstGeom>
          <a:noFill/>
        </p:spPr>
        <p:txBody>
          <a:bodyPr wrap="none" rtlCol="0">
            <a:spAutoFit/>
          </a:bodyPr>
          <a:lstStyle/>
          <a:p>
            <a:r>
              <a:rPr lang="en-GB" dirty="0"/>
              <a:t>😱</a:t>
            </a:r>
          </a:p>
        </p:txBody>
      </p:sp>
      <p:sp>
        <p:nvSpPr>
          <p:cNvPr id="5" name="TextBox 4">
            <a:extLst>
              <a:ext uri="{FF2B5EF4-FFF2-40B4-BE49-F238E27FC236}">
                <a16:creationId xmlns:a16="http://schemas.microsoft.com/office/drawing/2014/main" id="{0B604EA6-CF00-D952-AD34-02BCB3EB41D0}"/>
              </a:ext>
            </a:extLst>
          </p:cNvPr>
          <p:cNvSpPr txBox="1"/>
          <p:nvPr/>
        </p:nvSpPr>
        <p:spPr>
          <a:xfrm>
            <a:off x="1067078" y="3075190"/>
            <a:ext cx="1071343" cy="400110"/>
          </a:xfrm>
          <a:prstGeom prst="rect">
            <a:avLst/>
          </a:prstGeom>
          <a:solidFill>
            <a:schemeClr val="bg2"/>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Calypso</a:t>
            </a:r>
            <a:endParaRPr lang="en-GB" sz="1400" b="1" dirty="0"/>
          </a:p>
        </p:txBody>
      </p:sp>
    </p:spTree>
    <p:extLst>
      <p:ext uri="{BB962C8B-B14F-4D97-AF65-F5344CB8AC3E}">
        <p14:creationId xmlns:p14="http://schemas.microsoft.com/office/powerpoint/2010/main" val="16019860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DC65EF-4DDE-E8EE-03B1-AFCA912E3C24}"/>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87EFA2E1-1480-7F5D-EAED-2223909E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7C8AA568-B2D8-694C-F531-0ECC8B7DDC07}"/>
              </a:ext>
            </a:extLst>
          </p:cNvPr>
          <p:cNvPicPr>
            <a:picLocks noChangeAspect="1"/>
          </p:cNvPicPr>
          <p:nvPr/>
        </p:nvPicPr>
        <p:blipFill>
          <a:blip r:embed="rId3"/>
          <a:srcRect t="11438" r="78152" b="8790"/>
          <a:stretch>
            <a:fillRect/>
          </a:stretch>
        </p:blipFill>
        <p:spPr>
          <a:xfrm>
            <a:off x="-4893544" y="-10866033"/>
            <a:ext cx="8442747" cy="21732066"/>
          </a:xfrm>
          <a:prstGeom prst="rect">
            <a:avLst/>
          </a:prstGeom>
        </p:spPr>
      </p:pic>
      <p:pic>
        <p:nvPicPr>
          <p:cNvPr id="23" name="Picture 22">
            <a:extLst>
              <a:ext uri="{FF2B5EF4-FFF2-40B4-BE49-F238E27FC236}">
                <a16:creationId xmlns:a16="http://schemas.microsoft.com/office/drawing/2014/main" id="{5CB97197-62FB-2064-53D9-E2CD44D6770F}"/>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660708" y="1311154"/>
            <a:ext cx="1884084" cy="1293507"/>
          </a:xfrm>
          <a:prstGeom prst="rect">
            <a:avLst/>
          </a:prstGeom>
        </p:spPr>
      </p:pic>
      <p:sp>
        <p:nvSpPr>
          <p:cNvPr id="4" name="Slide Number Placeholder 3">
            <a:extLst>
              <a:ext uri="{FF2B5EF4-FFF2-40B4-BE49-F238E27FC236}">
                <a16:creationId xmlns:a16="http://schemas.microsoft.com/office/drawing/2014/main" id="{CC9EC96B-2924-710F-D242-DC6AB2898BFD}"/>
              </a:ext>
            </a:extLst>
          </p:cNvPr>
          <p:cNvSpPr>
            <a:spLocks noGrp="1"/>
          </p:cNvSpPr>
          <p:nvPr>
            <p:ph type="sldNum" sz="quarter" idx="12"/>
          </p:nvPr>
        </p:nvSpPr>
        <p:spPr/>
        <p:txBody>
          <a:bodyPr/>
          <a:lstStyle/>
          <a:p>
            <a:fld id="{6B547C04-AA2C-754F-9E4E-F6B7B0201F60}" type="slidenum">
              <a:rPr lang="en-US" smtClean="0"/>
              <a:pPr/>
              <a:t>26</a:t>
            </a:fld>
            <a:endParaRPr lang="en-US"/>
          </a:p>
        </p:txBody>
      </p:sp>
      <p:pic>
        <p:nvPicPr>
          <p:cNvPr id="3" name="Picture 2">
            <a:extLst>
              <a:ext uri="{FF2B5EF4-FFF2-40B4-BE49-F238E27FC236}">
                <a16:creationId xmlns:a16="http://schemas.microsoft.com/office/drawing/2014/main" id="{6D740504-A420-6AD6-992E-1358A05423F0}"/>
              </a:ext>
            </a:extLst>
          </p:cNvPr>
          <p:cNvPicPr>
            <a:picLocks noChangeAspect="1"/>
          </p:cNvPicPr>
          <p:nvPr/>
        </p:nvPicPr>
        <p:blipFill>
          <a:blip r:embed="rId6"/>
          <a:stretch>
            <a:fillRect/>
          </a:stretch>
        </p:blipFill>
        <p:spPr>
          <a:xfrm>
            <a:off x="2941993" y="1690102"/>
            <a:ext cx="3477795" cy="3477795"/>
          </a:xfrm>
          <a:prstGeom prst="rect">
            <a:avLst/>
          </a:prstGeom>
          <a:effectLst>
            <a:glow rad="228600">
              <a:srgbClr val="FFFFFF">
                <a:alpha val="40000"/>
              </a:srgbClr>
            </a:glow>
          </a:effectLst>
        </p:spPr>
      </p:pic>
      <p:sp>
        <p:nvSpPr>
          <p:cNvPr id="12" name="TextBox 11">
            <a:extLst>
              <a:ext uri="{FF2B5EF4-FFF2-40B4-BE49-F238E27FC236}">
                <a16:creationId xmlns:a16="http://schemas.microsoft.com/office/drawing/2014/main" id="{7665F15B-781B-9064-50FF-195F2677CC94}"/>
              </a:ext>
            </a:extLst>
          </p:cNvPr>
          <p:cNvSpPr txBox="1"/>
          <p:nvPr/>
        </p:nvSpPr>
        <p:spPr>
          <a:xfrm>
            <a:off x="5398344" y="3749538"/>
            <a:ext cx="4179221" cy="369332"/>
          </a:xfrm>
          <a:prstGeom prst="rect">
            <a:avLst/>
          </a:prstGeom>
          <a:noFill/>
        </p:spPr>
        <p:txBody>
          <a:bodyPr wrap="none" rtlCol="0">
            <a:spAutoFit/>
          </a:bodyPr>
          <a:lstStyle/>
          <a:p>
            <a:r>
              <a:rPr lang="en-US" sz="1800" dirty="0">
                <a:latin typeface="Aptos" panose="020B0004020202020204" pitchFamily="34" charset="0"/>
              </a:rPr>
              <a:t>[Matsuda, </a:t>
            </a:r>
            <a:r>
              <a:rPr lang="en-US" sz="1800" b="1" dirty="0">
                <a:latin typeface="Aptos" panose="020B0004020202020204" pitchFamily="34" charset="0"/>
              </a:rPr>
              <a:t>Frohlich</a:t>
            </a:r>
            <a:r>
              <a:rPr lang="en-US" sz="1800" dirty="0">
                <a:latin typeface="Aptos" panose="020B0004020202020204" pitchFamily="34" charset="0"/>
              </a:rPr>
              <a:t>, Wang and Wu 2023]</a:t>
            </a:r>
            <a:endParaRPr lang="en-US" dirty="0"/>
          </a:p>
        </p:txBody>
      </p:sp>
      <p:sp>
        <p:nvSpPr>
          <p:cNvPr id="13" name="TextBox 12">
            <a:extLst>
              <a:ext uri="{FF2B5EF4-FFF2-40B4-BE49-F238E27FC236}">
                <a16:creationId xmlns:a16="http://schemas.microsoft.com/office/drawing/2014/main" id="{22F87F03-D20D-4729-BAB3-200593A70202}"/>
              </a:ext>
            </a:extLst>
          </p:cNvPr>
          <p:cNvSpPr txBox="1"/>
          <p:nvPr/>
        </p:nvSpPr>
        <p:spPr>
          <a:xfrm>
            <a:off x="5398344" y="3108462"/>
            <a:ext cx="7543800" cy="707886"/>
          </a:xfrm>
          <a:prstGeom prst="rect">
            <a:avLst/>
          </a:prstGeom>
          <a:noFill/>
        </p:spPr>
        <p:txBody>
          <a:bodyPr wrap="square">
            <a:spAutoFit/>
          </a:bodyPr>
          <a:lstStyle/>
          <a:p>
            <a:r>
              <a:rPr lang="en-GB" sz="4000" b="1" dirty="0">
                <a:ln w="3175">
                  <a:solidFill>
                    <a:schemeClr val="accent2"/>
                  </a:solidFill>
                  <a:prstDash val="solid"/>
                </a:ln>
                <a:latin typeface="APPLE CHANCERY" panose="03020702040506060504" pitchFamily="66" charset="-79"/>
                <a:cs typeface="APPLE CHANCERY" panose="03020702040506060504" pitchFamily="66" charset="-79"/>
              </a:rPr>
              <a:t>Embedding by Unembedding</a:t>
            </a:r>
            <a:endParaRPr lang="en-US" sz="1600" dirty="0"/>
          </a:p>
        </p:txBody>
      </p:sp>
      <p:sp>
        <p:nvSpPr>
          <p:cNvPr id="5" name="TextBox 4">
            <a:extLst>
              <a:ext uri="{FF2B5EF4-FFF2-40B4-BE49-F238E27FC236}">
                <a16:creationId xmlns:a16="http://schemas.microsoft.com/office/drawing/2014/main" id="{FEBBFE3F-9203-3887-3ED3-BD4B35B1AA22}"/>
              </a:ext>
            </a:extLst>
          </p:cNvPr>
          <p:cNvSpPr txBox="1"/>
          <p:nvPr/>
        </p:nvSpPr>
        <p:spPr>
          <a:xfrm>
            <a:off x="1067078" y="3075190"/>
            <a:ext cx="1071343" cy="400110"/>
          </a:xfrm>
          <a:prstGeom prst="rect">
            <a:avLst/>
          </a:prstGeom>
          <a:solidFill>
            <a:schemeClr val="bg2"/>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Calypso</a:t>
            </a:r>
            <a:endParaRPr lang="en-GB" sz="1400" b="1" dirty="0"/>
          </a:p>
        </p:txBody>
      </p:sp>
    </p:spTree>
    <p:extLst>
      <p:ext uri="{BB962C8B-B14F-4D97-AF65-F5344CB8AC3E}">
        <p14:creationId xmlns:p14="http://schemas.microsoft.com/office/powerpoint/2010/main" val="35554578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22" presetClass="entr" presetSubtype="8" fill="hold" grpId="1"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35CD03-DEE7-39D3-D45D-4E99B37A63DE}"/>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E4AA9B62-59D4-9543-2731-768D43A7DA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1D46BE5F-100A-13BB-F355-FF4A5DD53874}"/>
              </a:ext>
            </a:extLst>
          </p:cNvPr>
          <p:cNvPicPr>
            <a:picLocks noChangeAspect="1"/>
          </p:cNvPicPr>
          <p:nvPr/>
        </p:nvPicPr>
        <p:blipFill>
          <a:blip r:embed="rId3"/>
          <a:srcRect t="11438" b="8790"/>
          <a:stretch>
            <a:fillRect/>
          </a:stretch>
        </p:blipFill>
        <p:spPr>
          <a:xfrm>
            <a:off x="-4049485" y="-10866033"/>
            <a:ext cx="38641945" cy="21732066"/>
          </a:xfrm>
          <a:prstGeom prst="rect">
            <a:avLst/>
          </a:prstGeom>
        </p:spPr>
      </p:pic>
      <p:pic>
        <p:nvPicPr>
          <p:cNvPr id="23" name="Picture 22">
            <a:extLst>
              <a:ext uri="{FF2B5EF4-FFF2-40B4-BE49-F238E27FC236}">
                <a16:creationId xmlns:a16="http://schemas.microsoft.com/office/drawing/2014/main" id="{C49A972A-CCD3-1056-5A90-E12B23C2460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1504768" y="1311154"/>
            <a:ext cx="1884084" cy="1293507"/>
          </a:xfrm>
          <a:prstGeom prst="rect">
            <a:avLst/>
          </a:prstGeom>
        </p:spPr>
      </p:pic>
      <p:sp>
        <p:nvSpPr>
          <p:cNvPr id="4" name="Slide Number Placeholder 3">
            <a:extLst>
              <a:ext uri="{FF2B5EF4-FFF2-40B4-BE49-F238E27FC236}">
                <a16:creationId xmlns:a16="http://schemas.microsoft.com/office/drawing/2014/main" id="{0B79DB61-C7A6-7625-F91F-12DB512A446D}"/>
              </a:ext>
            </a:extLst>
          </p:cNvPr>
          <p:cNvSpPr>
            <a:spLocks noGrp="1"/>
          </p:cNvSpPr>
          <p:nvPr>
            <p:ph type="sldNum" sz="quarter" idx="12"/>
          </p:nvPr>
        </p:nvSpPr>
        <p:spPr/>
        <p:txBody>
          <a:bodyPr/>
          <a:lstStyle/>
          <a:p>
            <a:fld id="{6B547C04-AA2C-754F-9E4E-F6B7B0201F60}" type="slidenum">
              <a:rPr lang="en-US" smtClean="0"/>
              <a:pPr/>
              <a:t>27</a:t>
            </a:fld>
            <a:endParaRPr lang="en-US"/>
          </a:p>
        </p:txBody>
      </p:sp>
    </p:spTree>
    <p:extLst>
      <p:ext uri="{BB962C8B-B14F-4D97-AF65-F5344CB8AC3E}">
        <p14:creationId xmlns:p14="http://schemas.microsoft.com/office/powerpoint/2010/main" val="11574448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FD8CC56-9E7B-954B-187D-FB3DCA857440}"/>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CEC97338-2595-626C-A304-0F3F5CCF47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24EF3E04-D801-5CD1-2A52-A323531F5166}"/>
              </a:ext>
            </a:extLst>
          </p:cNvPr>
          <p:cNvPicPr>
            <a:picLocks noChangeAspect="1"/>
          </p:cNvPicPr>
          <p:nvPr/>
        </p:nvPicPr>
        <p:blipFill>
          <a:blip r:embed="rId3"/>
          <a:srcRect t="11438" b="8790"/>
          <a:stretch>
            <a:fillRect/>
          </a:stretch>
        </p:blipFill>
        <p:spPr>
          <a:xfrm>
            <a:off x="-4049485" y="-10866033"/>
            <a:ext cx="38641945" cy="21732066"/>
          </a:xfrm>
          <a:prstGeom prst="rect">
            <a:avLst/>
          </a:prstGeom>
        </p:spPr>
      </p:pic>
      <p:pic>
        <p:nvPicPr>
          <p:cNvPr id="23" name="Picture 22">
            <a:extLst>
              <a:ext uri="{FF2B5EF4-FFF2-40B4-BE49-F238E27FC236}">
                <a16:creationId xmlns:a16="http://schemas.microsoft.com/office/drawing/2014/main" id="{F657902F-1D47-8182-59AC-8C1B7C42778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3341596" y="1916832"/>
            <a:ext cx="1884084" cy="1293507"/>
          </a:xfrm>
          <a:prstGeom prst="rect">
            <a:avLst/>
          </a:prstGeom>
        </p:spPr>
      </p:pic>
      <p:sp>
        <p:nvSpPr>
          <p:cNvPr id="3" name="Oval 2">
            <a:extLst>
              <a:ext uri="{FF2B5EF4-FFF2-40B4-BE49-F238E27FC236}">
                <a16:creationId xmlns:a16="http://schemas.microsoft.com/office/drawing/2014/main" id="{A8043CC7-EDC6-A707-D8D4-71064EE65C61}"/>
              </a:ext>
            </a:extLst>
          </p:cNvPr>
          <p:cNvSpPr/>
          <p:nvPr/>
        </p:nvSpPr>
        <p:spPr>
          <a:xfrm>
            <a:off x="4064978" y="3210339"/>
            <a:ext cx="437321" cy="437321"/>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Slide Number Placeholder 3">
            <a:extLst>
              <a:ext uri="{FF2B5EF4-FFF2-40B4-BE49-F238E27FC236}">
                <a16:creationId xmlns:a16="http://schemas.microsoft.com/office/drawing/2014/main" id="{C1177CB3-5092-A8F6-AD42-1A730BFD8CEB}"/>
              </a:ext>
            </a:extLst>
          </p:cNvPr>
          <p:cNvSpPr>
            <a:spLocks noGrp="1"/>
          </p:cNvSpPr>
          <p:nvPr>
            <p:ph type="sldNum" sz="quarter" idx="12"/>
          </p:nvPr>
        </p:nvSpPr>
        <p:spPr/>
        <p:txBody>
          <a:bodyPr/>
          <a:lstStyle/>
          <a:p>
            <a:fld id="{6B547C04-AA2C-754F-9E4E-F6B7B0201F60}" type="slidenum">
              <a:rPr lang="en-US" smtClean="0"/>
              <a:pPr/>
              <a:t>28</a:t>
            </a:fld>
            <a:endParaRPr lang="en-US"/>
          </a:p>
        </p:txBody>
      </p:sp>
      <p:sp>
        <p:nvSpPr>
          <p:cNvPr id="2" name="TextBox 1">
            <a:extLst>
              <a:ext uri="{FF2B5EF4-FFF2-40B4-BE49-F238E27FC236}">
                <a16:creationId xmlns:a16="http://schemas.microsoft.com/office/drawing/2014/main" id="{08719CC6-7FEF-E128-4420-36583453E7F8}"/>
              </a:ext>
            </a:extLst>
          </p:cNvPr>
          <p:cNvSpPr txBox="1"/>
          <p:nvPr/>
        </p:nvSpPr>
        <p:spPr>
          <a:xfrm>
            <a:off x="3426835" y="3682385"/>
            <a:ext cx="1713605" cy="400110"/>
          </a:xfrm>
          <a:prstGeom prst="rect">
            <a:avLst/>
          </a:prstGeom>
          <a:solidFill>
            <a:schemeClr val="bg2"/>
          </a:solidFill>
        </p:spPr>
        <p:txBody>
          <a:bodyPr wrap="square">
            <a:spAutoFit/>
          </a:bodyPr>
          <a:lstStyle/>
          <a:p>
            <a:pPr algn="ctr"/>
            <a:r>
              <a:rPr lang="en-GB" sz="2000" b="1" dirty="0" err="1">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PHOeASians</a:t>
            </a:r>
            <a:endParaRPr lang="en-GB" sz="1400" b="1" dirty="0"/>
          </a:p>
        </p:txBody>
      </p:sp>
    </p:spTree>
    <p:extLst>
      <p:ext uri="{BB962C8B-B14F-4D97-AF65-F5344CB8AC3E}">
        <p14:creationId xmlns:p14="http://schemas.microsoft.com/office/powerpoint/2010/main" val="16766948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37458-3358-CCE6-FAD6-395FA8394843}"/>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DD0F5238-0945-6562-43E9-6B62AA85FDC8}"/>
              </a:ext>
            </a:extLst>
          </p:cNvPr>
          <p:cNvSpPr>
            <a:spLocks noGrp="1"/>
          </p:cNvSpPr>
          <p:nvPr>
            <p:ph type="sldNum" sz="quarter" idx="12"/>
          </p:nvPr>
        </p:nvSpPr>
        <p:spPr/>
        <p:txBody>
          <a:bodyPr/>
          <a:lstStyle/>
          <a:p>
            <a:fld id="{6B547C04-AA2C-754F-9E4E-F6B7B0201F60}" type="slidenum">
              <a:rPr lang="en-US" smtClean="0"/>
              <a:pPr/>
              <a:t>29</a:t>
            </a:fld>
            <a:endParaRPr lang="en-US"/>
          </a:p>
        </p:txBody>
      </p:sp>
      <p:sp>
        <p:nvSpPr>
          <p:cNvPr id="2" name="TextBox 1">
            <a:extLst>
              <a:ext uri="{FF2B5EF4-FFF2-40B4-BE49-F238E27FC236}">
                <a16:creationId xmlns:a16="http://schemas.microsoft.com/office/drawing/2014/main" id="{6E77511F-FC8E-BF56-A840-62B4AF4EF4D8}"/>
              </a:ext>
            </a:extLst>
          </p:cNvPr>
          <p:cNvSpPr txBox="1"/>
          <p:nvPr/>
        </p:nvSpPr>
        <p:spPr>
          <a:xfrm>
            <a:off x="1706880" y="2238745"/>
            <a:ext cx="6663042" cy="830997"/>
          </a:xfrm>
          <a:prstGeom prst="rect">
            <a:avLst/>
          </a:prstGeom>
          <a:noFill/>
        </p:spPr>
        <p:txBody>
          <a:bodyPr wrap="none" rtlCol="0">
            <a:spAutoFit/>
          </a:bodyPr>
          <a:lstStyle/>
          <a:p>
            <a:pPr marL="342900" indent="-342900">
              <a:buClr>
                <a:srgbClr val="EA7131"/>
              </a:buClr>
              <a:buFont typeface="+mj-lt"/>
              <a:buAutoNum type="arabicPeriod"/>
            </a:pPr>
            <a:r>
              <a:rPr lang="en-GB" sz="2400" dirty="0"/>
              <a:t>Development of </a:t>
            </a:r>
            <a:r>
              <a:rPr lang="en-US" sz="2400" dirty="0"/>
              <a:t>type class instance resolution</a:t>
            </a:r>
          </a:p>
          <a:p>
            <a:pPr marL="342900" indent="-342900">
              <a:buClr>
                <a:srgbClr val="EA7131"/>
              </a:buClr>
              <a:buFont typeface="+mj-lt"/>
              <a:buAutoNum type="arabicPeriod"/>
            </a:pPr>
            <a:r>
              <a:rPr lang="en-US" sz="2400" dirty="0"/>
              <a:t>The observation that:</a:t>
            </a:r>
            <a:endParaRPr lang="en-GB" sz="2400"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B26DB07-E877-B1F0-8F38-C23F039C21D3}"/>
                  </a:ext>
                </a:extLst>
              </p:cNvPr>
              <p:cNvSpPr txBox="1"/>
              <p:nvPr/>
            </p:nvSpPr>
            <p:spPr>
              <a:xfrm>
                <a:off x="2416715" y="3069742"/>
                <a:ext cx="7030720"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𝑑𝑒</m:t>
                      </m:r>
                      <m:r>
                        <a:rPr lang="en-GB" sz="2800" b="0" i="1" smtClean="0">
                          <a:latin typeface="Cambria Math" panose="02040503050406030204" pitchFamily="18" charset="0"/>
                        </a:rPr>
                        <m:t> </m:t>
                      </m:r>
                      <m:r>
                        <a:rPr lang="en-GB" sz="2800" b="0" i="1" smtClean="0">
                          <a:latin typeface="Cambria Math" panose="02040503050406030204" pitchFamily="18" charset="0"/>
                        </a:rPr>
                        <m:t>𝐵𝑟𝑢𝑖𝑗𝑛</m:t>
                      </m:r>
                      <m:r>
                        <a:rPr lang="en-GB" sz="2800" b="0" i="1" smtClean="0">
                          <a:latin typeface="Cambria Math" panose="02040503050406030204" pitchFamily="18" charset="0"/>
                        </a:rPr>
                        <m:t> </m:t>
                      </m:r>
                      <m:r>
                        <a:rPr lang="en-GB" sz="2800" b="0" i="1" smtClean="0">
                          <a:latin typeface="Cambria Math" panose="02040503050406030204" pitchFamily="18" charset="0"/>
                        </a:rPr>
                        <m:t>𝐼𝑛𝑑𝑒</m:t>
                      </m:r>
                      <m:r>
                        <m:rPr>
                          <m:sty m:val="p"/>
                        </m:rPr>
                        <a:rPr lang="en-GB" sz="2800" b="0" i="0" smtClean="0">
                          <a:latin typeface="Cambria Math" panose="02040503050406030204" pitchFamily="18" charset="0"/>
                        </a:rPr>
                        <m:t>x</m:t>
                      </m:r>
                      <m:r>
                        <a:rPr lang="en-GB" sz="2800" b="0" i="0" smtClean="0">
                          <a:latin typeface="Cambria Math" panose="02040503050406030204" pitchFamily="18" charset="0"/>
                        </a:rPr>
                        <m:t> </m:t>
                      </m:r>
                      <m:r>
                        <a:rPr lang="en-GB" sz="2800" b="0" i="1" smtClean="0">
                          <a:latin typeface="Cambria Math" panose="02040503050406030204" pitchFamily="18" charset="0"/>
                        </a:rPr>
                        <m:t>=</m:t>
                      </m:r>
                      <m:d>
                        <m:dPr>
                          <m:begChr m:val="|"/>
                          <m:endChr m:val="|"/>
                          <m:ctrlPr>
                            <a:rPr lang="en-GB" sz="2800" b="0" i="1" smtClean="0">
                              <a:latin typeface="Cambria Math" panose="02040503050406030204" pitchFamily="18" charset="0"/>
                            </a:rPr>
                          </m:ctrlPr>
                        </m:dPr>
                        <m:e>
                          <m:sSub>
                            <m:sSubPr>
                              <m:ctrlPr>
                                <a:rPr lang="en-GB" sz="2800" b="0" i="1" smtClean="0">
                                  <a:latin typeface="Cambria Math" panose="02040503050406030204" pitchFamily="18" charset="0"/>
                                  <a:ea typeface="Cambria Math" panose="02040503050406030204" pitchFamily="18" charset="0"/>
                                </a:rPr>
                              </m:ctrlPr>
                            </m:sSubPr>
                            <m:e>
                              <m:r>
                                <m:rPr>
                                  <m:sty m:val="p"/>
                                </m:rPr>
                                <a:rPr lang="el-GR" sz="2800" b="0" i="1" smtClean="0">
                                  <a:latin typeface="Cambria Math" panose="02040503050406030204" pitchFamily="18" charset="0"/>
                                  <a:ea typeface="Cambria Math" panose="02040503050406030204" pitchFamily="18" charset="0"/>
                                </a:rPr>
                                <m:t>Γ</m:t>
                              </m:r>
                            </m:e>
                            <m:sub>
                              <m:r>
                                <a:rPr lang="en-GB" sz="2800" b="0" i="1" smtClean="0">
                                  <a:latin typeface="Cambria Math" panose="02040503050406030204" pitchFamily="18" charset="0"/>
                                  <a:ea typeface="Cambria Math" panose="02040503050406030204" pitchFamily="18" charset="0"/>
                                </a:rPr>
                                <m:t>𝑢𝑠𝑒</m:t>
                              </m:r>
                              <m:r>
                                <m:rPr>
                                  <m:nor/>
                                </m:rPr>
                                <a:rPr lang="en-GB" sz="2800" b="0" i="0" smtClean="0">
                                  <a:latin typeface="Cambria Math" panose="02040503050406030204" pitchFamily="18" charset="0"/>
                                  <a:ea typeface="Cambria Math" panose="02040503050406030204" pitchFamily="18" charset="0"/>
                                </a:rPr>
                                <m:t>−</m:t>
                              </m:r>
                              <m:r>
                                <a:rPr lang="en-GB" sz="2800" b="0" i="1" smtClean="0">
                                  <a:latin typeface="Cambria Math" panose="02040503050406030204" pitchFamily="18" charset="0"/>
                                  <a:ea typeface="Cambria Math" panose="02040503050406030204" pitchFamily="18" charset="0"/>
                                </a:rPr>
                                <m:t>𝑠𝑖𝑡𝑒</m:t>
                              </m:r>
                            </m:sub>
                          </m:sSub>
                        </m:e>
                      </m:d>
                      <m:r>
                        <a:rPr lang="en-GB" sz="2800" b="0" i="1" smtClean="0">
                          <a:latin typeface="Cambria Math" panose="02040503050406030204" pitchFamily="18" charset="0"/>
                        </a:rPr>
                        <m:t>−|</m:t>
                      </m:r>
                      <m:sSub>
                        <m:sSubPr>
                          <m:ctrlPr>
                            <a:rPr lang="en-GB" sz="2800" b="0" i="1" smtClean="0">
                              <a:latin typeface="Cambria Math" panose="02040503050406030204" pitchFamily="18" charset="0"/>
                            </a:rPr>
                          </m:ctrlPr>
                        </m:sSubPr>
                        <m:e>
                          <m:r>
                            <m:rPr>
                              <m:sty m:val="p"/>
                            </m:rPr>
                            <a:rPr lang="el-GR" sz="2800" b="0" i="1" smtClean="0">
                              <a:latin typeface="Cambria Math" panose="02040503050406030204" pitchFamily="18" charset="0"/>
                              <a:ea typeface="Cambria Math" panose="02040503050406030204" pitchFamily="18" charset="0"/>
                            </a:rPr>
                            <m:t>Γ</m:t>
                          </m:r>
                        </m:e>
                        <m:sub>
                          <m:r>
                            <a:rPr lang="en-GB" sz="2800" b="0" i="1" smtClean="0">
                              <a:latin typeface="Cambria Math" panose="02040503050406030204" pitchFamily="18" charset="0"/>
                            </a:rPr>
                            <m:t>𝑏𝑖𝑛𝑑</m:t>
                          </m:r>
                          <m:r>
                            <m:rPr>
                              <m:nor/>
                            </m:rPr>
                            <a:rPr lang="en-GB" sz="2800" b="0" i="0" smtClean="0">
                              <a:latin typeface="Cambria Math" panose="02040503050406030204" pitchFamily="18" charset="0"/>
                            </a:rPr>
                            <m:t>−</m:t>
                          </m:r>
                          <m:r>
                            <a:rPr lang="en-GB" sz="2800" b="0" i="1" smtClean="0">
                              <a:latin typeface="Cambria Math" panose="02040503050406030204" pitchFamily="18" charset="0"/>
                            </a:rPr>
                            <m:t>𝑠𝑖𝑡𝑒</m:t>
                          </m:r>
                        </m:sub>
                      </m:sSub>
                      <m:r>
                        <a:rPr lang="en-GB" sz="2800" b="0" i="1" smtClean="0">
                          <a:latin typeface="Cambria Math" panose="02040503050406030204" pitchFamily="18" charset="0"/>
                        </a:rPr>
                        <m:t>|</m:t>
                      </m:r>
                    </m:oMath>
                  </m:oMathPara>
                </a14:m>
                <a:endParaRPr lang="en-GB" sz="2800" dirty="0"/>
              </a:p>
            </p:txBody>
          </p:sp>
        </mc:Choice>
        <mc:Fallback xmlns="">
          <p:sp>
            <p:nvSpPr>
              <p:cNvPr id="5" name="TextBox 4">
                <a:extLst>
                  <a:ext uri="{FF2B5EF4-FFF2-40B4-BE49-F238E27FC236}">
                    <a16:creationId xmlns:a16="http://schemas.microsoft.com/office/drawing/2014/main" id="{2B26DB07-E877-B1F0-8F38-C23F039C21D3}"/>
                  </a:ext>
                </a:extLst>
              </p:cNvPr>
              <p:cNvSpPr txBox="1">
                <a:spLocks noRot="1" noChangeAspect="1" noMove="1" noResize="1" noEditPoints="1" noAdjustHandles="1" noChangeArrowheads="1" noChangeShapeType="1" noTextEdit="1"/>
              </p:cNvSpPr>
              <p:nvPr/>
            </p:nvSpPr>
            <p:spPr>
              <a:xfrm>
                <a:off x="2416715" y="3069742"/>
                <a:ext cx="7030720" cy="430887"/>
              </a:xfrm>
              <a:prstGeom prst="rect">
                <a:avLst/>
              </a:prstGeom>
              <a:blipFill>
                <a:blip r:embed="rId3"/>
                <a:stretch>
                  <a:fillRect t="-8571" b="-34286"/>
                </a:stretch>
              </a:blipFill>
            </p:spPr>
            <p:txBody>
              <a:bodyPr/>
              <a:lstStyle/>
              <a:p>
                <a:r>
                  <a:rPr lang="en-GB">
                    <a:noFill/>
                  </a:rPr>
                  <a:t> </a:t>
                </a:r>
              </a:p>
            </p:txBody>
          </p:sp>
        </mc:Fallback>
      </mc:AlternateContent>
      <p:sp>
        <p:nvSpPr>
          <p:cNvPr id="18" name="TextBox 17">
            <a:extLst>
              <a:ext uri="{FF2B5EF4-FFF2-40B4-BE49-F238E27FC236}">
                <a16:creationId xmlns:a16="http://schemas.microsoft.com/office/drawing/2014/main" id="{A405081E-FB12-9AA0-2D15-A323E8C0FA33}"/>
              </a:ext>
            </a:extLst>
          </p:cNvPr>
          <p:cNvSpPr txBox="1"/>
          <p:nvPr/>
        </p:nvSpPr>
        <p:spPr>
          <a:xfrm>
            <a:off x="2243254" y="4149258"/>
            <a:ext cx="6099716" cy="1169551"/>
          </a:xfrm>
          <a:prstGeom prst="rect">
            <a:avLst/>
          </a:prstGeom>
          <a:noFill/>
        </p:spPr>
        <p:txBody>
          <a:bodyPr wrap="square">
            <a:spAutoFit/>
          </a:bodyPr>
          <a:lstStyle/>
          <a:p>
            <a:pPr algn="ctr"/>
            <a:r>
              <a:rPr lang="en-GB" sz="3500" dirty="0">
                <a:solidFill>
                  <a:srgbClr val="000000"/>
                </a:solidFill>
                <a:latin typeface="Fira Code" pitchFamily="49" charset="0"/>
                <a:ea typeface="Fira Code" pitchFamily="49" charset="0"/>
                <a:cs typeface="Fira Code" pitchFamily="49" charset="0"/>
              </a:rPr>
              <a:t>\.</a:t>
            </a:r>
            <a:r>
              <a:rPr lang="en-GB" sz="3500" b="1" dirty="0">
                <a:solidFill>
                  <a:srgbClr val="000000"/>
                </a:solidFill>
                <a:latin typeface="Fira Code" pitchFamily="49" charset="0"/>
                <a:ea typeface="Fira Code" pitchFamily="49" charset="0"/>
                <a:cs typeface="Fira Code" pitchFamily="49" charset="0"/>
              </a:rPr>
              <a:t> </a:t>
            </a:r>
            <a:r>
              <a:rPr lang="en-GB" sz="3500" dirty="0">
                <a:solidFill>
                  <a:srgbClr val="0000FF"/>
                </a:solidFill>
                <a:latin typeface="Fira Code" pitchFamily="49" charset="0"/>
                <a:ea typeface="Fira Code" pitchFamily="49" charset="0"/>
                <a:cs typeface="Fira Code" pitchFamily="49" charset="0"/>
              </a:rPr>
              <a:t>-&gt; </a:t>
            </a:r>
            <a:r>
              <a:rPr lang="en-GB" sz="3500" dirty="0">
                <a:solidFill>
                  <a:srgbClr val="000000"/>
                </a:solidFill>
                <a:latin typeface="Fira Code" pitchFamily="49" charset="0"/>
                <a:ea typeface="Fira Code" pitchFamily="49" charset="0"/>
                <a:cs typeface="Fira Code" pitchFamily="49" charset="0"/>
              </a:rPr>
              <a:t>\. </a:t>
            </a:r>
            <a:r>
              <a:rPr lang="en-GB" sz="3500" dirty="0">
                <a:solidFill>
                  <a:srgbClr val="0000FF"/>
                </a:solidFill>
                <a:latin typeface="Fira Code" pitchFamily="49" charset="0"/>
                <a:ea typeface="Fira Code" pitchFamily="49" charset="0"/>
                <a:cs typeface="Fira Code" pitchFamily="49" charset="0"/>
              </a:rPr>
              <a:t>-&gt; </a:t>
            </a:r>
            <a:r>
              <a:rPr lang="en-GB" sz="3500" dirty="0">
                <a:solidFill>
                  <a:srgbClr val="000000"/>
                </a:solidFill>
                <a:latin typeface="Fira Code" pitchFamily="49" charset="0"/>
                <a:ea typeface="Fira Code" pitchFamily="49" charset="0"/>
                <a:cs typeface="Fira Code" pitchFamily="49" charset="0"/>
              </a:rPr>
              <a:t>1 </a:t>
            </a:r>
          </a:p>
          <a:p>
            <a:pPr algn="ctr"/>
            <a:r>
              <a:rPr lang="en-GB" sz="3500" dirty="0">
                <a:solidFill>
                  <a:srgbClr val="000000"/>
                </a:solidFill>
                <a:effectLst/>
                <a:latin typeface="Fira Code" pitchFamily="49" charset="0"/>
                <a:ea typeface="Fira Code" pitchFamily="49" charset="0"/>
                <a:cs typeface="Fira Code" pitchFamily="49" charset="0"/>
              </a:rPr>
              <a:t>\x</a:t>
            </a:r>
            <a:r>
              <a:rPr lang="en-GB" sz="3500" b="1" dirty="0">
                <a:solidFill>
                  <a:srgbClr val="000000"/>
                </a:solidFill>
                <a:effectLst/>
                <a:latin typeface="Fira Code" pitchFamily="49" charset="0"/>
                <a:ea typeface="Fira Code" pitchFamily="49" charset="0"/>
                <a:cs typeface="Fira Code" pitchFamily="49" charset="0"/>
              </a:rPr>
              <a:t> </a:t>
            </a:r>
            <a:r>
              <a:rPr lang="en-GB" sz="3500" dirty="0">
                <a:solidFill>
                  <a:srgbClr val="0000FF"/>
                </a:solidFill>
                <a:effectLst/>
                <a:latin typeface="Fira Code" pitchFamily="49" charset="0"/>
                <a:ea typeface="Fira Code" pitchFamily="49" charset="0"/>
                <a:cs typeface="Fira Code" pitchFamily="49" charset="0"/>
              </a:rPr>
              <a:t>-&gt; </a:t>
            </a:r>
            <a:r>
              <a:rPr lang="en-GB" sz="3500" dirty="0">
                <a:solidFill>
                  <a:srgbClr val="000000"/>
                </a:solidFill>
                <a:effectLst/>
                <a:latin typeface="Fira Code" pitchFamily="49" charset="0"/>
                <a:ea typeface="Fira Code" pitchFamily="49" charset="0"/>
                <a:cs typeface="Fira Code" pitchFamily="49" charset="0"/>
              </a:rPr>
              <a:t>\y </a:t>
            </a:r>
            <a:r>
              <a:rPr lang="en-GB" sz="3500" dirty="0">
                <a:solidFill>
                  <a:srgbClr val="0000FF"/>
                </a:solidFill>
                <a:effectLst/>
                <a:latin typeface="Fira Code" pitchFamily="49" charset="0"/>
                <a:ea typeface="Fira Code" pitchFamily="49" charset="0"/>
                <a:cs typeface="Fira Code" pitchFamily="49" charset="0"/>
              </a:rPr>
              <a:t>-&gt; </a:t>
            </a:r>
            <a:r>
              <a:rPr lang="en-GB" sz="3500" dirty="0">
                <a:solidFill>
                  <a:srgbClr val="000000"/>
                </a:solidFill>
                <a:effectLst/>
                <a:latin typeface="Fira Code" pitchFamily="49" charset="0"/>
                <a:ea typeface="Fira Code" pitchFamily="49" charset="0"/>
                <a:cs typeface="Fira Code" pitchFamily="49" charset="0"/>
              </a:rPr>
              <a:t>x</a:t>
            </a:r>
            <a:endParaRPr lang="en-GB" sz="3500" dirty="0">
              <a:solidFill>
                <a:srgbClr val="0F7001"/>
              </a:solidFill>
              <a:latin typeface="Fira Code" pitchFamily="49" charset="0"/>
              <a:ea typeface="Fira Code" pitchFamily="49" charset="0"/>
              <a:cs typeface="Fira Code" pitchFamily="49" charset="0"/>
            </a:endParaRPr>
          </a:p>
        </p:txBody>
      </p:sp>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6FAF4E3-1314-1F3A-420E-F9F18C0D2A4C}"/>
                  </a:ext>
                </a:extLst>
              </p:cNvPr>
              <p:cNvSpPr txBox="1"/>
              <p:nvPr/>
            </p:nvSpPr>
            <p:spPr>
              <a:xfrm>
                <a:off x="6034574" y="5559642"/>
                <a:ext cx="1774507" cy="707886"/>
              </a:xfrm>
              <a:prstGeom prst="rect">
                <a:avLst/>
              </a:prstGeom>
              <a:noFill/>
            </p:spPr>
            <p:txBody>
              <a:bodyPr wrap="square">
                <a:spAutoFit/>
              </a:bodyPr>
              <a:lstStyle/>
              <a:p>
                <a:pPr algn="ctr"/>
                <a14:m>
                  <m:oMathPara xmlns:m="http://schemas.openxmlformats.org/officeDocument/2006/math">
                    <m:oMathParaPr>
                      <m:jc m:val="centerGroup"/>
                    </m:oMathParaPr>
                    <m:oMath xmlns:m="http://schemas.openxmlformats.org/officeDocument/2006/math">
                      <m:r>
                        <m:rPr>
                          <m:sty m:val="p"/>
                        </m:rPr>
                        <a:rPr lang="el-GR" sz="2000" i="1" smtClean="0">
                          <a:latin typeface="Cambria Math" panose="02040503050406030204" pitchFamily="18" charset="0"/>
                          <a:ea typeface="Cambria Math" panose="02040503050406030204" pitchFamily="18" charset="0"/>
                        </a:rPr>
                        <m:t>Γ</m:t>
                      </m:r>
                      <m:r>
                        <a:rPr lang="en-GB" sz="2000" b="0" i="1" smtClean="0">
                          <a:latin typeface="Cambria Math" panose="02040503050406030204" pitchFamily="18" charset="0"/>
                          <a:ea typeface="Cambria Math" panose="02040503050406030204" pitchFamily="18" charset="0"/>
                        </a:rPr>
                        <m:t>=</m:t>
                      </m:r>
                      <m:r>
                        <m:rPr>
                          <m:nor/>
                        </m:rPr>
                        <a:rPr lang="en-GB" sz="2000" dirty="0">
                          <a:latin typeface="Cambria Math" panose="02040503050406030204" pitchFamily="18" charset="0"/>
                          <a:ea typeface="Cambria Math" panose="02040503050406030204" pitchFamily="18" charset="0"/>
                        </a:rPr>
                        <m:t>{</m:t>
                      </m:r>
                      <m:r>
                        <m:rPr>
                          <m:nor/>
                        </m:rPr>
                        <a:rPr lang="en-GB" sz="2000" dirty="0">
                          <a:latin typeface="Cambria Math" panose="02040503050406030204" pitchFamily="18" charset="0"/>
                          <a:ea typeface="Cambria Math" panose="02040503050406030204" pitchFamily="18" charset="0"/>
                        </a:rPr>
                        <m:t>x</m:t>
                      </m:r>
                      <m:r>
                        <m:rPr>
                          <m:nor/>
                        </m:rPr>
                        <a:rPr lang="en-GB" sz="2000" dirty="0">
                          <a:latin typeface="Cambria Math" panose="02040503050406030204" pitchFamily="18" charset="0"/>
                          <a:ea typeface="Cambria Math" panose="02040503050406030204" pitchFamily="18" charset="0"/>
                        </a:rPr>
                        <m:t>, </m:t>
                      </m:r>
                      <m:r>
                        <m:rPr>
                          <m:nor/>
                        </m:rPr>
                        <a:rPr lang="en-GB" sz="2000" dirty="0">
                          <a:latin typeface="Cambria Math" panose="02040503050406030204" pitchFamily="18" charset="0"/>
                          <a:ea typeface="Cambria Math" panose="02040503050406030204" pitchFamily="18" charset="0"/>
                        </a:rPr>
                        <m:t>y</m:t>
                      </m:r>
                      <m:r>
                        <m:rPr>
                          <m:nor/>
                        </m:rPr>
                        <a:rPr lang="en-GB" sz="2000" dirty="0">
                          <a:latin typeface="Cambria Math" panose="02040503050406030204" pitchFamily="18" charset="0"/>
                          <a:ea typeface="Cambria Math" panose="02040503050406030204" pitchFamily="18" charset="0"/>
                        </a:rPr>
                        <m:t>}</m:t>
                      </m:r>
                    </m:oMath>
                  </m:oMathPara>
                </a14:m>
                <a:endParaRPr lang="en-GB" sz="2000" b="0" i="1"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ea typeface="Cambria Math" panose="02040503050406030204" pitchFamily="18" charset="0"/>
                            </a:rPr>
                          </m:ctrlPr>
                        </m:sSubPr>
                        <m:e>
                          <m:r>
                            <a:rPr lang="en-GB" sz="2000" b="0" i="1" smtClean="0">
                              <a:latin typeface="Cambria Math" panose="02040503050406030204" pitchFamily="18" charset="0"/>
                              <a:ea typeface="Cambria Math" panose="02040503050406030204" pitchFamily="18" charset="0"/>
                            </a:rPr>
                            <m:t>|</m:t>
                          </m:r>
                          <m:r>
                            <m:rPr>
                              <m:sty m:val="p"/>
                            </m:rPr>
                            <a:rPr lang="el-GR" sz="2000" b="0" i="1" smtClean="0">
                              <a:latin typeface="Cambria Math" panose="02040503050406030204" pitchFamily="18" charset="0"/>
                              <a:ea typeface="Cambria Math" panose="02040503050406030204" pitchFamily="18" charset="0"/>
                            </a:rPr>
                            <m:t>Γ</m:t>
                          </m:r>
                        </m:e>
                        <m:sub>
                          <m:r>
                            <a:rPr lang="en-GB" sz="2000" b="0" i="1" smtClean="0">
                              <a:latin typeface="Cambria Math" panose="02040503050406030204" pitchFamily="18" charset="0"/>
                              <a:ea typeface="Cambria Math" panose="02040503050406030204" pitchFamily="18" charset="0"/>
                            </a:rPr>
                            <m:t>𝑢𝑠𝑒</m:t>
                          </m:r>
                          <m:r>
                            <m:rPr>
                              <m:nor/>
                            </m:rPr>
                            <a:rPr lang="en-GB" sz="2000" b="0" i="0" smtClean="0">
                              <a:latin typeface="Cambria Math" panose="02040503050406030204" pitchFamily="18" charset="0"/>
                              <a:ea typeface="Cambria Math" panose="02040503050406030204" pitchFamily="18" charset="0"/>
                            </a:rPr>
                            <m:t>−</m:t>
                          </m:r>
                          <m:r>
                            <a:rPr lang="en-GB" sz="2000" b="0" i="1" smtClean="0">
                              <a:latin typeface="Cambria Math" panose="02040503050406030204" pitchFamily="18" charset="0"/>
                              <a:ea typeface="Cambria Math" panose="02040503050406030204" pitchFamily="18" charset="0"/>
                            </a:rPr>
                            <m:t>𝑠𝑖𝑡𝑒</m:t>
                          </m:r>
                        </m:sub>
                      </m:sSub>
                      <m:r>
                        <a:rPr lang="en-GB" sz="2000" b="0" i="1" smtClean="0">
                          <a:latin typeface="Cambria Math" panose="02040503050406030204" pitchFamily="18" charset="0"/>
                          <a:ea typeface="Cambria Math" panose="02040503050406030204" pitchFamily="18" charset="0"/>
                        </a:rPr>
                        <m:t>|=2</m:t>
                      </m:r>
                    </m:oMath>
                  </m:oMathPara>
                </a14:m>
                <a:endParaRPr lang="en-GB" sz="2000" b="0" dirty="0">
                  <a:ea typeface="Cambria Math" panose="02040503050406030204" pitchFamily="18" charset="0"/>
                </a:endParaRPr>
              </a:p>
            </p:txBody>
          </p:sp>
        </mc:Choice>
        <mc:Fallback xmlns="">
          <p:sp>
            <p:nvSpPr>
              <p:cNvPr id="22" name="TextBox 21">
                <a:extLst>
                  <a:ext uri="{FF2B5EF4-FFF2-40B4-BE49-F238E27FC236}">
                    <a16:creationId xmlns:a16="http://schemas.microsoft.com/office/drawing/2014/main" id="{C6FAF4E3-1314-1F3A-420E-F9F18C0D2A4C}"/>
                  </a:ext>
                </a:extLst>
              </p:cNvPr>
              <p:cNvSpPr txBox="1">
                <a:spLocks noRot="1" noChangeAspect="1" noMove="1" noResize="1" noEditPoints="1" noAdjustHandles="1" noChangeArrowheads="1" noChangeShapeType="1" noTextEdit="1"/>
              </p:cNvSpPr>
              <p:nvPr/>
            </p:nvSpPr>
            <p:spPr>
              <a:xfrm>
                <a:off x="6034574" y="5559642"/>
                <a:ext cx="1774507" cy="707886"/>
              </a:xfrm>
              <a:prstGeom prst="rect">
                <a:avLst/>
              </a:prstGeom>
              <a:blipFill>
                <a:blip r:embed="rId4"/>
                <a:stretch>
                  <a:fillRect b="-7018"/>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B4FE351A-C38B-DED2-51E5-C3B1E655CA6E}"/>
                  </a:ext>
                </a:extLst>
              </p:cNvPr>
              <p:cNvSpPr txBox="1"/>
              <p:nvPr/>
            </p:nvSpPr>
            <p:spPr>
              <a:xfrm>
                <a:off x="2948404" y="5559642"/>
                <a:ext cx="1888807" cy="707886"/>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l-GR" sz="2000" i="1" smtClean="0">
                          <a:latin typeface="Cambria Math" panose="02040503050406030204" pitchFamily="18" charset="0"/>
                          <a:ea typeface="Cambria Math" panose="02040503050406030204" pitchFamily="18" charset="0"/>
                        </a:rPr>
                        <m:t>Γ</m:t>
                      </m:r>
                      <m:r>
                        <a:rPr lang="en-GB" sz="2000" i="1">
                          <a:latin typeface="Cambria Math" panose="02040503050406030204" pitchFamily="18" charset="0"/>
                          <a:ea typeface="Cambria Math" panose="02040503050406030204" pitchFamily="18" charset="0"/>
                        </a:rPr>
                        <m:t>=</m:t>
                      </m:r>
                      <m:r>
                        <m:rPr>
                          <m:nor/>
                        </m:rPr>
                        <a:rPr lang="en-GB" sz="2000" dirty="0">
                          <a:latin typeface="Cambria Math" panose="02040503050406030204" pitchFamily="18" charset="0"/>
                          <a:ea typeface="Cambria Math" panose="02040503050406030204" pitchFamily="18" charset="0"/>
                        </a:rPr>
                        <m:t>{</m:t>
                      </m:r>
                      <m:r>
                        <m:rPr>
                          <m:nor/>
                        </m:rPr>
                        <a:rPr lang="en-GB" sz="2000" dirty="0">
                          <a:latin typeface="Cambria Math" panose="02040503050406030204" pitchFamily="18" charset="0"/>
                          <a:ea typeface="Cambria Math" panose="02040503050406030204" pitchFamily="18" charset="0"/>
                        </a:rPr>
                        <m:t>x</m:t>
                      </m:r>
                      <m:r>
                        <m:rPr>
                          <m:nor/>
                        </m:rPr>
                        <a:rPr lang="en-GB" sz="2000" dirty="0">
                          <a:latin typeface="Cambria Math" panose="02040503050406030204" pitchFamily="18" charset="0"/>
                          <a:ea typeface="Cambria Math" panose="02040503050406030204" pitchFamily="18" charset="0"/>
                        </a:rPr>
                        <m:t>}</m:t>
                      </m:r>
                    </m:oMath>
                  </m:oMathPara>
                </a14:m>
                <a:endParaRPr lang="en-GB" sz="2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GB" sz="2000" b="0" i="1" smtClean="0">
                              <a:latin typeface="Cambria Math" panose="02040503050406030204" pitchFamily="18" charset="0"/>
                            </a:rPr>
                          </m:ctrlPr>
                        </m:sSubPr>
                        <m:e>
                          <m:r>
                            <a:rPr lang="en-GB" sz="2000" b="0" i="1" smtClean="0">
                              <a:latin typeface="Cambria Math" panose="02040503050406030204" pitchFamily="18" charset="0"/>
                            </a:rPr>
                            <m:t>|</m:t>
                          </m:r>
                          <m:r>
                            <m:rPr>
                              <m:sty m:val="p"/>
                            </m:rPr>
                            <a:rPr lang="el-GR" sz="2000" b="0" i="1" smtClean="0">
                              <a:latin typeface="Cambria Math" panose="02040503050406030204" pitchFamily="18" charset="0"/>
                              <a:ea typeface="Cambria Math" panose="02040503050406030204" pitchFamily="18" charset="0"/>
                            </a:rPr>
                            <m:t>Γ</m:t>
                          </m:r>
                        </m:e>
                        <m:sub>
                          <m:r>
                            <a:rPr lang="en-GB" sz="2000" b="0" i="1" smtClean="0">
                              <a:latin typeface="Cambria Math" panose="02040503050406030204" pitchFamily="18" charset="0"/>
                            </a:rPr>
                            <m:t>𝑏𝑖𝑛𝑑</m:t>
                          </m:r>
                          <m:r>
                            <m:rPr>
                              <m:nor/>
                            </m:rPr>
                            <a:rPr lang="en-GB" sz="2000" b="0" i="0" smtClean="0">
                              <a:latin typeface="Cambria Math" panose="02040503050406030204" pitchFamily="18" charset="0"/>
                            </a:rPr>
                            <m:t>−</m:t>
                          </m:r>
                          <m:r>
                            <a:rPr lang="en-GB" sz="2000" b="0" i="1" smtClean="0">
                              <a:latin typeface="Cambria Math" panose="02040503050406030204" pitchFamily="18" charset="0"/>
                            </a:rPr>
                            <m:t>𝑠𝑖𝑡𝑒</m:t>
                          </m:r>
                        </m:sub>
                      </m:sSub>
                      <m:r>
                        <a:rPr lang="en-GB" sz="2000" b="0" i="1" smtClean="0">
                          <a:latin typeface="Cambria Math" panose="02040503050406030204" pitchFamily="18" charset="0"/>
                        </a:rPr>
                        <m:t>|=1</m:t>
                      </m:r>
                    </m:oMath>
                  </m:oMathPara>
                </a14:m>
                <a:endParaRPr lang="en-GB" sz="2000" b="0" dirty="0"/>
              </a:p>
            </p:txBody>
          </p:sp>
        </mc:Choice>
        <mc:Fallback xmlns="">
          <p:sp>
            <p:nvSpPr>
              <p:cNvPr id="24" name="TextBox 23">
                <a:extLst>
                  <a:ext uri="{FF2B5EF4-FFF2-40B4-BE49-F238E27FC236}">
                    <a16:creationId xmlns:a16="http://schemas.microsoft.com/office/drawing/2014/main" id="{B4FE351A-C38B-DED2-51E5-C3B1E655CA6E}"/>
                  </a:ext>
                </a:extLst>
              </p:cNvPr>
              <p:cNvSpPr txBox="1">
                <a:spLocks noRot="1" noChangeAspect="1" noMove="1" noResize="1" noEditPoints="1" noAdjustHandles="1" noChangeArrowheads="1" noChangeShapeType="1" noTextEdit="1"/>
              </p:cNvSpPr>
              <p:nvPr/>
            </p:nvSpPr>
            <p:spPr>
              <a:xfrm>
                <a:off x="2948404" y="5559642"/>
                <a:ext cx="1888807" cy="707886"/>
              </a:xfrm>
              <a:prstGeom prst="rect">
                <a:avLst/>
              </a:prstGeom>
              <a:blipFill>
                <a:blip r:embed="rId5"/>
                <a:stretch>
                  <a:fillRect b="-7018"/>
                </a:stretch>
              </a:blipFill>
            </p:spPr>
            <p:txBody>
              <a:bodyPr/>
              <a:lstStyle/>
              <a:p>
                <a:r>
                  <a:rPr lang="en-GB">
                    <a:noFill/>
                  </a:rPr>
                  <a:t> </a:t>
                </a:r>
              </a:p>
            </p:txBody>
          </p:sp>
        </mc:Fallback>
      </mc:AlternateContent>
      <p:sp>
        <p:nvSpPr>
          <p:cNvPr id="25" name="Right Bracket 24">
            <a:extLst>
              <a:ext uri="{FF2B5EF4-FFF2-40B4-BE49-F238E27FC236}">
                <a16:creationId xmlns:a16="http://schemas.microsoft.com/office/drawing/2014/main" id="{3AE5FFEA-D4B3-FAC6-F016-55D716C9F272}"/>
              </a:ext>
            </a:extLst>
          </p:cNvPr>
          <p:cNvSpPr/>
          <p:nvPr/>
        </p:nvSpPr>
        <p:spPr>
          <a:xfrm rot="5400000">
            <a:off x="3810364" y="5134770"/>
            <a:ext cx="164888" cy="511619"/>
          </a:xfrm>
          <a:prstGeom prst="rightBracket">
            <a:avLst/>
          </a:prstGeom>
          <a:ln w="57150">
            <a:solidFill>
              <a:srgbClr val="EA713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p:sp>
        <p:nvSpPr>
          <p:cNvPr id="26" name="Right Bracket 25">
            <a:extLst>
              <a:ext uri="{FF2B5EF4-FFF2-40B4-BE49-F238E27FC236}">
                <a16:creationId xmlns:a16="http://schemas.microsoft.com/office/drawing/2014/main" id="{F42BAE8E-2B85-A414-25B4-A1CA132ACB62}"/>
              </a:ext>
            </a:extLst>
          </p:cNvPr>
          <p:cNvSpPr/>
          <p:nvPr/>
        </p:nvSpPr>
        <p:spPr>
          <a:xfrm rot="5400000">
            <a:off x="6839384" y="5134207"/>
            <a:ext cx="164888" cy="511619"/>
          </a:xfrm>
          <a:prstGeom prst="rightBracket">
            <a:avLst/>
          </a:prstGeom>
          <a:ln w="57150">
            <a:solidFill>
              <a:srgbClr val="EA713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b="1">
              <a:ln w="22225">
                <a:solidFill>
                  <a:schemeClr val="accent2"/>
                </a:solidFill>
                <a:prstDash val="solid"/>
              </a:ln>
              <a:solidFill>
                <a:schemeClr val="accent2">
                  <a:lumMod val="40000"/>
                  <a:lumOff val="60000"/>
                </a:schemeClr>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E02ACE74-A11C-7FEE-C825-3D0E4D99E705}"/>
                  </a:ext>
                </a:extLst>
              </p:cNvPr>
              <p:cNvSpPr txBox="1"/>
              <p:nvPr/>
            </p:nvSpPr>
            <p:spPr>
              <a:xfrm>
                <a:off x="3136346" y="3609500"/>
                <a:ext cx="7030720"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0" smtClean="0">
                          <a:latin typeface="Cambria Math" panose="02040503050406030204" pitchFamily="18" charset="0"/>
                        </a:rPr>
                        <m:t>1</m:t>
                      </m:r>
                      <m:r>
                        <a:rPr lang="en-GB" sz="2800" b="0" i="1" smtClean="0">
                          <a:latin typeface="Cambria Math" panose="02040503050406030204" pitchFamily="18" charset="0"/>
                        </a:rPr>
                        <m:t>=        2         −       1</m:t>
                      </m:r>
                    </m:oMath>
                  </m:oMathPara>
                </a14:m>
                <a:endParaRPr lang="en-GB" sz="2800" dirty="0"/>
              </a:p>
            </p:txBody>
          </p:sp>
        </mc:Choice>
        <mc:Fallback xmlns="">
          <p:sp>
            <p:nvSpPr>
              <p:cNvPr id="27" name="TextBox 26">
                <a:extLst>
                  <a:ext uri="{FF2B5EF4-FFF2-40B4-BE49-F238E27FC236}">
                    <a16:creationId xmlns:a16="http://schemas.microsoft.com/office/drawing/2014/main" id="{E02ACE74-A11C-7FEE-C825-3D0E4D99E705}"/>
                  </a:ext>
                </a:extLst>
              </p:cNvPr>
              <p:cNvSpPr txBox="1">
                <a:spLocks noRot="1" noChangeAspect="1" noMove="1" noResize="1" noEditPoints="1" noAdjustHandles="1" noChangeArrowheads="1" noChangeShapeType="1" noTextEdit="1"/>
              </p:cNvSpPr>
              <p:nvPr/>
            </p:nvSpPr>
            <p:spPr>
              <a:xfrm>
                <a:off x="3136346" y="3609500"/>
                <a:ext cx="7030720" cy="430887"/>
              </a:xfrm>
              <a:prstGeom prst="rect">
                <a:avLst/>
              </a:prstGeom>
              <a:blipFill>
                <a:blip r:embed="rId6"/>
                <a:stretch>
                  <a:fillRect t="-8571" b="-34286"/>
                </a:stretch>
              </a:blipFill>
            </p:spPr>
            <p:txBody>
              <a:bodyPr/>
              <a:lstStyle/>
              <a:p>
                <a:r>
                  <a:rPr lang="en-GB">
                    <a:noFill/>
                  </a:rPr>
                  <a:t> </a:t>
                </a:r>
              </a:p>
            </p:txBody>
          </p:sp>
        </mc:Fallback>
      </mc:AlternateContent>
      <p:sp>
        <p:nvSpPr>
          <p:cNvPr id="29" name="TextBox 28">
            <a:extLst>
              <a:ext uri="{FF2B5EF4-FFF2-40B4-BE49-F238E27FC236}">
                <a16:creationId xmlns:a16="http://schemas.microsoft.com/office/drawing/2014/main" id="{B7147CCE-5D15-54C4-914A-D2DBD572D745}"/>
              </a:ext>
            </a:extLst>
          </p:cNvPr>
          <p:cNvSpPr txBox="1"/>
          <p:nvPr/>
        </p:nvSpPr>
        <p:spPr>
          <a:xfrm>
            <a:off x="7061060" y="4261940"/>
            <a:ext cx="3666413" cy="400110"/>
          </a:xfrm>
          <a:prstGeom prst="rect">
            <a:avLst/>
          </a:prstGeom>
          <a:noFill/>
        </p:spPr>
        <p:txBody>
          <a:bodyPr wrap="square">
            <a:spAutoFit/>
          </a:bodyPr>
          <a:lstStyle/>
          <a:p>
            <a:r>
              <a:rPr lang="en-GB" sz="2000" dirty="0">
                <a:solidFill>
                  <a:srgbClr val="0F7001"/>
                </a:solidFill>
                <a:latin typeface="Fira Code" pitchFamily="49" charset="0"/>
                <a:ea typeface="Fira Code" pitchFamily="49" charset="0"/>
                <a:cs typeface="Fira Code" pitchFamily="49" charset="0"/>
              </a:rPr>
              <a:t>-- De Bruijn</a:t>
            </a:r>
          </a:p>
        </p:txBody>
      </p:sp>
      <p:sp>
        <p:nvSpPr>
          <p:cNvPr id="31" name="TextBox 30">
            <a:extLst>
              <a:ext uri="{FF2B5EF4-FFF2-40B4-BE49-F238E27FC236}">
                <a16:creationId xmlns:a16="http://schemas.microsoft.com/office/drawing/2014/main" id="{4C5C618C-2196-BA10-8E48-CE3EDA51AF44}"/>
              </a:ext>
            </a:extLst>
          </p:cNvPr>
          <p:cNvSpPr txBox="1"/>
          <p:nvPr/>
        </p:nvSpPr>
        <p:spPr>
          <a:xfrm>
            <a:off x="7070856" y="4827622"/>
            <a:ext cx="2293322" cy="400110"/>
          </a:xfrm>
          <a:prstGeom prst="rect">
            <a:avLst/>
          </a:prstGeom>
          <a:noFill/>
        </p:spPr>
        <p:txBody>
          <a:bodyPr wrap="square">
            <a:spAutoFit/>
          </a:bodyPr>
          <a:lstStyle/>
          <a:p>
            <a:r>
              <a:rPr lang="en-GB" sz="2000" dirty="0">
                <a:solidFill>
                  <a:srgbClr val="0F7001"/>
                </a:solidFill>
                <a:latin typeface="Fira Code" pitchFamily="49" charset="0"/>
                <a:ea typeface="Fira Code" pitchFamily="49" charset="0"/>
                <a:cs typeface="Fira Code" pitchFamily="49" charset="0"/>
              </a:rPr>
              <a:t>-- Named</a:t>
            </a:r>
          </a:p>
        </p:txBody>
      </p:sp>
      <p:grpSp>
        <p:nvGrpSpPr>
          <p:cNvPr id="33" name="Group 32">
            <a:extLst>
              <a:ext uri="{FF2B5EF4-FFF2-40B4-BE49-F238E27FC236}">
                <a16:creationId xmlns:a16="http://schemas.microsoft.com/office/drawing/2014/main" id="{7C515C1C-2525-0175-AC78-AC57D4BB9166}"/>
              </a:ext>
            </a:extLst>
          </p:cNvPr>
          <p:cNvGrpSpPr/>
          <p:nvPr/>
        </p:nvGrpSpPr>
        <p:grpSpPr>
          <a:xfrm>
            <a:off x="999626" y="136525"/>
            <a:ext cx="10192748" cy="1793645"/>
            <a:chOff x="999626" y="136525"/>
            <a:chExt cx="10192748" cy="1793645"/>
          </a:xfrm>
        </p:grpSpPr>
        <p:pic>
          <p:nvPicPr>
            <p:cNvPr id="34" name="Picture 33">
              <a:extLst>
                <a:ext uri="{FF2B5EF4-FFF2-40B4-BE49-F238E27FC236}">
                  <a16:creationId xmlns:a16="http://schemas.microsoft.com/office/drawing/2014/main" id="{B733ECAB-EE50-4082-84CC-F90A8FAF6F40}"/>
                </a:ext>
              </a:extLst>
            </p:cNvPr>
            <p:cNvPicPr>
              <a:picLocks noChangeAspect="1"/>
            </p:cNvPicPr>
            <p:nvPr/>
          </p:nvPicPr>
          <p:blipFill>
            <a:blip r:embed="rId7"/>
            <a:srcRect l="836" t="-1" r="37733" b="40955"/>
            <a:stretch>
              <a:fillRect/>
            </a:stretch>
          </p:blipFill>
          <p:spPr>
            <a:xfrm>
              <a:off x="2006376" y="357939"/>
              <a:ext cx="1120208" cy="1452163"/>
            </a:xfrm>
            <a:prstGeom prst="ellipse">
              <a:avLst/>
            </a:prstGeom>
          </p:spPr>
        </p:pic>
        <p:grpSp>
          <p:nvGrpSpPr>
            <p:cNvPr id="35" name="Group 34">
              <a:extLst>
                <a:ext uri="{FF2B5EF4-FFF2-40B4-BE49-F238E27FC236}">
                  <a16:creationId xmlns:a16="http://schemas.microsoft.com/office/drawing/2014/main" id="{63EED472-D25D-57D9-2A42-D05201B8BFCB}"/>
                </a:ext>
              </a:extLst>
            </p:cNvPr>
            <p:cNvGrpSpPr/>
            <p:nvPr/>
          </p:nvGrpSpPr>
          <p:grpSpPr>
            <a:xfrm>
              <a:off x="3790892" y="1336907"/>
              <a:ext cx="4463590" cy="529805"/>
              <a:chOff x="3576142" y="1392200"/>
              <a:chExt cx="4463590" cy="529805"/>
            </a:xfrm>
          </p:grpSpPr>
          <p:pic>
            <p:nvPicPr>
              <p:cNvPr id="40" name="Picture 39" descr="A black background with white text&#10;&#10;AI-generated content may be incorrect.">
                <a:extLst>
                  <a:ext uri="{FF2B5EF4-FFF2-40B4-BE49-F238E27FC236}">
                    <a16:creationId xmlns:a16="http://schemas.microsoft.com/office/drawing/2014/main" id="{2D5A6D0F-0DC6-30BC-7262-EE7C412FAD7D}"/>
                  </a:ext>
                </a:extLst>
              </p:cNvPr>
              <p:cNvPicPr>
                <a:picLocks noChangeAspect="1"/>
              </p:cNvPicPr>
              <p:nvPr/>
            </p:nvPicPr>
            <p:blipFill>
              <a:blip r:embed="rId8"/>
              <a:stretch>
                <a:fillRect/>
              </a:stretch>
            </p:blipFill>
            <p:spPr>
              <a:xfrm>
                <a:off x="3576142" y="1450482"/>
                <a:ext cx="1270178" cy="367321"/>
              </a:xfrm>
              <a:prstGeom prst="rect">
                <a:avLst/>
              </a:prstGeom>
            </p:spPr>
          </p:pic>
          <p:cxnSp>
            <p:nvCxnSpPr>
              <p:cNvPr id="41" name="Straight Connector 40">
                <a:extLst>
                  <a:ext uri="{FF2B5EF4-FFF2-40B4-BE49-F238E27FC236}">
                    <a16:creationId xmlns:a16="http://schemas.microsoft.com/office/drawing/2014/main" id="{78087DAB-8BB8-C029-40F9-935472E7E51E}"/>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42" name="Picture 41" descr="A close up of a black background&#10;&#10;AI-generated content may be incorrect.">
                <a:extLst>
                  <a:ext uri="{FF2B5EF4-FFF2-40B4-BE49-F238E27FC236}">
                    <a16:creationId xmlns:a16="http://schemas.microsoft.com/office/drawing/2014/main" id="{70E25C08-A301-B6BC-9323-6D7160090302}"/>
                  </a:ext>
                </a:extLst>
              </p:cNvPr>
              <p:cNvPicPr>
                <a:picLocks noChangeAspect="1"/>
              </p:cNvPicPr>
              <p:nvPr/>
            </p:nvPicPr>
            <p:blipFill>
              <a:blip r:embed="rId9"/>
              <a:stretch>
                <a:fillRect/>
              </a:stretch>
            </p:blipFill>
            <p:spPr>
              <a:xfrm>
                <a:off x="5258587" y="1517552"/>
                <a:ext cx="2781145" cy="367321"/>
              </a:xfrm>
              <a:prstGeom prst="rect">
                <a:avLst/>
              </a:prstGeom>
            </p:spPr>
          </p:pic>
        </p:grpSp>
        <p:sp>
          <p:nvSpPr>
            <p:cNvPr id="36" name="TextBox 35">
              <a:extLst>
                <a:ext uri="{FF2B5EF4-FFF2-40B4-BE49-F238E27FC236}">
                  <a16:creationId xmlns:a16="http://schemas.microsoft.com/office/drawing/2014/main" id="{E202747F-E0C5-5A06-75DB-CCF7F9A593AE}"/>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37" name="Picture 10" descr="Alex Kavvos">
              <a:extLst>
                <a:ext uri="{FF2B5EF4-FFF2-40B4-BE49-F238E27FC236}">
                  <a16:creationId xmlns:a16="http://schemas.microsoft.com/office/drawing/2014/main" id="{8CB8D316-73BE-F287-0237-210426554F0D}"/>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67978F4B-3920-DB55-8CE9-1FE40AAF3516}"/>
                </a:ext>
              </a:extLst>
            </p:cNvPr>
            <p:cNvPicPr>
              <a:picLocks noChangeAspect="1"/>
            </p:cNvPicPr>
            <p:nvPr/>
          </p:nvPicPr>
          <p:blipFill>
            <a:blip r:embed="rId11"/>
            <a:srcRect l="18354"/>
            <a:stretch/>
          </p:blipFill>
          <p:spPr>
            <a:xfrm>
              <a:off x="999626" y="136525"/>
              <a:ext cx="1462651" cy="1791450"/>
            </a:xfrm>
            <a:prstGeom prst="rect">
              <a:avLst/>
            </a:prstGeom>
          </p:spPr>
        </p:pic>
        <p:pic>
          <p:nvPicPr>
            <p:cNvPr id="39" name="Picture 4" descr="Meng Wang (head of group)">
              <a:extLst>
                <a:ext uri="{FF2B5EF4-FFF2-40B4-BE49-F238E27FC236}">
                  <a16:creationId xmlns:a16="http://schemas.microsoft.com/office/drawing/2014/main" id="{562BB2DA-2C96-827E-A853-AB592CCBB53A}"/>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602741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p:bldP spid="18" grpId="0"/>
      <p:bldP spid="22" grpId="0"/>
      <p:bldP spid="24" grpId="0"/>
      <p:bldP spid="25" grpId="0" animBg="1"/>
      <p:bldP spid="26" grpId="0" animBg="1"/>
      <p:bldP spid="27" grpId="0"/>
      <p:bldP spid="29"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3ED1CA-4367-2CC2-09EE-91685362382C}"/>
              </a:ext>
            </a:extLst>
          </p:cNvPr>
          <p:cNvSpPr txBox="1"/>
          <p:nvPr/>
        </p:nvSpPr>
        <p:spPr>
          <a:xfrm>
            <a:off x="745778" y="2701150"/>
            <a:ext cx="8577470" cy="369332"/>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rgbClr val="0F7001"/>
                </a:solidFill>
                <a:effectLst/>
                <a:uLnTx/>
                <a:uFillTx/>
                <a:latin typeface="JetBrains Mono" panose="02000009000000000000" pitchFamily="49" charset="0"/>
                <a:ea typeface="+mn-ea"/>
                <a:cs typeface="+mn-cs"/>
              </a:rPr>
              <a:t>-- </a:t>
            </a:r>
            <a:r>
              <a:rPr lang="en-GB" dirty="0">
                <a:solidFill>
                  <a:srgbClr val="0F7001"/>
                </a:solidFill>
                <a:latin typeface="JetBrains Mono" panose="02000009000000000000" pitchFamily="49" charset="0"/>
              </a:rPr>
              <a:t>Amenable to Metaprogramming </a:t>
            </a:r>
            <a:r>
              <a:rPr lang="en-GB" b="0" i="0" dirty="0">
                <a:solidFill>
                  <a:srgbClr val="CDCDCD"/>
                </a:solidFill>
                <a:effectLst/>
                <a:latin typeface="Google Sans"/>
              </a:rPr>
              <a:t>✅</a:t>
            </a:r>
            <a:endParaRPr lang="en-GB" dirty="0">
              <a:solidFill>
                <a:srgbClr val="00000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53B156EF-14E2-E975-210C-C7EEBFC880FF}"/>
              </a:ext>
            </a:extLst>
          </p:cNvPr>
          <p:cNvSpPr txBox="1"/>
          <p:nvPr/>
        </p:nvSpPr>
        <p:spPr>
          <a:xfrm>
            <a:off x="745778" y="3320729"/>
            <a:ext cx="7987747" cy="646331"/>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rgbClr val="0F7001"/>
                </a:solidFill>
                <a:effectLst/>
                <a:uLnTx/>
                <a:uFillTx/>
                <a:latin typeface="JetBrains Mono" panose="02000009000000000000" pitchFamily="49" charset="0"/>
                <a:ea typeface="+mn-ea"/>
                <a:cs typeface="+mn-cs"/>
              </a:rPr>
              <a:t>-- Unembedding </a:t>
            </a:r>
            <a:r>
              <a:rPr lang="en-GB" b="0" i="0" dirty="0">
                <a:solidFill>
                  <a:srgbClr val="CDCDCD"/>
                </a:solidFill>
                <a:effectLst/>
                <a:latin typeface="Google Sans"/>
              </a:rPr>
              <a:t>✅</a:t>
            </a:r>
            <a:endParaRPr lang="en-GB" dirty="0">
              <a:solidFill>
                <a:srgbClr val="000000"/>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unembed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Repr</a:t>
            </a:r>
            <a:r>
              <a:rPr lang="en-GB" dirty="0">
                <a:solidFill>
                  <a:srgbClr val="000000"/>
                </a:solidFill>
                <a:effectLst/>
                <a:latin typeface="Fira Code" pitchFamily="49" charset="0"/>
                <a:ea typeface="Fira Code" pitchFamily="49" charset="0"/>
                <a:cs typeface="Fira Code" pitchFamily="49" charset="0"/>
              </a:rPr>
              <a:t> </a:t>
            </a:r>
            <a:r>
              <a:rPr kumimoji="0" lang="en-GB" sz="1800" b="0" i="0" u="none" strike="noStrike" kern="1200" cap="none" spc="0" normalizeH="0" baseline="0" noProof="0" dirty="0">
                <a:ln>
                  <a:noFill/>
                </a:ln>
                <a:solidFill>
                  <a:srgbClr val="0000FF"/>
                </a:solidFill>
                <a:effectLst/>
                <a:uLnTx/>
                <a:uFillTx/>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endParaRPr lang="en-GB" dirty="0">
              <a:solidFill>
                <a:srgbClr val="0000FF"/>
              </a:solidFill>
              <a:effectLst/>
              <a:latin typeface="Fira Code" pitchFamily="49" charset="0"/>
              <a:ea typeface="Fira Code" pitchFamily="49" charset="0"/>
              <a:cs typeface="Fira Code" pitchFamily="49" charset="0"/>
            </a:endParaRPr>
          </a:p>
        </p:txBody>
      </p:sp>
      <p:sp>
        <p:nvSpPr>
          <p:cNvPr id="7" name="TextBox 6">
            <a:extLst>
              <a:ext uri="{FF2B5EF4-FFF2-40B4-BE49-F238E27FC236}">
                <a16:creationId xmlns:a16="http://schemas.microsoft.com/office/drawing/2014/main" id="{BF7C59C8-5B0B-E923-A564-0E6D64587838}"/>
              </a:ext>
            </a:extLst>
          </p:cNvPr>
          <p:cNvSpPr txBox="1"/>
          <p:nvPr/>
        </p:nvSpPr>
        <p:spPr>
          <a:xfrm>
            <a:off x="745778" y="4217307"/>
            <a:ext cx="7722704" cy="923330"/>
          </a:xfrm>
          <a:prstGeom prst="rect">
            <a:avLst/>
          </a:prstGeom>
          <a:noFill/>
        </p:spPr>
        <p:txBody>
          <a:bodyPr wrap="square">
            <a:spAutoFit/>
          </a:bodyPr>
          <a:lstStyle/>
          <a:p>
            <a:r>
              <a:rPr kumimoji="0" lang="en-GB" sz="1800" b="0" i="0" u="none" strike="noStrike" kern="1200" cap="none" spc="0" normalizeH="0" baseline="0" noProof="0" dirty="0">
                <a:ln>
                  <a:noFill/>
                </a:ln>
                <a:solidFill>
                  <a:srgbClr val="0F7001"/>
                </a:solidFill>
                <a:effectLst/>
                <a:uLnTx/>
                <a:uFillTx/>
                <a:latin typeface="JetBrains Mono" panose="02000009000000000000" pitchFamily="49" charset="0"/>
                <a:ea typeface="+mn-ea"/>
                <a:cs typeface="+mn-cs"/>
              </a:rPr>
              <a:t>-- Not </a:t>
            </a:r>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Ergonomic ❗️</a:t>
            </a:r>
            <a:r>
              <a:rPr lang="en-GB" b="0" i="0" dirty="0">
                <a:solidFill>
                  <a:srgbClr val="CDCDCD"/>
                </a:solidFill>
                <a:effectLst/>
                <a:latin typeface="Fira Code" pitchFamily="49" charset="0"/>
                <a:ea typeface="Fira Code" pitchFamily="49" charset="0"/>
                <a:cs typeface="Fira Code" pitchFamily="49" charset="0"/>
              </a:rPr>
              <a:t>❌</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err="1">
                <a:solidFill>
                  <a:srgbClr val="000000"/>
                </a:solidFill>
                <a:effectLst/>
                <a:latin typeface="Fira Code" pitchFamily="49" charset="0"/>
                <a:ea typeface="Fira Code" pitchFamily="49" charset="0"/>
                <a:cs typeface="Fira Code" pitchFamily="49" charset="0"/>
              </a:rPr>
              <a:t>tt</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257FA0"/>
                </a:solidFill>
                <a:effectLst/>
                <a:latin typeface="Fira Code" pitchFamily="49" charset="0"/>
                <a:ea typeface="Fira Code" pitchFamily="49" charset="0"/>
                <a:cs typeface="Fira Code" pitchFamily="49" charset="0"/>
              </a:rPr>
              <a:t>Var </a:t>
            </a:r>
            <a:r>
              <a:rPr lang="en-GB" dirty="0">
                <a:solidFill>
                  <a:srgbClr val="000000"/>
                </a:solidFill>
                <a:effectLst/>
                <a:latin typeface="Fira Code" pitchFamily="49" charset="0"/>
                <a:ea typeface="Fira Code" pitchFamily="49" charset="0"/>
                <a:cs typeface="Fira Code" pitchFamily="49" charset="0"/>
              </a:rPr>
              <a:t>(</a:t>
            </a:r>
            <a:r>
              <a:rPr lang="en-GB" b="1" dirty="0">
                <a:solidFill>
                  <a:srgbClr val="257FA0"/>
                </a:solidFill>
                <a:effectLst/>
                <a:latin typeface="Fira Code" pitchFamily="49" charset="0"/>
                <a:ea typeface="Fira Code" pitchFamily="49" charset="0"/>
                <a:cs typeface="Fira Code" pitchFamily="49" charset="0"/>
              </a:rPr>
              <a:t>Pop Top</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F7001"/>
                </a:solidFill>
                <a:effectLst/>
                <a:latin typeface="Fira Code" pitchFamily="49" charset="0"/>
                <a:ea typeface="Fira Code" pitchFamily="49" charset="0"/>
                <a:cs typeface="Fira Code" pitchFamily="49" charset="0"/>
              </a:rPr>
              <a:t>-- </a:t>
            </a:r>
            <a:r>
              <a:rPr lang="el-GR" dirty="0">
                <a:solidFill>
                  <a:srgbClr val="0F7001"/>
                </a:solidFill>
                <a:effectLst/>
                <a:latin typeface="Fira Code" pitchFamily="49" charset="0"/>
                <a:ea typeface="Fira Code" pitchFamily="49" charset="0"/>
                <a:cs typeface="Fira Code" pitchFamily="49" charset="0"/>
              </a:rPr>
              <a:t>λ</a:t>
            </a:r>
            <a:r>
              <a:rPr lang="en-GB" dirty="0" err="1">
                <a:solidFill>
                  <a:srgbClr val="0F7001"/>
                </a:solidFill>
                <a:effectLst/>
                <a:latin typeface="Fira Code" pitchFamily="49" charset="0"/>
                <a:ea typeface="Fira Code" pitchFamily="49" charset="0"/>
                <a:cs typeface="Fira Code" pitchFamily="49" charset="0"/>
              </a:rPr>
              <a:t>xy.x</a:t>
            </a:r>
            <a:r>
              <a:rPr lang="en-GB" dirty="0">
                <a:solidFill>
                  <a:srgbClr val="0F7001"/>
                </a:solidFill>
                <a:effectLst/>
                <a:latin typeface="Fira Code" pitchFamily="49" charset="0"/>
                <a:ea typeface="Fira Code" pitchFamily="49" charset="0"/>
                <a:cs typeface="Fira Code" pitchFamily="49" charset="0"/>
              </a:rPr>
              <a:t> / </a:t>
            </a:r>
            <a:r>
              <a:rPr lang="el-GR" dirty="0" err="1">
                <a:solidFill>
                  <a:srgbClr val="0F7001"/>
                </a:solidFill>
                <a:latin typeface="Fira Code" pitchFamily="49" charset="0"/>
                <a:ea typeface="Fira Code" pitchFamily="49" charset="0"/>
                <a:cs typeface="Fira Code" pitchFamily="49" charset="0"/>
              </a:rPr>
              <a:t>λλ</a:t>
            </a:r>
            <a:r>
              <a:rPr lang="en-GB" dirty="0">
                <a:solidFill>
                  <a:srgbClr val="0F7001"/>
                </a:solidFill>
                <a:latin typeface="Fira Code" pitchFamily="49" charset="0"/>
                <a:ea typeface="Fira Code" pitchFamily="49" charset="0"/>
                <a:cs typeface="Fira Code" pitchFamily="49" charset="0"/>
              </a:rPr>
              <a:t>.1</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ff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257FA0"/>
                </a:solidFill>
                <a:effectLst/>
                <a:latin typeface="Fira Code" pitchFamily="49" charset="0"/>
                <a:ea typeface="Fira Code" pitchFamily="49" charset="0"/>
                <a:cs typeface="Fira Code" pitchFamily="49" charset="0"/>
              </a:rPr>
              <a:t>Var      </a:t>
            </a:r>
            <a:r>
              <a:rPr lang="en-GB" b="1" dirty="0">
                <a:solidFill>
                  <a:srgbClr val="257FA0"/>
                </a:solidFill>
                <a:effectLst/>
                <a:latin typeface="Fira Code" pitchFamily="49" charset="0"/>
                <a:ea typeface="Fira Code" pitchFamily="49" charset="0"/>
                <a:cs typeface="Fira Code" pitchFamily="49" charset="0"/>
              </a:rPr>
              <a:t>Top</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F7001"/>
                </a:solidFill>
                <a:effectLst/>
                <a:latin typeface="Fira Code" pitchFamily="49" charset="0"/>
                <a:ea typeface="Fira Code" pitchFamily="49" charset="0"/>
                <a:cs typeface="Fira Code" pitchFamily="49" charset="0"/>
              </a:rPr>
              <a:t>-- </a:t>
            </a:r>
            <a:r>
              <a:rPr lang="el-GR" dirty="0">
                <a:solidFill>
                  <a:srgbClr val="0F7001"/>
                </a:solidFill>
                <a:effectLst/>
                <a:latin typeface="Fira Code" pitchFamily="49" charset="0"/>
                <a:ea typeface="Fira Code" pitchFamily="49" charset="0"/>
                <a:cs typeface="Fira Code" pitchFamily="49" charset="0"/>
              </a:rPr>
              <a:t>λ</a:t>
            </a:r>
            <a:r>
              <a:rPr lang="en-GB" dirty="0" err="1">
                <a:solidFill>
                  <a:srgbClr val="0F7001"/>
                </a:solidFill>
                <a:effectLst/>
                <a:latin typeface="Fira Code" pitchFamily="49" charset="0"/>
                <a:ea typeface="Fira Code" pitchFamily="49" charset="0"/>
                <a:cs typeface="Fira Code" pitchFamily="49" charset="0"/>
              </a:rPr>
              <a:t>xy.</a:t>
            </a:r>
            <a:r>
              <a:rPr lang="en-GB" dirty="0" err="1">
                <a:solidFill>
                  <a:srgbClr val="0F7001"/>
                </a:solidFill>
                <a:latin typeface="Fira Code" pitchFamily="49" charset="0"/>
                <a:ea typeface="Fira Code" pitchFamily="49" charset="0"/>
                <a:cs typeface="Fira Code" pitchFamily="49" charset="0"/>
              </a:rPr>
              <a:t>y</a:t>
            </a:r>
            <a:r>
              <a:rPr lang="en-GB" dirty="0">
                <a:solidFill>
                  <a:srgbClr val="0F7001"/>
                </a:solidFill>
                <a:latin typeface="Fira Code" pitchFamily="49" charset="0"/>
                <a:ea typeface="Fira Code" pitchFamily="49" charset="0"/>
                <a:cs typeface="Fira Code" pitchFamily="49" charset="0"/>
              </a:rPr>
              <a:t> / </a:t>
            </a:r>
            <a:r>
              <a:rPr lang="el-GR" dirty="0" err="1">
                <a:solidFill>
                  <a:srgbClr val="0F7001"/>
                </a:solidFill>
                <a:latin typeface="Fira Code" pitchFamily="49" charset="0"/>
                <a:ea typeface="Fira Code" pitchFamily="49" charset="0"/>
                <a:cs typeface="Fira Code" pitchFamily="49" charset="0"/>
              </a:rPr>
              <a:t>λλ</a:t>
            </a:r>
            <a:r>
              <a:rPr lang="en-GB" dirty="0">
                <a:solidFill>
                  <a:srgbClr val="0F7001"/>
                </a:solidFill>
                <a:latin typeface="Fira Code" pitchFamily="49" charset="0"/>
                <a:ea typeface="Fira Code" pitchFamily="49" charset="0"/>
                <a:cs typeface="Fira Code" pitchFamily="49" charset="0"/>
              </a:rPr>
              <a:t>.0</a:t>
            </a:r>
            <a:endParaRPr lang="en-GB" dirty="0">
              <a:solidFill>
                <a:srgbClr val="257FA0"/>
              </a:solidFill>
              <a:latin typeface="Fira Code" pitchFamily="49" charset="0"/>
              <a:ea typeface="Fira Code" pitchFamily="49" charset="0"/>
              <a:cs typeface="Fira Code" pitchFamily="49" charset="0"/>
            </a:endParaRPr>
          </a:p>
        </p:txBody>
      </p:sp>
      <p:sp>
        <p:nvSpPr>
          <p:cNvPr id="10" name="TextBox 9">
            <a:extLst>
              <a:ext uri="{FF2B5EF4-FFF2-40B4-BE49-F238E27FC236}">
                <a16:creationId xmlns:a16="http://schemas.microsoft.com/office/drawing/2014/main" id="{CAB3F64C-14EC-8151-6CCF-89DB1BC16607}"/>
              </a:ext>
            </a:extLst>
          </p:cNvPr>
          <p:cNvSpPr txBox="1"/>
          <p:nvPr/>
        </p:nvSpPr>
        <p:spPr>
          <a:xfrm>
            <a:off x="745778" y="1828013"/>
            <a:ext cx="8577470" cy="646331"/>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rPr>
              <a:t>-- Intrinsically Typed </a:t>
            </a:r>
            <a:r>
              <a:rPr lang="en-GB" b="0" i="0" dirty="0">
                <a:solidFill>
                  <a:srgbClr val="CDCDCD"/>
                </a:solidFill>
                <a:effectLst/>
                <a:latin typeface="Google Sans"/>
              </a:rPr>
              <a:t>✅</a:t>
            </a:r>
            <a:endPar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endParaRPr>
          </a:p>
          <a:p>
            <a:pPr>
              <a:buNone/>
            </a:pPr>
            <a:r>
              <a:rPr lang="en-GB" dirty="0">
                <a:solidFill>
                  <a:schemeClr val="accent3"/>
                </a:solidFill>
                <a:effectLst/>
                <a:latin typeface="Fira Code" pitchFamily="49" charset="0"/>
                <a:ea typeface="Fira Code" pitchFamily="49" charset="0"/>
                <a:cs typeface="Fira Code" pitchFamily="49" charset="0"/>
              </a:rPr>
              <a:t>-- dup = Lambda (Apply (Var Pop) (Var Pop)) -- \</a:t>
            </a:r>
            <a:r>
              <a:rPr lang="en-GB" dirty="0" err="1">
                <a:solidFill>
                  <a:schemeClr val="accent3"/>
                </a:solidFill>
                <a:effectLst/>
                <a:latin typeface="Fira Code" pitchFamily="49" charset="0"/>
                <a:ea typeface="Fira Code" pitchFamily="49" charset="0"/>
                <a:cs typeface="Fira Code" pitchFamily="49" charset="0"/>
              </a:rPr>
              <a:t>x.xx</a:t>
            </a:r>
            <a:endParaRPr lang="en-GB" dirty="0">
              <a:solidFill>
                <a:schemeClr val="accent3"/>
              </a:solidFill>
              <a:effectLst/>
              <a:latin typeface="Fira Code" pitchFamily="49" charset="0"/>
              <a:ea typeface="Fira Code" pitchFamily="49" charset="0"/>
              <a:cs typeface="Fira Code" pitchFamily="49" charset="0"/>
            </a:endParaRPr>
          </a:p>
        </p:txBody>
      </p:sp>
      <p:sp>
        <p:nvSpPr>
          <p:cNvPr id="11" name="TextBox 10">
            <a:extLst>
              <a:ext uri="{FF2B5EF4-FFF2-40B4-BE49-F238E27FC236}">
                <a16:creationId xmlns:a16="http://schemas.microsoft.com/office/drawing/2014/main" id="{F17ACF09-7CB3-AADF-5C49-290384D051E0}"/>
              </a:ext>
            </a:extLst>
          </p:cNvPr>
          <p:cNvSpPr txBox="1"/>
          <p:nvPr/>
        </p:nvSpPr>
        <p:spPr>
          <a:xfrm>
            <a:off x="1743974" y="594340"/>
            <a:ext cx="6096000" cy="769441"/>
          </a:xfrm>
          <a:prstGeom prst="rect">
            <a:avLst/>
          </a:prstGeom>
          <a:noFill/>
        </p:spPr>
        <p:txBody>
          <a:bodyPr wrap="square">
            <a:spAutoFit/>
          </a:bodyPr>
          <a:lstStyle/>
          <a:p>
            <a:r>
              <a:rPr lang="en-GB" sz="4400" b="1" dirty="0">
                <a:ln w="3175">
                  <a:solidFill>
                    <a:schemeClr val="accent2"/>
                  </a:solidFill>
                  <a:prstDash val="solid"/>
                </a:ln>
                <a:latin typeface="APPLE CHANCERY" panose="03020702040506060504" pitchFamily="66" charset="-79"/>
                <a:cs typeface="APPLE CHANCERY" panose="03020702040506060504" pitchFamily="66" charset="-79"/>
              </a:rPr>
              <a:t>De Bruijn</a:t>
            </a:r>
            <a:endParaRPr lang="en-US" dirty="0"/>
          </a:p>
        </p:txBody>
      </p:sp>
      <p:sp>
        <p:nvSpPr>
          <p:cNvPr id="13" name="TextBox 12">
            <a:extLst>
              <a:ext uri="{FF2B5EF4-FFF2-40B4-BE49-F238E27FC236}">
                <a16:creationId xmlns:a16="http://schemas.microsoft.com/office/drawing/2014/main" id="{4E0A4F71-982A-A5F1-6F22-F81641281689}"/>
              </a:ext>
            </a:extLst>
          </p:cNvPr>
          <p:cNvSpPr txBox="1"/>
          <p:nvPr/>
        </p:nvSpPr>
        <p:spPr>
          <a:xfrm>
            <a:off x="1742243" y="1179115"/>
            <a:ext cx="6099462" cy="369332"/>
          </a:xfrm>
          <a:prstGeom prst="rect">
            <a:avLst/>
          </a:prstGeom>
          <a:noFill/>
        </p:spPr>
        <p:txBody>
          <a:bodyPr wrap="square">
            <a:spAutoFit/>
          </a:bodyPr>
          <a:lstStyle/>
          <a:p>
            <a:r>
              <a:rPr lang="en-GB">
                <a:effectLst/>
                <a:latin typeface="Aptos" panose="020B0004020202020204" pitchFamily="34" charset="0"/>
              </a:rPr>
              <a:t>[de Bruijn 1972] </a:t>
            </a:r>
          </a:p>
        </p:txBody>
      </p:sp>
      <p:pic>
        <p:nvPicPr>
          <p:cNvPr id="3" name="Picture 2">
            <a:extLst>
              <a:ext uri="{FF2B5EF4-FFF2-40B4-BE49-F238E27FC236}">
                <a16:creationId xmlns:a16="http://schemas.microsoft.com/office/drawing/2014/main" id="{434ED68E-EC58-E6EF-CF8C-76A95644AD9A}"/>
              </a:ext>
            </a:extLst>
          </p:cNvPr>
          <p:cNvPicPr>
            <a:picLocks noChangeAspect="1"/>
          </p:cNvPicPr>
          <p:nvPr/>
        </p:nvPicPr>
        <p:blipFill>
          <a:blip r:embed="rId3"/>
          <a:srcRect l="14116" t="6258" r="10893" b="6257"/>
          <a:stretch>
            <a:fillRect/>
          </a:stretch>
        </p:blipFill>
        <p:spPr>
          <a:xfrm>
            <a:off x="566348" y="187945"/>
            <a:ext cx="1175895" cy="1582230"/>
          </a:xfrm>
          <a:prstGeom prst="ellipse">
            <a:avLst/>
          </a:prstGeom>
        </p:spPr>
      </p:pic>
      <p:sp>
        <p:nvSpPr>
          <p:cNvPr id="5" name="TextBox 4">
            <a:extLst>
              <a:ext uri="{FF2B5EF4-FFF2-40B4-BE49-F238E27FC236}">
                <a16:creationId xmlns:a16="http://schemas.microsoft.com/office/drawing/2014/main" id="{D4AFC8F9-687E-3CD1-CFC4-DEE9AF4B4A9B}"/>
              </a:ext>
            </a:extLst>
          </p:cNvPr>
          <p:cNvSpPr txBox="1"/>
          <p:nvPr/>
        </p:nvSpPr>
        <p:spPr>
          <a:xfrm>
            <a:off x="3193663" y="3297289"/>
            <a:ext cx="1404552" cy="369332"/>
          </a:xfrm>
          <a:prstGeom prst="rect">
            <a:avLst/>
          </a:prstGeom>
          <a:noFill/>
        </p:spPr>
        <p:txBody>
          <a:bodyPr wrap="none" rtlCol="0">
            <a:spAutoFit/>
          </a:bodyPr>
          <a:lstStyle/>
          <a:p>
            <a:r>
              <a:rPr lang="en-US" dirty="0"/>
              <a:t>[Atkey 2009]</a:t>
            </a:r>
          </a:p>
        </p:txBody>
      </p:sp>
      <p:sp>
        <p:nvSpPr>
          <p:cNvPr id="8" name="Slide Number Placeholder 7">
            <a:extLst>
              <a:ext uri="{FF2B5EF4-FFF2-40B4-BE49-F238E27FC236}">
                <a16:creationId xmlns:a16="http://schemas.microsoft.com/office/drawing/2014/main" id="{3733F98E-F3F9-BDFE-C844-A0DBB61F7D61}"/>
              </a:ext>
            </a:extLst>
          </p:cNvPr>
          <p:cNvSpPr>
            <a:spLocks noGrp="1"/>
          </p:cNvSpPr>
          <p:nvPr>
            <p:ph type="sldNum" sz="quarter" idx="12"/>
          </p:nvPr>
        </p:nvSpPr>
        <p:spPr/>
        <p:txBody>
          <a:bodyPr/>
          <a:lstStyle/>
          <a:p>
            <a:fld id="{6B547C04-AA2C-754F-9E4E-F6B7B0201F60}" type="slidenum">
              <a:rPr lang="en-US" smtClean="0"/>
              <a:pPr/>
              <a:t>3</a:t>
            </a:fld>
            <a:endParaRPr lang="en-US"/>
          </a:p>
        </p:txBody>
      </p:sp>
      <p:pic>
        <p:nvPicPr>
          <p:cNvPr id="9" name="Picture 8">
            <a:extLst>
              <a:ext uri="{FF2B5EF4-FFF2-40B4-BE49-F238E27FC236}">
                <a16:creationId xmlns:a16="http://schemas.microsoft.com/office/drawing/2014/main" id="{59EB8DF8-8428-524F-D4F0-71F2FC57435D}"/>
              </a:ext>
            </a:extLst>
          </p:cNvPr>
          <p:cNvPicPr>
            <a:picLocks noChangeAspect="1"/>
          </p:cNvPicPr>
          <p:nvPr/>
        </p:nvPicPr>
        <p:blipFill>
          <a:blip r:embed="rId4"/>
          <a:stretch>
            <a:fillRect/>
          </a:stretch>
        </p:blipFill>
        <p:spPr>
          <a:xfrm>
            <a:off x="8450652" y="820402"/>
            <a:ext cx="3175000" cy="4800600"/>
          </a:xfrm>
          <a:prstGeom prst="rect">
            <a:avLst/>
          </a:prstGeom>
        </p:spPr>
      </p:pic>
    </p:spTree>
    <p:extLst>
      <p:ext uri="{BB962C8B-B14F-4D97-AF65-F5344CB8AC3E}">
        <p14:creationId xmlns:p14="http://schemas.microsoft.com/office/powerpoint/2010/main" val="17446075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p:tgtEl>
                                          <p:spTgt spid="10"/>
                                        </p:tgtEl>
                                        <p:attrNameLst>
                                          <p:attrName>ppt_y</p:attrName>
                                        </p:attrNameLst>
                                      </p:cBhvr>
                                      <p:tavLst>
                                        <p:tav tm="0">
                                          <p:val>
                                            <p:strVal val="#ppt_y+#ppt_h*1.125000"/>
                                          </p:val>
                                        </p:tav>
                                        <p:tav tm="100000">
                                          <p:val>
                                            <p:strVal val="#ppt_y"/>
                                          </p:val>
                                        </p:tav>
                                      </p:tavLst>
                                    </p:anim>
                                    <p:animEffect transition="in" filter="wipe(up)">
                                      <p:cBhvr>
                                        <p:cTn id="8" dur="500"/>
                                        <p:tgtEl>
                                          <p:spTgt spid="10"/>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p:tgtEl>
                                          <p:spTgt spid="4"/>
                                        </p:tgtEl>
                                        <p:attrNameLst>
                                          <p:attrName>ppt_y</p:attrName>
                                        </p:attrNameLst>
                                      </p:cBhvr>
                                      <p:tavLst>
                                        <p:tav tm="0">
                                          <p:val>
                                            <p:strVal val="#ppt_y+#ppt_h*1.125000"/>
                                          </p:val>
                                        </p:tav>
                                        <p:tav tm="100000">
                                          <p:val>
                                            <p:strVal val="#ppt_y"/>
                                          </p:val>
                                        </p:tav>
                                      </p:tavLst>
                                    </p:anim>
                                    <p:animEffect transition="in" filter="wipe(up)">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p:tgtEl>
                                          <p:spTgt spid="6"/>
                                        </p:tgtEl>
                                        <p:attrNameLst>
                                          <p:attrName>ppt_y</p:attrName>
                                        </p:attrNameLst>
                                      </p:cBhvr>
                                      <p:tavLst>
                                        <p:tav tm="0">
                                          <p:val>
                                            <p:strVal val="#ppt_y+#ppt_h*1.125000"/>
                                          </p:val>
                                        </p:tav>
                                        <p:tav tm="100000">
                                          <p:val>
                                            <p:strVal val="#ppt_y"/>
                                          </p:val>
                                        </p:tav>
                                      </p:tavLst>
                                    </p:anim>
                                    <p:animEffect transition="in" filter="wipe(up)">
                                      <p:cBhvr>
                                        <p:cTn id="20" dur="500"/>
                                        <p:tgtEl>
                                          <p:spTgt spid="6"/>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p:tgtEl>
                                          <p:spTgt spid="5"/>
                                        </p:tgtEl>
                                        <p:attrNameLst>
                                          <p:attrName>ppt_y</p:attrName>
                                        </p:attrNameLst>
                                      </p:cBhvr>
                                      <p:tavLst>
                                        <p:tav tm="0">
                                          <p:val>
                                            <p:strVal val="#ppt_y+#ppt_h*1.125000"/>
                                          </p:val>
                                        </p:tav>
                                        <p:tav tm="100000">
                                          <p:val>
                                            <p:strVal val="#ppt_y"/>
                                          </p:val>
                                        </p:tav>
                                      </p:tavLst>
                                    </p:anim>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p:tgtEl>
                                          <p:spTgt spid="7"/>
                                        </p:tgtEl>
                                        <p:attrNameLst>
                                          <p:attrName>ppt_y</p:attrName>
                                        </p:attrNameLst>
                                      </p:cBhvr>
                                      <p:tavLst>
                                        <p:tav tm="0">
                                          <p:val>
                                            <p:strVal val="#ppt_y+#ppt_h*1.125000"/>
                                          </p:val>
                                        </p:tav>
                                        <p:tav tm="100000">
                                          <p:val>
                                            <p:strVal val="#ppt_y"/>
                                          </p:val>
                                        </p:tav>
                                      </p:tavLst>
                                    </p:anim>
                                    <p:animEffect transition="in" filter="wipe(up)">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10"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639D3A2-C62F-8D66-ABC8-8F0FF93F2886}"/>
              </a:ext>
            </a:extLst>
          </p:cNvPr>
          <p:cNvSpPr txBox="1"/>
          <p:nvPr/>
        </p:nvSpPr>
        <p:spPr>
          <a:xfrm>
            <a:off x="745778" y="1922649"/>
            <a:ext cx="10836622" cy="3970318"/>
          </a:xfrm>
          <a:prstGeom prst="rect">
            <a:avLst/>
          </a:prstGeom>
          <a:noFill/>
        </p:spPr>
        <p:txBody>
          <a:bodyPr wrap="square">
            <a:spAutoFit/>
          </a:bodyPr>
          <a:lstStyle/>
          <a:p>
            <a:r>
              <a:rPr lang="en-GB" dirty="0">
                <a:solidFill>
                  <a:srgbClr val="257FA0"/>
                </a:solidFill>
                <a:latin typeface="Fira Code" pitchFamily="49" charset="0"/>
                <a:ea typeface="Fira Code" pitchFamily="49" charset="0"/>
                <a:cs typeface="Fira Code" pitchFamily="49" charset="0"/>
              </a:rPr>
              <a:t> </a:t>
            </a:r>
            <a:r>
              <a:rPr lang="en-GB" dirty="0">
                <a:solidFill>
                  <a:srgbClr val="0F7001"/>
                </a:solidFill>
                <a:latin typeface="Fira Code" pitchFamily="49" charset="0"/>
                <a:ea typeface="Fira Code" pitchFamily="49" charset="0"/>
                <a:cs typeface="Fira Code" pitchFamily="49" charset="0"/>
              </a:rPr>
              <a:t>-- STLC:</a:t>
            </a:r>
            <a:endParaRPr lang="en-GB" dirty="0">
              <a:solidFill>
                <a:srgbClr val="0000FF"/>
              </a:solidFill>
              <a:effectLst/>
              <a:latin typeface="Fira Code" pitchFamily="49" charset="0"/>
              <a:ea typeface="Fira Code" pitchFamily="49" charset="0"/>
              <a:cs typeface="Fira Code" pitchFamily="49" charset="0"/>
            </a:endParaRPr>
          </a:p>
          <a:p>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Unit </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:-&gt; Ty    </a:t>
            </a:r>
            <a:r>
              <a:rPr lang="en-GB" dirty="0">
                <a:solidFill>
                  <a:srgbClr val="0F7001"/>
                </a:solidFill>
                <a:latin typeface="Fira Code" pitchFamily="49" charset="0"/>
                <a:ea typeface="Fira Code" pitchFamily="49" charset="0"/>
                <a:cs typeface="Fira Code" pitchFamily="49" charset="0"/>
              </a:rPr>
              <a: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Guest types</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0000FF"/>
                </a:solidFill>
                <a:effectLst/>
                <a:latin typeface="Fira Code" pitchFamily="49" charset="0"/>
                <a:ea typeface="Fira Code" pitchFamily="49" charset="0"/>
                <a:cs typeface="Fira Code" pitchFamily="49" charset="0"/>
              </a:rPr>
              <a:t>data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Empty </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 Ty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Typing context</a:t>
            </a:r>
            <a:endParaRPr lang="en-GB" dirty="0">
              <a:solidFill>
                <a:srgbClr val="257FA0"/>
              </a:solidFill>
              <a:effectLst/>
              <a:latin typeface="Fira Code" pitchFamily="49" charset="0"/>
              <a:ea typeface="Fira Code" pitchFamily="49" charset="0"/>
              <a:cs typeface="Fira Code" pitchFamily="49" charset="0"/>
            </a:endParaRPr>
          </a:p>
          <a:p>
            <a:pPr>
              <a:buNone/>
            </a:pP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0F7001"/>
                </a:solidFill>
                <a:latin typeface="Fira Code" pitchFamily="49" charset="0"/>
                <a:ea typeface="Fira Code" pitchFamily="49" charset="0"/>
                <a:cs typeface="Fira Code" pitchFamily="49" charset="0"/>
              </a:rPr>
              <a:t>-- Index into typing context</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Top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a:t>
            </a:r>
            <a:endParaRPr lang="en-GB" dirty="0">
              <a:solidFill>
                <a:srgbClr val="000000"/>
              </a:solidFill>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Pop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Index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a:t>
            </a:r>
            <a:endParaRPr lang="en-GB" dirty="0">
              <a:solidFill>
                <a:srgbClr val="000000"/>
              </a:solidFill>
              <a:effectLst/>
              <a:latin typeface="Fira Code" pitchFamily="49" charset="0"/>
              <a:ea typeface="Fira Code" pitchFamily="49" charset="0"/>
              <a:cs typeface="Fira Code" pitchFamily="49" charset="0"/>
            </a:endParaRPr>
          </a:p>
          <a:p>
            <a:pPr>
              <a:buNone/>
            </a:pPr>
            <a:endParaRPr lang="en-GB" dirty="0">
              <a:solidFill>
                <a:srgbClr val="257FA0"/>
              </a:solidFill>
              <a:effectLst/>
              <a:latin typeface="Fira Code" pitchFamily="49" charset="0"/>
              <a:ea typeface="Fira Code" pitchFamily="49" charset="0"/>
              <a:cs typeface="Fira Code" pitchFamily="49" charset="0"/>
            </a:endParaRPr>
          </a:p>
          <a:p>
            <a:pPr>
              <a:buNone/>
            </a:pP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Syntax</a:t>
            </a:r>
            <a:r>
              <a:rPr kumimoji="0" lang="en-GB" b="0" i="0" u="none" strike="noStrike" kern="1200" cap="none" spc="0" normalizeH="0" baseline="0" noProof="0" dirty="0">
                <a:ln>
                  <a:noFill/>
                </a:ln>
                <a:solidFill>
                  <a:srgbClr val="257FA0"/>
                </a:solidFill>
                <a:uLnTx/>
                <a:uFillTx/>
                <a:latin typeface="Fira Code" pitchFamily="49" charset="0"/>
                <a:ea typeface="Fira Code" pitchFamily="49" charset="0"/>
                <a:cs typeface="Fira Code" pitchFamily="49" charset="0"/>
              </a:rPr>
              <a:t>:</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Var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Index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t1)</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t1</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highlight>
                  <a:srgbClr val="FFFC9B"/>
                </a:highlight>
                <a:latin typeface="Fira Code" pitchFamily="49" charset="0"/>
                <a:ea typeface="Fira Code" pitchFamily="49" charset="0"/>
                <a:cs typeface="Fira Code" pitchFamily="49" charset="0"/>
              </a:rPr>
              <a:t>t2</a:t>
            </a:r>
            <a:r>
              <a:rPr lang="en-GB" dirty="0">
                <a:solidFill>
                  <a:srgbClr val="000000"/>
                </a:solidFill>
                <a:effectLst/>
                <a:latin typeface="Fira Code" pitchFamily="49" charset="0"/>
                <a:ea typeface="Fira Code" pitchFamily="49" charset="0"/>
                <a:cs typeface="Fira Code" pitchFamily="49" charset="0"/>
              </a:rPr>
              <a: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5" name="TextBox 4">
            <a:extLst>
              <a:ext uri="{FF2B5EF4-FFF2-40B4-BE49-F238E27FC236}">
                <a16:creationId xmlns:a16="http://schemas.microsoft.com/office/drawing/2014/main" id="{9047A6BE-09D1-7963-2580-EE053A8A18CC}"/>
              </a:ext>
            </a:extLst>
          </p:cNvPr>
          <p:cNvSpPr txBox="1"/>
          <p:nvPr/>
        </p:nvSpPr>
        <p:spPr>
          <a:xfrm>
            <a:off x="1743974" y="594340"/>
            <a:ext cx="6096000" cy="769441"/>
          </a:xfrm>
          <a:prstGeom prst="rect">
            <a:avLst/>
          </a:prstGeom>
          <a:noFill/>
        </p:spPr>
        <p:txBody>
          <a:bodyPr wrap="square">
            <a:spAutoFit/>
          </a:bodyPr>
          <a:lstStyle/>
          <a:p>
            <a:r>
              <a:rPr lang="en-GB" sz="4400" b="1" dirty="0">
                <a:ln w="3175">
                  <a:solidFill>
                    <a:schemeClr val="accent2"/>
                  </a:solidFill>
                  <a:prstDash val="solid"/>
                </a:ln>
                <a:latin typeface="APPLE CHANCERY" panose="03020702040506060504" pitchFamily="66" charset="-79"/>
                <a:cs typeface="APPLE CHANCERY" panose="03020702040506060504" pitchFamily="66" charset="-79"/>
              </a:rPr>
              <a:t>De Bruijn</a:t>
            </a:r>
            <a:endParaRPr lang="en-US" dirty="0"/>
          </a:p>
        </p:txBody>
      </p:sp>
      <p:sp>
        <p:nvSpPr>
          <p:cNvPr id="8" name="TextBox 7">
            <a:extLst>
              <a:ext uri="{FF2B5EF4-FFF2-40B4-BE49-F238E27FC236}">
                <a16:creationId xmlns:a16="http://schemas.microsoft.com/office/drawing/2014/main" id="{75169386-58C2-976A-F0EB-8D3D3F9057E5}"/>
              </a:ext>
            </a:extLst>
          </p:cNvPr>
          <p:cNvSpPr txBox="1"/>
          <p:nvPr/>
        </p:nvSpPr>
        <p:spPr>
          <a:xfrm>
            <a:off x="1742243" y="1179115"/>
            <a:ext cx="6099462" cy="369332"/>
          </a:xfrm>
          <a:prstGeom prst="rect">
            <a:avLst/>
          </a:prstGeom>
          <a:noFill/>
        </p:spPr>
        <p:txBody>
          <a:bodyPr wrap="square">
            <a:spAutoFit/>
          </a:bodyPr>
          <a:lstStyle/>
          <a:p>
            <a:r>
              <a:rPr lang="en-GB" dirty="0">
                <a:effectLst/>
                <a:latin typeface="Aptos" panose="020B0004020202020204" pitchFamily="34" charset="0"/>
              </a:rPr>
              <a:t>[de Bruijn 1972] </a:t>
            </a:r>
          </a:p>
        </p:txBody>
      </p:sp>
      <p:pic>
        <p:nvPicPr>
          <p:cNvPr id="3" name="Picture 2">
            <a:extLst>
              <a:ext uri="{FF2B5EF4-FFF2-40B4-BE49-F238E27FC236}">
                <a16:creationId xmlns:a16="http://schemas.microsoft.com/office/drawing/2014/main" id="{7B174677-0C89-D110-8D3D-7369C4E277C4}"/>
              </a:ext>
            </a:extLst>
          </p:cNvPr>
          <p:cNvPicPr>
            <a:picLocks noChangeAspect="1"/>
          </p:cNvPicPr>
          <p:nvPr/>
        </p:nvPicPr>
        <p:blipFill>
          <a:blip r:embed="rId3"/>
          <a:srcRect l="14116" t="6258" r="10893" b="6257"/>
          <a:stretch>
            <a:fillRect/>
          </a:stretch>
        </p:blipFill>
        <p:spPr>
          <a:xfrm>
            <a:off x="566348" y="187945"/>
            <a:ext cx="1175895" cy="1582230"/>
          </a:xfrm>
          <a:prstGeom prst="ellipse">
            <a:avLst/>
          </a:prstGeom>
        </p:spPr>
      </p:pic>
      <p:sp>
        <p:nvSpPr>
          <p:cNvPr id="7" name="Slide Number Placeholder 6">
            <a:extLst>
              <a:ext uri="{FF2B5EF4-FFF2-40B4-BE49-F238E27FC236}">
                <a16:creationId xmlns:a16="http://schemas.microsoft.com/office/drawing/2014/main" id="{3CAF82CD-38D9-F4B2-E1D5-89C67239D61C}"/>
              </a:ext>
            </a:extLst>
          </p:cNvPr>
          <p:cNvSpPr>
            <a:spLocks noGrp="1"/>
          </p:cNvSpPr>
          <p:nvPr>
            <p:ph type="sldNum" sz="quarter" idx="12"/>
          </p:nvPr>
        </p:nvSpPr>
        <p:spPr/>
        <p:txBody>
          <a:bodyPr/>
          <a:lstStyle/>
          <a:p>
            <a:fld id="{6B547C04-AA2C-754F-9E4E-F6B7B0201F60}" type="slidenum">
              <a:rPr lang="en-US" smtClean="0"/>
              <a:pPr/>
              <a:t>30</a:t>
            </a:fld>
            <a:endParaRPr lang="en-US"/>
          </a:p>
        </p:txBody>
      </p:sp>
      <p:sp>
        <p:nvSpPr>
          <p:cNvPr id="10" name="TextBox 9">
            <a:extLst>
              <a:ext uri="{FF2B5EF4-FFF2-40B4-BE49-F238E27FC236}">
                <a16:creationId xmlns:a16="http://schemas.microsoft.com/office/drawing/2014/main" id="{61E19B01-79DF-5F5F-2B33-29F1DAFF66C2}"/>
              </a:ext>
            </a:extLst>
          </p:cNvPr>
          <p:cNvSpPr txBox="1"/>
          <p:nvPr/>
        </p:nvSpPr>
        <p:spPr>
          <a:xfrm>
            <a:off x="7937632" y="2975230"/>
            <a:ext cx="3196171" cy="1200329"/>
          </a:xfrm>
          <a:prstGeom prst="rect">
            <a:avLst/>
          </a:prstGeom>
          <a:noFill/>
        </p:spPr>
        <p:txBody>
          <a:bodyPr wrap="square">
            <a:spAutoFit/>
          </a:bodyPr>
          <a:lstStyle/>
          <a:p>
            <a:r>
              <a:rPr lang="en-GB" dirty="0">
                <a:solidFill>
                  <a:srgbClr val="0F7001">
                    <a:alpha val="60000"/>
                  </a:srgbClr>
                </a:solidFill>
                <a:latin typeface="Fira Code" pitchFamily="49" charset="0"/>
                <a:ea typeface="Fira Code" pitchFamily="49" charset="0"/>
                <a:cs typeface="Fira Code" pitchFamily="49" charset="0"/>
              </a:rPr>
              <a:t>-- Natural Numbers</a:t>
            </a:r>
            <a:endParaRPr lang="en-GB" dirty="0">
              <a:solidFill>
                <a:srgbClr val="0F7001">
                  <a:alpha val="60000"/>
                </a:srgbClr>
              </a:solidFill>
              <a:effectLst/>
              <a:latin typeface="Fira Code" pitchFamily="49" charset="0"/>
              <a:ea typeface="Fira Code" pitchFamily="49" charset="0"/>
              <a:cs typeface="Fira Code" pitchFamily="49" charset="0"/>
            </a:endParaRPr>
          </a:p>
          <a:p>
            <a:r>
              <a:rPr lang="en-GB" dirty="0">
                <a:solidFill>
                  <a:srgbClr val="0000FF">
                    <a:alpha val="60000"/>
                  </a:srgbClr>
                </a:solidFill>
                <a:effectLst/>
                <a:latin typeface="Fira Code" pitchFamily="49" charset="0"/>
                <a:ea typeface="Fira Code" pitchFamily="49" charset="0"/>
                <a:cs typeface="Fira Code" pitchFamily="49" charset="0"/>
              </a:rPr>
              <a:t>data </a:t>
            </a:r>
            <a:r>
              <a:rPr lang="en-GB" dirty="0">
                <a:solidFill>
                  <a:srgbClr val="257FA0">
                    <a:alpha val="60000"/>
                  </a:srgbClr>
                </a:solidFill>
                <a:effectLst/>
                <a:latin typeface="Fira Code" pitchFamily="49" charset="0"/>
                <a:ea typeface="Fira Code" pitchFamily="49" charset="0"/>
                <a:cs typeface="Fira Code" pitchFamily="49" charset="0"/>
              </a:rPr>
              <a:t>Nat </a:t>
            </a:r>
            <a:r>
              <a:rPr lang="en-GB" dirty="0">
                <a:solidFill>
                  <a:srgbClr val="0000FF">
                    <a:alpha val="60000"/>
                  </a:srgbClr>
                </a:solidFill>
                <a:effectLst/>
                <a:latin typeface="Fira Code" pitchFamily="49" charset="0"/>
                <a:ea typeface="Fira Code" pitchFamily="49" charset="0"/>
                <a:cs typeface="Fira Code" pitchFamily="49" charset="0"/>
              </a:rPr>
              <a:t>where</a:t>
            </a:r>
            <a:endParaRPr lang="en-GB" dirty="0">
              <a:solidFill>
                <a:srgbClr val="0000FF">
                  <a:alpha val="60000"/>
                </a:srgbClr>
              </a:solidFill>
              <a:latin typeface="Fira Code" pitchFamily="49" charset="0"/>
              <a:ea typeface="Fira Code" pitchFamily="49" charset="0"/>
              <a:cs typeface="Fira Code" pitchFamily="49" charset="0"/>
            </a:endParaRPr>
          </a:p>
          <a:p>
            <a:pPr lvl="1"/>
            <a:r>
              <a:rPr lang="en-GB" dirty="0">
                <a:solidFill>
                  <a:srgbClr val="257FA0">
                    <a:alpha val="60000"/>
                  </a:srgbClr>
                </a:solidFill>
                <a:effectLst/>
                <a:latin typeface="Fira Code" pitchFamily="49" charset="0"/>
                <a:ea typeface="Fira Code" pitchFamily="49" charset="0"/>
                <a:cs typeface="Fira Code" pitchFamily="49" charset="0"/>
              </a:rPr>
              <a:t>Z </a:t>
            </a:r>
            <a:r>
              <a:rPr lang="en-GB" dirty="0">
                <a:solidFill>
                  <a:srgbClr val="0000FF">
                    <a:alpha val="60000"/>
                  </a:srgbClr>
                </a:solidFill>
                <a:effectLst/>
                <a:latin typeface="Fira Code" pitchFamily="49" charset="0"/>
                <a:ea typeface="Fira Code" pitchFamily="49" charset="0"/>
                <a:cs typeface="Fira Code" pitchFamily="49" charset="0"/>
              </a:rPr>
              <a:t>:: </a:t>
            </a:r>
            <a:r>
              <a:rPr lang="en-GB" dirty="0">
                <a:solidFill>
                  <a:srgbClr val="257FA0">
                    <a:alpha val="60000"/>
                  </a:srgbClr>
                </a:solidFill>
                <a:effectLst/>
                <a:latin typeface="Fira Code" pitchFamily="49" charset="0"/>
                <a:ea typeface="Fira Code" pitchFamily="49" charset="0"/>
                <a:cs typeface="Fira Code" pitchFamily="49" charset="0"/>
              </a:rPr>
              <a:t>Nat</a:t>
            </a:r>
          </a:p>
          <a:p>
            <a:pPr lvl="1"/>
            <a:r>
              <a:rPr lang="en-GB" dirty="0">
                <a:solidFill>
                  <a:srgbClr val="257FA0">
                    <a:alpha val="60000"/>
                  </a:srgbClr>
                </a:solidFill>
                <a:latin typeface="Fira Code" pitchFamily="49" charset="0"/>
                <a:ea typeface="Fira Code" pitchFamily="49" charset="0"/>
                <a:cs typeface="Fira Code" pitchFamily="49" charset="0"/>
              </a:rPr>
              <a:t>S</a:t>
            </a:r>
            <a:r>
              <a:rPr lang="en-GB" dirty="0">
                <a:solidFill>
                  <a:srgbClr val="257FA0">
                    <a:alpha val="60000"/>
                  </a:srgbClr>
                </a:solidFill>
                <a:effectLst/>
                <a:latin typeface="Fira Code" pitchFamily="49" charset="0"/>
                <a:ea typeface="Fira Code" pitchFamily="49" charset="0"/>
                <a:cs typeface="Fira Code" pitchFamily="49" charset="0"/>
              </a:rPr>
              <a:t> </a:t>
            </a:r>
            <a:r>
              <a:rPr lang="en-GB" dirty="0">
                <a:solidFill>
                  <a:srgbClr val="0000FF">
                    <a:alpha val="60000"/>
                  </a:srgbClr>
                </a:solidFill>
                <a:effectLst/>
                <a:latin typeface="Fira Code" pitchFamily="49" charset="0"/>
                <a:ea typeface="Fira Code" pitchFamily="49" charset="0"/>
                <a:cs typeface="Fira Code" pitchFamily="49" charset="0"/>
              </a:rPr>
              <a:t>:: </a:t>
            </a:r>
            <a:r>
              <a:rPr lang="en-GB" dirty="0">
                <a:solidFill>
                  <a:srgbClr val="257FA0">
                    <a:alpha val="60000"/>
                  </a:srgbClr>
                </a:solidFill>
                <a:latin typeface="Fira Code" pitchFamily="49" charset="0"/>
                <a:ea typeface="Fira Code" pitchFamily="49" charset="0"/>
                <a:cs typeface="Fira Code" pitchFamily="49" charset="0"/>
              </a:rPr>
              <a:t>Nat </a:t>
            </a:r>
            <a:r>
              <a:rPr lang="en-GB" dirty="0">
                <a:solidFill>
                  <a:srgbClr val="0000FF">
                    <a:alpha val="60000"/>
                  </a:srgbClr>
                </a:solidFill>
                <a:latin typeface="Fira Code" pitchFamily="49" charset="0"/>
                <a:ea typeface="Fira Code" pitchFamily="49" charset="0"/>
                <a:cs typeface="Fira Code" pitchFamily="49" charset="0"/>
              </a:rPr>
              <a:t>-&gt; </a:t>
            </a:r>
            <a:r>
              <a:rPr lang="en-GB" dirty="0">
                <a:solidFill>
                  <a:srgbClr val="257FA0">
                    <a:alpha val="60000"/>
                  </a:srgbClr>
                </a:solidFill>
                <a:latin typeface="Fira Code" pitchFamily="49" charset="0"/>
                <a:ea typeface="Fira Code" pitchFamily="49" charset="0"/>
                <a:cs typeface="Fira Code" pitchFamily="49" charset="0"/>
              </a:rPr>
              <a:t>Nat</a:t>
            </a:r>
            <a:endParaRPr lang="en-GB" dirty="0">
              <a:solidFill>
                <a:srgbClr val="257FA0">
                  <a:alpha val="60000"/>
                </a:srgbClr>
              </a:solidFill>
            </a:endParaRPr>
          </a:p>
        </p:txBody>
      </p:sp>
    </p:spTree>
    <p:extLst>
      <p:ext uri="{BB962C8B-B14F-4D97-AF65-F5344CB8AC3E}">
        <p14:creationId xmlns:p14="http://schemas.microsoft.com/office/powerpoint/2010/main" val="19342595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2F568-D4F6-A6E5-1D1B-5C7D63883AC8}"/>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D39F4DAD-8C49-CA7C-1DFF-57F6D55216DB}"/>
              </a:ext>
            </a:extLst>
          </p:cNvPr>
          <p:cNvSpPr txBox="1"/>
          <p:nvPr/>
        </p:nvSpPr>
        <p:spPr>
          <a:xfrm>
            <a:off x="653357" y="3033413"/>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Var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Index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t1) t2</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22EB0328-4419-6852-6A98-796E21A2C099}"/>
              </a:ext>
            </a:extLst>
          </p:cNvPr>
          <p:cNvSpPr txBox="1"/>
          <p:nvPr/>
        </p:nvSpPr>
        <p:spPr>
          <a:xfrm>
            <a:off x="774537" y="2077140"/>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8DD3FEF4-513E-5654-CCF5-DEBA3EF3C670}"/>
              </a:ext>
            </a:extLst>
          </p:cNvPr>
          <p:cNvSpPr txBox="1"/>
          <p:nvPr/>
        </p:nvSpPr>
        <p:spPr>
          <a:xfrm>
            <a:off x="5132644" y="1997839"/>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20" name="Slide Number Placeholder 19">
            <a:extLst>
              <a:ext uri="{FF2B5EF4-FFF2-40B4-BE49-F238E27FC236}">
                <a16:creationId xmlns:a16="http://schemas.microsoft.com/office/drawing/2014/main" id="{4B6F0BF5-03BA-13F8-9AFF-A4F064D75C4F}"/>
              </a:ext>
            </a:extLst>
          </p:cNvPr>
          <p:cNvSpPr>
            <a:spLocks noGrp="1"/>
          </p:cNvSpPr>
          <p:nvPr>
            <p:ph type="sldNum" sz="quarter" idx="12"/>
          </p:nvPr>
        </p:nvSpPr>
        <p:spPr/>
        <p:txBody>
          <a:bodyPr/>
          <a:lstStyle/>
          <a:p>
            <a:fld id="{6B547C04-AA2C-754F-9E4E-F6B7B0201F60}" type="slidenum">
              <a:rPr lang="en-US" smtClean="0"/>
              <a:pPr/>
              <a:t>31</a:t>
            </a:fld>
            <a:endParaRPr lang="en-US"/>
          </a:p>
        </p:txBody>
      </p:sp>
      <p:grpSp>
        <p:nvGrpSpPr>
          <p:cNvPr id="2" name="Group 1">
            <a:extLst>
              <a:ext uri="{FF2B5EF4-FFF2-40B4-BE49-F238E27FC236}">
                <a16:creationId xmlns:a16="http://schemas.microsoft.com/office/drawing/2014/main" id="{ACC84D91-8643-E3C5-B28B-C59462B953AE}"/>
              </a:ext>
            </a:extLst>
          </p:cNvPr>
          <p:cNvGrpSpPr/>
          <p:nvPr/>
        </p:nvGrpSpPr>
        <p:grpSpPr>
          <a:xfrm>
            <a:off x="999626" y="136525"/>
            <a:ext cx="10192748" cy="1793645"/>
            <a:chOff x="999626" y="136525"/>
            <a:chExt cx="10192748" cy="1793645"/>
          </a:xfrm>
        </p:grpSpPr>
        <p:pic>
          <p:nvPicPr>
            <p:cNvPr id="3" name="Picture 2">
              <a:extLst>
                <a:ext uri="{FF2B5EF4-FFF2-40B4-BE49-F238E27FC236}">
                  <a16:creationId xmlns:a16="http://schemas.microsoft.com/office/drawing/2014/main" id="{D36E553D-21D3-4919-E3F0-BAF2DF863FA1}"/>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5" name="Group 4">
              <a:extLst>
                <a:ext uri="{FF2B5EF4-FFF2-40B4-BE49-F238E27FC236}">
                  <a16:creationId xmlns:a16="http://schemas.microsoft.com/office/drawing/2014/main" id="{3E41E9DB-1303-F9E8-B89D-5081E8F99023}"/>
                </a:ext>
              </a:extLst>
            </p:cNvPr>
            <p:cNvGrpSpPr/>
            <p:nvPr/>
          </p:nvGrpSpPr>
          <p:grpSpPr>
            <a:xfrm>
              <a:off x="3790892" y="1336907"/>
              <a:ext cx="4463590" cy="529805"/>
              <a:chOff x="3576142" y="1392200"/>
              <a:chExt cx="4463590" cy="529805"/>
            </a:xfrm>
          </p:grpSpPr>
          <p:pic>
            <p:nvPicPr>
              <p:cNvPr id="11" name="Picture 10" descr="A black background with white text&#10;&#10;AI-generated content may be incorrect.">
                <a:extLst>
                  <a:ext uri="{FF2B5EF4-FFF2-40B4-BE49-F238E27FC236}">
                    <a16:creationId xmlns:a16="http://schemas.microsoft.com/office/drawing/2014/main" id="{8B39549D-502F-E587-4FA9-0C7E170E4AC1}"/>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2" name="Straight Connector 11">
                <a:extLst>
                  <a:ext uri="{FF2B5EF4-FFF2-40B4-BE49-F238E27FC236}">
                    <a16:creationId xmlns:a16="http://schemas.microsoft.com/office/drawing/2014/main" id="{598F912C-ACDA-B195-E1F6-2A81DEE4840B}"/>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3" name="Picture 12" descr="A close up of a black background&#10;&#10;AI-generated content may be incorrect.">
                <a:extLst>
                  <a:ext uri="{FF2B5EF4-FFF2-40B4-BE49-F238E27FC236}">
                    <a16:creationId xmlns:a16="http://schemas.microsoft.com/office/drawing/2014/main" id="{C45F8A6A-01D4-A1DF-825B-45C4AB685860}"/>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7" name="TextBox 6">
              <a:extLst>
                <a:ext uri="{FF2B5EF4-FFF2-40B4-BE49-F238E27FC236}">
                  <a16:creationId xmlns:a16="http://schemas.microsoft.com/office/drawing/2014/main" id="{43C59D02-592F-2C2D-FED3-B1B1AEF0A6D3}"/>
                </a:ext>
              </a:extLst>
            </p:cNvPr>
            <p:cNvSpPr txBox="1"/>
            <p:nvPr/>
          </p:nvSpPr>
          <p:spPr>
            <a:xfrm>
              <a:off x="3095127" y="699301"/>
              <a:ext cx="6081713" cy="769441"/>
            </a:xfrm>
            <a:prstGeom prst="rect">
              <a:avLst/>
            </a:prstGeom>
            <a:noFill/>
          </p:spPr>
          <p:txBody>
            <a:bodyPr wrap="square">
              <a:spAutoFit/>
            </a:bodyPr>
            <a:lstStyle/>
            <a:p>
              <a:pPr algn="ctr"/>
              <a:r>
                <a:rPr lang="en-GB" sz="4400" b="1" dirty="0">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dirty="0"/>
            </a:p>
          </p:txBody>
        </p:sp>
        <p:pic>
          <p:nvPicPr>
            <p:cNvPr id="8" name="Picture 10" descr="Alex Kavvos">
              <a:extLst>
                <a:ext uri="{FF2B5EF4-FFF2-40B4-BE49-F238E27FC236}">
                  <a16:creationId xmlns:a16="http://schemas.microsoft.com/office/drawing/2014/main" id="{A691B8F9-ABC2-C13E-E4FD-7F4D653C942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338D7822-09B9-44D8-5AE0-692A1AA4B923}"/>
                </a:ext>
              </a:extLst>
            </p:cNvPr>
            <p:cNvPicPr>
              <a:picLocks noChangeAspect="1"/>
            </p:cNvPicPr>
            <p:nvPr/>
          </p:nvPicPr>
          <p:blipFill>
            <a:blip r:embed="rId7"/>
            <a:srcRect l="18354"/>
            <a:stretch/>
          </p:blipFill>
          <p:spPr>
            <a:xfrm>
              <a:off x="999626" y="136525"/>
              <a:ext cx="1462651" cy="1791450"/>
            </a:xfrm>
            <a:prstGeom prst="rect">
              <a:avLst/>
            </a:prstGeom>
          </p:spPr>
        </p:pic>
        <p:pic>
          <p:nvPicPr>
            <p:cNvPr id="10" name="Picture 4" descr="Meng Wang (head of group)">
              <a:extLst>
                <a:ext uri="{FF2B5EF4-FFF2-40B4-BE49-F238E27FC236}">
                  <a16:creationId xmlns:a16="http://schemas.microsoft.com/office/drawing/2014/main" id="{1DAA0FAB-70C7-3987-656C-952079A5251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97834227"/>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p:tgtEl>
                                          <p:spTgt spid="32"/>
                                        </p:tgtEl>
                                        <p:attrNameLst>
                                          <p:attrName>ppt_y</p:attrName>
                                        </p:attrNameLst>
                                      </p:cBhvr>
                                      <p:tavLst>
                                        <p:tav tm="0">
                                          <p:val>
                                            <p:strVal val="#ppt_y+#ppt_h*1.125000"/>
                                          </p:val>
                                        </p:tav>
                                        <p:tav tm="100000">
                                          <p:val>
                                            <p:strVal val="#ppt_y"/>
                                          </p:val>
                                        </p:tav>
                                      </p:tavLst>
                                    </p:anim>
                                    <p:animEffect transition="in" filter="wipe(up)">
                                      <p:cBhvr>
                                        <p:cTn id="8" dur="500"/>
                                        <p:tgtEl>
                                          <p:spTgt spid="3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p:tgtEl>
                                          <p:spTgt spid="4"/>
                                        </p:tgtEl>
                                        <p:attrNameLst>
                                          <p:attrName>ppt_y</p:attrName>
                                        </p:attrNameLst>
                                      </p:cBhvr>
                                      <p:tavLst>
                                        <p:tav tm="0">
                                          <p:val>
                                            <p:strVal val="#ppt_y+#ppt_h*1.125000"/>
                                          </p:val>
                                        </p:tav>
                                        <p:tav tm="100000">
                                          <p:val>
                                            <p:strVal val="#ppt_y"/>
                                          </p:val>
                                        </p:tav>
                                      </p:tavLst>
                                    </p:anim>
                                    <p:animEffect transition="in" filter="wipe(up)">
                                      <p:cBhvr>
                                        <p:cTn id="12" dur="500"/>
                                        <p:tgtEl>
                                          <p:spTgt spid="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p:tgtEl>
                                          <p:spTgt spid="6"/>
                                        </p:tgtEl>
                                        <p:attrNameLst>
                                          <p:attrName>ppt_y</p:attrName>
                                        </p:attrNameLst>
                                      </p:cBhvr>
                                      <p:tavLst>
                                        <p:tav tm="0">
                                          <p:val>
                                            <p:strVal val="#ppt_y+#ppt_h*1.125000"/>
                                          </p:val>
                                        </p:tav>
                                        <p:tav tm="100000">
                                          <p:val>
                                            <p:strVal val="#ppt_y"/>
                                          </p:val>
                                        </p:tav>
                                      </p:tavLst>
                                    </p:anim>
                                    <p:animEffect transition="in" filter="wipe(up)">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47346-69ED-5601-BB05-A17FBB6E652F}"/>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04234938-AF0A-4791-8BBE-2F0F08E462DC}"/>
              </a:ext>
            </a:extLst>
          </p:cNvPr>
          <p:cNvSpPr txBox="1"/>
          <p:nvPr/>
        </p:nvSpPr>
        <p:spPr>
          <a:xfrm>
            <a:off x="653357" y="3033413"/>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Var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Index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000000"/>
                </a:solidFill>
                <a:highlight>
                  <a:srgbClr val="FFFC9B"/>
                </a:highlight>
                <a:latin typeface="Fira Code" pitchFamily="49" charset="0"/>
                <a:ea typeface="Fira Code" pitchFamily="49" charset="0"/>
                <a:cs typeface="Fira Code" pitchFamily="49" charset="0"/>
              </a:rPr>
              <a:t>(</a:t>
            </a:r>
            <a:r>
              <a:rPr lang="en-GB" dirty="0">
                <a:solidFill>
                  <a:srgbClr val="257FA0"/>
                </a:solidFill>
                <a:highlight>
                  <a:srgbClr val="FFFC9B"/>
                </a:highlight>
                <a:latin typeface="Fira Code" pitchFamily="49" charset="0"/>
                <a:ea typeface="Fira Code" pitchFamily="49" charset="0"/>
                <a:cs typeface="Fira Code" pitchFamily="49" charset="0"/>
              </a:rPr>
              <a:t>Index </a:t>
            </a:r>
            <a:r>
              <a:rPr lang="en-GB" dirty="0">
                <a:solidFill>
                  <a:srgbClr val="000000"/>
                </a:solidFill>
                <a:highlight>
                  <a:srgbClr val="FFFC9B"/>
                </a:highlight>
                <a:latin typeface="Fira Code" pitchFamily="49" charset="0"/>
                <a:ea typeface="Fira Code" pitchFamily="49" charset="0"/>
                <a:cs typeface="Fira Code" pitchFamily="49" charset="0"/>
              </a:rPr>
              <a:t>(</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 </a:t>
            </a:r>
            <a:r>
              <a:rPr lang="en-GB" dirty="0">
                <a:solidFill>
                  <a:srgbClr val="257FA0"/>
                </a:solidFill>
                <a:highlight>
                  <a:srgbClr val="FFFC9B"/>
                </a:highlight>
                <a:latin typeface="Fira Code" pitchFamily="49" charset="0"/>
                <a:ea typeface="Fira Code" pitchFamily="49" charset="0"/>
                <a:cs typeface="Fira Code" pitchFamily="49" charset="0"/>
              </a:rPr>
              <a:t>:/: </a:t>
            </a:r>
            <a:r>
              <a:rPr lang="en-GB" dirty="0">
                <a:solidFill>
                  <a:srgbClr val="000000"/>
                </a:solidFill>
                <a:highlight>
                  <a:srgbClr val="FFFC9B"/>
                </a:highlight>
                <a:latin typeface="Fira Code" pitchFamily="49" charset="0"/>
                <a:ea typeface="Fira Code" pitchFamily="49" charset="0"/>
                <a:cs typeface="Fira Code" pitchFamily="49" charset="0"/>
              </a:rPr>
              <a:t>t1) t1 </a:t>
            </a:r>
            <a:r>
              <a:rPr lang="en-GB" dirty="0">
                <a:solidFill>
                  <a:srgbClr val="0000FF"/>
                </a:solidFill>
                <a:highlight>
                  <a:srgbClr val="FFFC9B"/>
                </a:highlight>
                <a:latin typeface="Fira Code" pitchFamily="49" charset="0"/>
                <a:ea typeface="Fira Code" pitchFamily="49" charset="0"/>
                <a:cs typeface="Fira Code" pitchFamily="49" charset="0"/>
              </a:rPr>
              <a:t>-&gt; </a:t>
            </a:r>
            <a:r>
              <a:rPr lang="en-GB" dirty="0">
                <a:solidFill>
                  <a:srgbClr val="257FA0"/>
                </a:solidFill>
                <a:highlight>
                  <a:srgbClr val="FFFC9B"/>
                </a:highlight>
                <a:latin typeface="Fira Code" pitchFamily="49" charset="0"/>
                <a:ea typeface="Fira Code" pitchFamily="49" charset="0"/>
                <a:cs typeface="Fira Code" pitchFamily="49" charset="0"/>
              </a:rPr>
              <a:t>STLC </a:t>
            </a:r>
            <a:r>
              <a:rPr lang="en-GB" dirty="0">
                <a:solidFill>
                  <a:srgbClr val="000000"/>
                </a:solidFill>
                <a:highlight>
                  <a:srgbClr val="FFFC9B"/>
                </a:highlight>
                <a:latin typeface="Fira Code" pitchFamily="49" charset="0"/>
                <a:ea typeface="Fira Code" pitchFamily="49" charset="0"/>
                <a:cs typeface="Fira Code" pitchFamily="49" charset="0"/>
              </a:rPr>
              <a:t>(</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 </a:t>
            </a:r>
            <a:r>
              <a:rPr lang="en-GB" dirty="0">
                <a:solidFill>
                  <a:srgbClr val="257FA0"/>
                </a:solidFill>
                <a:highlight>
                  <a:srgbClr val="FFFC9B"/>
                </a:highlight>
                <a:latin typeface="Fira Code" pitchFamily="49" charset="0"/>
                <a:ea typeface="Fira Code" pitchFamily="49" charset="0"/>
                <a:cs typeface="Fira Code" pitchFamily="49" charset="0"/>
              </a:rPr>
              <a:t>:/: </a:t>
            </a:r>
            <a:r>
              <a:rPr lang="en-GB" dirty="0">
                <a:solidFill>
                  <a:srgbClr val="000000"/>
                </a:solidFill>
                <a:highlight>
                  <a:srgbClr val="FFFC9B"/>
                </a:highlight>
                <a:latin typeface="Fira Code" pitchFamily="49" charset="0"/>
                <a:ea typeface="Fira Code" pitchFamily="49" charset="0"/>
                <a:cs typeface="Fira Code" pitchFamily="49" charset="0"/>
              </a:rPr>
              <a:t>t1) t2)</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AC0AE8CD-4AC7-F7A9-F9F6-947F1FE805E9}"/>
              </a:ext>
            </a:extLst>
          </p:cNvPr>
          <p:cNvSpPr txBox="1"/>
          <p:nvPr/>
        </p:nvSpPr>
        <p:spPr>
          <a:xfrm>
            <a:off x="774537" y="2077140"/>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0B0BECE6-58D8-E7AB-7A6E-5D2E025A6244}"/>
              </a:ext>
            </a:extLst>
          </p:cNvPr>
          <p:cNvSpPr txBox="1"/>
          <p:nvPr/>
        </p:nvSpPr>
        <p:spPr>
          <a:xfrm>
            <a:off x="5132644" y="1997839"/>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20" name="Slide Number Placeholder 19">
            <a:extLst>
              <a:ext uri="{FF2B5EF4-FFF2-40B4-BE49-F238E27FC236}">
                <a16:creationId xmlns:a16="http://schemas.microsoft.com/office/drawing/2014/main" id="{A2B8E04F-87E4-4D87-E733-E5CB9EEB021D}"/>
              </a:ext>
            </a:extLst>
          </p:cNvPr>
          <p:cNvSpPr>
            <a:spLocks noGrp="1"/>
          </p:cNvSpPr>
          <p:nvPr>
            <p:ph type="sldNum" sz="quarter" idx="12"/>
          </p:nvPr>
        </p:nvSpPr>
        <p:spPr/>
        <p:txBody>
          <a:bodyPr/>
          <a:lstStyle/>
          <a:p>
            <a:fld id="{6B547C04-AA2C-754F-9E4E-F6B7B0201F60}" type="slidenum">
              <a:rPr lang="en-US" smtClean="0"/>
              <a:pPr/>
              <a:t>32</a:t>
            </a:fld>
            <a:endParaRPr lang="en-US"/>
          </a:p>
        </p:txBody>
      </p:sp>
      <p:grpSp>
        <p:nvGrpSpPr>
          <p:cNvPr id="2" name="Group 1">
            <a:extLst>
              <a:ext uri="{FF2B5EF4-FFF2-40B4-BE49-F238E27FC236}">
                <a16:creationId xmlns:a16="http://schemas.microsoft.com/office/drawing/2014/main" id="{6F8031A9-0641-507D-7E45-36CF77B9AC84}"/>
              </a:ext>
            </a:extLst>
          </p:cNvPr>
          <p:cNvGrpSpPr/>
          <p:nvPr/>
        </p:nvGrpSpPr>
        <p:grpSpPr>
          <a:xfrm>
            <a:off x="999626" y="136525"/>
            <a:ext cx="10192748" cy="1793645"/>
            <a:chOff x="999626" y="136525"/>
            <a:chExt cx="10192748" cy="1793645"/>
          </a:xfrm>
        </p:grpSpPr>
        <p:pic>
          <p:nvPicPr>
            <p:cNvPr id="3" name="Picture 2">
              <a:extLst>
                <a:ext uri="{FF2B5EF4-FFF2-40B4-BE49-F238E27FC236}">
                  <a16:creationId xmlns:a16="http://schemas.microsoft.com/office/drawing/2014/main" id="{B679DD20-3E20-A912-C9B4-5F445DBC66A5}"/>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5" name="Group 4">
              <a:extLst>
                <a:ext uri="{FF2B5EF4-FFF2-40B4-BE49-F238E27FC236}">
                  <a16:creationId xmlns:a16="http://schemas.microsoft.com/office/drawing/2014/main" id="{8C45943E-76EC-3EE1-4601-2230CD92D06D}"/>
                </a:ext>
              </a:extLst>
            </p:cNvPr>
            <p:cNvGrpSpPr/>
            <p:nvPr/>
          </p:nvGrpSpPr>
          <p:grpSpPr>
            <a:xfrm>
              <a:off x="3790892" y="1336907"/>
              <a:ext cx="4463590" cy="529805"/>
              <a:chOff x="3576142" y="1392200"/>
              <a:chExt cx="4463590" cy="529805"/>
            </a:xfrm>
          </p:grpSpPr>
          <p:pic>
            <p:nvPicPr>
              <p:cNvPr id="11" name="Picture 10" descr="A black background with white text&#10;&#10;AI-generated content may be incorrect.">
                <a:extLst>
                  <a:ext uri="{FF2B5EF4-FFF2-40B4-BE49-F238E27FC236}">
                    <a16:creationId xmlns:a16="http://schemas.microsoft.com/office/drawing/2014/main" id="{AE2E41E5-0F55-D424-E5FB-D336F0947257}"/>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2" name="Straight Connector 11">
                <a:extLst>
                  <a:ext uri="{FF2B5EF4-FFF2-40B4-BE49-F238E27FC236}">
                    <a16:creationId xmlns:a16="http://schemas.microsoft.com/office/drawing/2014/main" id="{EEC221EE-1CEB-CFB5-2FC6-F49D0E63C8D5}"/>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3" name="Picture 12" descr="A close up of a black background&#10;&#10;AI-generated content may be incorrect.">
                <a:extLst>
                  <a:ext uri="{FF2B5EF4-FFF2-40B4-BE49-F238E27FC236}">
                    <a16:creationId xmlns:a16="http://schemas.microsoft.com/office/drawing/2014/main" id="{6BF18554-08CA-0C91-7584-55BB706F000D}"/>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7" name="TextBox 6">
              <a:extLst>
                <a:ext uri="{FF2B5EF4-FFF2-40B4-BE49-F238E27FC236}">
                  <a16:creationId xmlns:a16="http://schemas.microsoft.com/office/drawing/2014/main" id="{8396C19A-6E0F-070B-3721-3C1BC303ADB0}"/>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8" name="Picture 10" descr="Alex Kavvos">
              <a:extLst>
                <a:ext uri="{FF2B5EF4-FFF2-40B4-BE49-F238E27FC236}">
                  <a16:creationId xmlns:a16="http://schemas.microsoft.com/office/drawing/2014/main" id="{49F2C34B-46F8-BD13-E3F8-286D2071B11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41977C8-DF62-5EC3-450F-3859C583F3C0}"/>
                </a:ext>
              </a:extLst>
            </p:cNvPr>
            <p:cNvPicPr>
              <a:picLocks noChangeAspect="1"/>
            </p:cNvPicPr>
            <p:nvPr/>
          </p:nvPicPr>
          <p:blipFill>
            <a:blip r:embed="rId7"/>
            <a:srcRect l="18354"/>
            <a:stretch/>
          </p:blipFill>
          <p:spPr>
            <a:xfrm>
              <a:off x="999626" y="136525"/>
              <a:ext cx="1462651" cy="1791450"/>
            </a:xfrm>
            <a:prstGeom prst="rect">
              <a:avLst/>
            </a:prstGeom>
          </p:spPr>
        </p:pic>
        <p:pic>
          <p:nvPicPr>
            <p:cNvPr id="10" name="Picture 4" descr="Meng Wang (head of group)">
              <a:extLst>
                <a:ext uri="{FF2B5EF4-FFF2-40B4-BE49-F238E27FC236}">
                  <a16:creationId xmlns:a16="http://schemas.microsoft.com/office/drawing/2014/main" id="{5E688B43-068E-3CBC-2E2B-A3B3D2C99EB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15" name="Horizontal Scroll 14">
            <a:extLst>
              <a:ext uri="{FF2B5EF4-FFF2-40B4-BE49-F238E27FC236}">
                <a16:creationId xmlns:a16="http://schemas.microsoft.com/office/drawing/2014/main" id="{9CF7EA89-34EC-E0B5-4AF7-11459D029267}"/>
              </a:ext>
            </a:extLst>
          </p:cNvPr>
          <p:cNvSpPr/>
          <p:nvPr/>
        </p:nvSpPr>
        <p:spPr>
          <a:xfrm>
            <a:off x="653357" y="4759868"/>
            <a:ext cx="10885286" cy="1594775"/>
          </a:xfrm>
          <a:prstGeom prst="horizontalScroll">
            <a:avLst/>
          </a:prstGeom>
          <a:blipFill dpi="0" rotWithShape="1">
            <a:blip r:embed="rId9"/>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0" lang="en-GB" sz="2000" b="0" i="0" u="none" strike="noStrike" kern="1200" cap="none" spc="0" normalizeH="0" baseline="0" noProof="0" dirty="0">
                <a:ln>
                  <a:noFill/>
                </a:ln>
                <a:solidFill>
                  <a:srgbClr val="0F7001"/>
                </a:solidFill>
                <a:effectLst/>
                <a:uLnTx/>
                <a:uFillTx/>
                <a:latin typeface="JetBrains Mono" panose="02000009000000000000" pitchFamily="49" charset="0"/>
              </a:rPr>
              <a:t>-- </a:t>
            </a:r>
            <a:r>
              <a:rPr lang="en-GB" sz="2000" dirty="0">
                <a:solidFill>
                  <a:srgbClr val="0F7001"/>
                </a:solidFill>
                <a:latin typeface="JetBrains Mono" panose="02000009000000000000" pitchFamily="49" charset="0"/>
              </a:rPr>
              <a:t>Excludes exotic</a:t>
            </a:r>
            <a:r>
              <a:rPr kumimoji="0" lang="en-GB" sz="20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a:t>
            </a:r>
            <a:r>
              <a:rPr lang="en-GB" sz="2000" b="0" i="0" dirty="0">
                <a:solidFill>
                  <a:srgbClr val="CDCDCD"/>
                </a:solidFill>
                <a:effectLst/>
                <a:latin typeface="Fira Code" pitchFamily="49" charset="0"/>
                <a:ea typeface="Fira Code" pitchFamily="49" charset="0"/>
                <a:cs typeface="Fira Code" pitchFamily="49" charset="0"/>
              </a:rPr>
              <a:t>❌</a:t>
            </a:r>
            <a:endParaRPr lang="en-GB" sz="2000" dirty="0">
              <a:solidFill>
                <a:srgbClr val="000000"/>
              </a:solidFill>
              <a:effectLst/>
              <a:latin typeface="Fira Code" pitchFamily="49" charset="0"/>
              <a:ea typeface="Fira Code" pitchFamily="49" charset="0"/>
              <a:cs typeface="Fira Code" pitchFamily="49" charset="0"/>
            </a:endParaRPr>
          </a:p>
          <a:p>
            <a:pPr algn="ctr">
              <a:buNone/>
            </a:pPr>
            <a:r>
              <a:rPr lang="en-GB" sz="2000" dirty="0">
                <a:solidFill>
                  <a:srgbClr val="000000"/>
                </a:solidFill>
                <a:effectLst/>
                <a:latin typeface="Fira Code" pitchFamily="49" charset="0"/>
                <a:ea typeface="Fira Code" pitchFamily="49" charset="0"/>
                <a:cs typeface="Fira Code" pitchFamily="49" charset="0"/>
              </a:rPr>
              <a:t>exotic </a:t>
            </a:r>
            <a:r>
              <a:rPr lang="en-GB" sz="2000" dirty="0">
                <a:solidFill>
                  <a:srgbClr val="0000FF"/>
                </a:solidFill>
                <a:effectLst/>
                <a:latin typeface="Fira Code" pitchFamily="49" charset="0"/>
                <a:ea typeface="Fira Code" pitchFamily="49" charset="0"/>
                <a:cs typeface="Fira Code" pitchFamily="49" charset="0"/>
              </a:rPr>
              <a:t>= </a:t>
            </a:r>
            <a:r>
              <a:rPr lang="en-GB" sz="2000" dirty="0">
                <a:solidFill>
                  <a:srgbClr val="257FA0"/>
                </a:solidFill>
                <a:effectLst/>
                <a:latin typeface="Fira Code" pitchFamily="49" charset="0"/>
                <a:ea typeface="Fira Code" pitchFamily="49" charset="0"/>
                <a:cs typeface="Fira Code" pitchFamily="49" charset="0"/>
              </a:rPr>
              <a:t>NLam </a:t>
            </a:r>
            <a:r>
              <a:rPr lang="en-GB" sz="2000" dirty="0">
                <a:solidFill>
                  <a:srgbClr val="000000"/>
                </a:solidFill>
                <a:effectLst/>
                <a:latin typeface="Fira Code" pitchFamily="49" charset="0"/>
                <a:ea typeface="Fira Code" pitchFamily="49" charset="0"/>
                <a:cs typeface="Fira Code" pitchFamily="49" charset="0"/>
              </a:rPr>
              <a:t>$ \x </a:t>
            </a:r>
            <a:r>
              <a:rPr lang="en-GB" sz="2000" dirty="0">
                <a:solidFill>
                  <a:srgbClr val="0000FF"/>
                </a:solidFill>
                <a:effectLst/>
                <a:latin typeface="Fira Code" pitchFamily="49" charset="0"/>
                <a:ea typeface="Fira Code" pitchFamily="49" charset="0"/>
                <a:cs typeface="Fira Code" pitchFamily="49" charset="0"/>
              </a:rPr>
              <a:t>-&gt; </a:t>
            </a:r>
            <a:r>
              <a:rPr lang="en-GB" sz="2000" dirty="0">
                <a:solidFill>
                  <a:srgbClr val="0000FF"/>
                </a:solidFill>
                <a:effectLst/>
                <a:highlight>
                  <a:srgbClr val="FFFC9B"/>
                </a:highlight>
                <a:latin typeface="Fira Code" pitchFamily="49" charset="0"/>
                <a:ea typeface="Fira Code" pitchFamily="49" charset="0"/>
                <a:cs typeface="Fira Code" pitchFamily="49" charset="0"/>
              </a:rPr>
              <a:t>case </a:t>
            </a:r>
            <a:r>
              <a:rPr lang="en-GB" sz="2000" dirty="0">
                <a:solidFill>
                  <a:srgbClr val="000000"/>
                </a:solidFill>
                <a:effectLst/>
                <a:highlight>
                  <a:srgbClr val="FFFC9B"/>
                </a:highlight>
                <a:latin typeface="Fira Code" pitchFamily="49" charset="0"/>
                <a:ea typeface="Fira Code" pitchFamily="49" charset="0"/>
                <a:cs typeface="Fira Code" pitchFamily="49" charset="0"/>
              </a:rPr>
              <a:t>x </a:t>
            </a:r>
            <a:r>
              <a:rPr lang="en-GB" sz="2000" dirty="0">
                <a:solidFill>
                  <a:srgbClr val="0000FF"/>
                </a:solidFill>
                <a:effectLst/>
                <a:highlight>
                  <a:srgbClr val="FFFC9B"/>
                </a:highlight>
                <a:latin typeface="Fira Code" pitchFamily="49" charset="0"/>
                <a:ea typeface="Fira Code" pitchFamily="49" charset="0"/>
                <a:cs typeface="Fira Code" pitchFamily="49" charset="0"/>
              </a:rPr>
              <a:t>of </a:t>
            </a:r>
            <a:r>
              <a:rPr lang="en-GB" sz="2000" dirty="0">
                <a:solidFill>
                  <a:srgbClr val="000000"/>
                </a:solidFill>
                <a:effectLst/>
                <a:highlight>
                  <a:srgbClr val="FFFC9B"/>
                </a:highlight>
                <a:latin typeface="Fira Code" pitchFamily="49" charset="0"/>
                <a:ea typeface="Fira Code" pitchFamily="49" charset="0"/>
                <a:cs typeface="Fira Code" pitchFamily="49" charset="0"/>
              </a:rPr>
              <a:t>{ </a:t>
            </a:r>
            <a:r>
              <a:rPr lang="en-GB" sz="2000" dirty="0">
                <a:solidFill>
                  <a:srgbClr val="257FA0"/>
                </a:solidFill>
                <a:effectLst/>
                <a:highlight>
                  <a:srgbClr val="FFFC9B"/>
                </a:highlight>
                <a:latin typeface="Fira Code" pitchFamily="49" charset="0"/>
                <a:ea typeface="Fira Code" pitchFamily="49" charset="0"/>
                <a:cs typeface="Fira Code" pitchFamily="49" charset="0"/>
              </a:rPr>
              <a:t>Top </a:t>
            </a:r>
            <a:r>
              <a:rPr lang="en-GB" sz="2000" dirty="0">
                <a:solidFill>
                  <a:srgbClr val="0000FF"/>
                </a:solidFill>
                <a:effectLst/>
                <a:highlight>
                  <a:srgbClr val="FFFC9B"/>
                </a:highlight>
                <a:latin typeface="Fira Code" pitchFamily="49" charset="0"/>
                <a:ea typeface="Fira Code" pitchFamily="49" charset="0"/>
                <a:cs typeface="Fira Code" pitchFamily="49" charset="0"/>
              </a:rPr>
              <a:t>-&gt; </a:t>
            </a:r>
            <a:r>
              <a:rPr lang="en-GB" sz="2000" dirty="0" err="1">
                <a:solidFill>
                  <a:srgbClr val="000000"/>
                </a:solidFill>
                <a:effectLst/>
                <a:highlight>
                  <a:srgbClr val="FFFC9B"/>
                </a:highlight>
                <a:latin typeface="Fira Code" pitchFamily="49" charset="0"/>
                <a:ea typeface="Fira Code" pitchFamily="49" charset="0"/>
                <a:cs typeface="Fira Code" pitchFamily="49" charset="0"/>
              </a:rPr>
              <a:t>tt</a:t>
            </a:r>
            <a:r>
              <a:rPr lang="en-GB" sz="2000" dirty="0">
                <a:solidFill>
                  <a:srgbClr val="000000"/>
                </a:solidFill>
                <a:effectLst/>
                <a:highlight>
                  <a:srgbClr val="FFFC9B"/>
                </a:highlight>
                <a:latin typeface="Fira Code" pitchFamily="49" charset="0"/>
                <a:ea typeface="Fira Code" pitchFamily="49" charset="0"/>
                <a:cs typeface="Fira Code" pitchFamily="49" charset="0"/>
              </a:rPr>
              <a:t> ; </a:t>
            </a:r>
            <a:r>
              <a:rPr lang="en-GB" sz="2000" dirty="0">
                <a:solidFill>
                  <a:srgbClr val="257FA0"/>
                </a:solidFill>
                <a:effectLst/>
                <a:highlight>
                  <a:srgbClr val="FFFC9B"/>
                </a:highlight>
                <a:latin typeface="Fira Code" pitchFamily="49" charset="0"/>
                <a:ea typeface="Fira Code" pitchFamily="49" charset="0"/>
                <a:cs typeface="Fira Code" pitchFamily="49" charset="0"/>
              </a:rPr>
              <a:t>Pop </a:t>
            </a:r>
            <a:r>
              <a:rPr lang="en-GB" sz="2000" dirty="0">
                <a:solidFill>
                  <a:srgbClr val="0000FF"/>
                </a:solidFill>
                <a:effectLst/>
                <a:highlight>
                  <a:srgbClr val="FFFC9B"/>
                </a:highlight>
                <a:latin typeface="Fira Code" pitchFamily="49" charset="0"/>
                <a:ea typeface="Fira Code" pitchFamily="49" charset="0"/>
                <a:cs typeface="Fira Code" pitchFamily="49" charset="0"/>
              </a:rPr>
              <a:t>_</a:t>
            </a:r>
            <a:r>
              <a:rPr lang="en-GB" sz="2000" dirty="0">
                <a:solidFill>
                  <a:srgbClr val="000000"/>
                </a:solidFill>
                <a:highlight>
                  <a:srgbClr val="FFFC9B"/>
                </a:highlight>
                <a:latin typeface="Fira Code" pitchFamily="49" charset="0"/>
                <a:ea typeface="Fira Code" pitchFamily="49" charset="0"/>
                <a:cs typeface="Fira Code" pitchFamily="49" charset="0"/>
              </a:rPr>
              <a:t> </a:t>
            </a:r>
            <a:r>
              <a:rPr lang="en-GB" sz="2000" dirty="0">
                <a:solidFill>
                  <a:srgbClr val="0000FF"/>
                </a:solidFill>
                <a:effectLst/>
                <a:highlight>
                  <a:srgbClr val="FFFC9B"/>
                </a:highlight>
                <a:latin typeface="Fira Code" pitchFamily="49" charset="0"/>
                <a:ea typeface="Fira Code" pitchFamily="49" charset="0"/>
                <a:cs typeface="Fira Code" pitchFamily="49" charset="0"/>
              </a:rPr>
              <a:t>-&gt; </a:t>
            </a:r>
            <a:r>
              <a:rPr lang="en-GB" sz="2000" dirty="0">
                <a:solidFill>
                  <a:srgbClr val="000000"/>
                </a:solidFill>
                <a:effectLst/>
                <a:highlight>
                  <a:srgbClr val="FFFC9B"/>
                </a:highlight>
                <a:latin typeface="Fira Code" pitchFamily="49" charset="0"/>
                <a:ea typeface="Fira Code" pitchFamily="49" charset="0"/>
                <a:cs typeface="Fira Code" pitchFamily="49" charset="0"/>
              </a:rPr>
              <a:t>ff }</a:t>
            </a:r>
          </a:p>
        </p:txBody>
      </p:sp>
    </p:spTree>
    <p:extLst>
      <p:ext uri="{BB962C8B-B14F-4D97-AF65-F5344CB8AC3E}">
        <p14:creationId xmlns:p14="http://schemas.microsoft.com/office/powerpoint/2010/main" val="22380082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8" fill="hold" grpId="1" nodeType="clickEffect">
                                  <p:stCondLst>
                                    <p:cond delay="0"/>
                                  </p:stCondLst>
                                  <p:childTnLst>
                                    <p:animEffect transition="out" filter="wipe(left)">
                                      <p:cBhvr>
                                        <p:cTn id="11" dur="500"/>
                                        <p:tgtEl>
                                          <p:spTgt spid="15"/>
                                        </p:tgtEl>
                                      </p:cBhvr>
                                    </p:animEffect>
                                    <p:set>
                                      <p:cBhvr>
                                        <p:cTn id="1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60F07-B79F-2457-9985-66310672976C}"/>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8E272B26-5C2B-E238-5B90-87F2B239EFAE}"/>
              </a:ext>
            </a:extLst>
          </p:cNvPr>
          <p:cNvSpPr txBox="1"/>
          <p:nvPr/>
        </p:nvSpPr>
        <p:spPr>
          <a:xfrm>
            <a:off x="653357" y="3033413"/>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Var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highlight>
                  <a:srgbClr val="FFFC9B"/>
                </a:highlight>
                <a:latin typeface="Fira Code" pitchFamily="49" charset="0"/>
                <a:ea typeface="Fira Code" pitchFamily="49" charset="0"/>
                <a:cs typeface="Fira Code" pitchFamily="49" charset="0"/>
              </a:rPr>
              <a:t>ProxyTop</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highlight>
                  <a:srgbClr val="FFFC9B"/>
                </a:highlight>
                <a:latin typeface="Fira Code" pitchFamily="49" charset="0"/>
                <a:ea typeface="Fira Code" pitchFamily="49" charset="0"/>
                <a:cs typeface="Fira Code" pitchFamily="49" charset="0"/>
              </a:rPr>
              <a:t>ProxyTop</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t1) t1 </a:t>
            </a:r>
            <a:r>
              <a:rPr lang="en-GB" dirty="0">
                <a:solidFill>
                  <a:srgbClr val="0000FF"/>
                </a:solidFill>
                <a:latin typeface="Fira Code" pitchFamily="49" charset="0"/>
                <a:ea typeface="Fira Code" pitchFamily="49" charset="0"/>
                <a:cs typeface="Fira Code" pitchFamily="49" charset="0"/>
              </a:rPr>
              <a:t>-&gt; </a:t>
            </a:r>
            <a:r>
              <a:rPr lang="en-GB" dirty="0">
                <a:solidFill>
                  <a:srgbClr val="257FA0"/>
                </a:solidFill>
                <a:latin typeface="Fira Code" pitchFamily="49" charset="0"/>
                <a:ea typeface="Fira Code" pitchFamily="49" charset="0"/>
                <a:cs typeface="Fira Code" pitchFamily="49" charset="0"/>
              </a:rPr>
              <a:t>STLC </a:t>
            </a:r>
            <a:r>
              <a:rPr lang="en-GB" dirty="0">
                <a:solidFill>
                  <a:srgbClr val="000000"/>
                </a:solidFill>
                <a:latin typeface="Fira Code" pitchFamily="49" charset="0"/>
                <a:ea typeface="Fira Code" pitchFamily="49" charset="0"/>
                <a:cs typeface="Fira Code" pitchFamily="49" charset="0"/>
              </a:rPr>
              <a:t>(</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t1) t2)</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0B88724B-DE57-E410-7D89-5B4F40A1CFDB}"/>
              </a:ext>
            </a:extLst>
          </p:cNvPr>
          <p:cNvSpPr txBox="1"/>
          <p:nvPr/>
        </p:nvSpPr>
        <p:spPr>
          <a:xfrm>
            <a:off x="774537" y="2077140"/>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AF046C6D-531C-0CA5-762F-4F6067500EAA}"/>
              </a:ext>
            </a:extLst>
          </p:cNvPr>
          <p:cNvSpPr txBox="1"/>
          <p:nvPr/>
        </p:nvSpPr>
        <p:spPr>
          <a:xfrm>
            <a:off x="5132644" y="1997839"/>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20" name="Slide Number Placeholder 19">
            <a:extLst>
              <a:ext uri="{FF2B5EF4-FFF2-40B4-BE49-F238E27FC236}">
                <a16:creationId xmlns:a16="http://schemas.microsoft.com/office/drawing/2014/main" id="{D0697B09-4952-5812-6FD4-C1D90D9F5129}"/>
              </a:ext>
            </a:extLst>
          </p:cNvPr>
          <p:cNvSpPr>
            <a:spLocks noGrp="1"/>
          </p:cNvSpPr>
          <p:nvPr>
            <p:ph type="sldNum" sz="quarter" idx="12"/>
          </p:nvPr>
        </p:nvSpPr>
        <p:spPr/>
        <p:txBody>
          <a:bodyPr/>
          <a:lstStyle/>
          <a:p>
            <a:fld id="{6B547C04-AA2C-754F-9E4E-F6B7B0201F60}" type="slidenum">
              <a:rPr lang="en-US" smtClean="0"/>
              <a:pPr/>
              <a:t>33</a:t>
            </a:fld>
            <a:endParaRPr lang="en-US"/>
          </a:p>
        </p:txBody>
      </p:sp>
      <p:grpSp>
        <p:nvGrpSpPr>
          <p:cNvPr id="2" name="Group 1">
            <a:extLst>
              <a:ext uri="{FF2B5EF4-FFF2-40B4-BE49-F238E27FC236}">
                <a16:creationId xmlns:a16="http://schemas.microsoft.com/office/drawing/2014/main" id="{82E36C5F-BE20-F08A-0927-6219DDD1A51B}"/>
              </a:ext>
            </a:extLst>
          </p:cNvPr>
          <p:cNvGrpSpPr/>
          <p:nvPr/>
        </p:nvGrpSpPr>
        <p:grpSpPr>
          <a:xfrm>
            <a:off x="999626" y="136525"/>
            <a:ext cx="10192748" cy="1793645"/>
            <a:chOff x="999626" y="136525"/>
            <a:chExt cx="10192748" cy="1793645"/>
          </a:xfrm>
        </p:grpSpPr>
        <p:pic>
          <p:nvPicPr>
            <p:cNvPr id="3" name="Picture 2">
              <a:extLst>
                <a:ext uri="{FF2B5EF4-FFF2-40B4-BE49-F238E27FC236}">
                  <a16:creationId xmlns:a16="http://schemas.microsoft.com/office/drawing/2014/main" id="{382537D3-0F7B-315A-36CC-BD37E045B3E8}"/>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5" name="Group 4">
              <a:extLst>
                <a:ext uri="{FF2B5EF4-FFF2-40B4-BE49-F238E27FC236}">
                  <a16:creationId xmlns:a16="http://schemas.microsoft.com/office/drawing/2014/main" id="{E2F31870-0AE5-A9F7-2A5C-0A8940A111DF}"/>
                </a:ext>
              </a:extLst>
            </p:cNvPr>
            <p:cNvGrpSpPr/>
            <p:nvPr/>
          </p:nvGrpSpPr>
          <p:grpSpPr>
            <a:xfrm>
              <a:off x="3790892" y="1336907"/>
              <a:ext cx="4463590" cy="529805"/>
              <a:chOff x="3576142" y="1392200"/>
              <a:chExt cx="4463590" cy="529805"/>
            </a:xfrm>
          </p:grpSpPr>
          <p:pic>
            <p:nvPicPr>
              <p:cNvPr id="11" name="Picture 10" descr="A black background with white text&#10;&#10;AI-generated content may be incorrect.">
                <a:extLst>
                  <a:ext uri="{FF2B5EF4-FFF2-40B4-BE49-F238E27FC236}">
                    <a16:creationId xmlns:a16="http://schemas.microsoft.com/office/drawing/2014/main" id="{F7B049CB-86CB-2C2B-630A-2D73CFE9FB75}"/>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2" name="Straight Connector 11">
                <a:extLst>
                  <a:ext uri="{FF2B5EF4-FFF2-40B4-BE49-F238E27FC236}">
                    <a16:creationId xmlns:a16="http://schemas.microsoft.com/office/drawing/2014/main" id="{D07FEAF5-A1A7-2301-7C10-921D9771ECB2}"/>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3" name="Picture 12" descr="A close up of a black background&#10;&#10;AI-generated content may be incorrect.">
                <a:extLst>
                  <a:ext uri="{FF2B5EF4-FFF2-40B4-BE49-F238E27FC236}">
                    <a16:creationId xmlns:a16="http://schemas.microsoft.com/office/drawing/2014/main" id="{4C15295F-ADCF-927B-38C6-F23323962D33}"/>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7" name="TextBox 6">
              <a:extLst>
                <a:ext uri="{FF2B5EF4-FFF2-40B4-BE49-F238E27FC236}">
                  <a16:creationId xmlns:a16="http://schemas.microsoft.com/office/drawing/2014/main" id="{EBAA5809-C054-FB5D-0465-6700E9CAC261}"/>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8" name="Picture 10" descr="Alex Kavvos">
              <a:extLst>
                <a:ext uri="{FF2B5EF4-FFF2-40B4-BE49-F238E27FC236}">
                  <a16:creationId xmlns:a16="http://schemas.microsoft.com/office/drawing/2014/main" id="{5BED5207-0CD8-5A14-CC82-ACBBF792957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7AED4363-061A-B44F-6B6A-10FF4316D638}"/>
                </a:ext>
              </a:extLst>
            </p:cNvPr>
            <p:cNvPicPr>
              <a:picLocks noChangeAspect="1"/>
            </p:cNvPicPr>
            <p:nvPr/>
          </p:nvPicPr>
          <p:blipFill>
            <a:blip r:embed="rId7"/>
            <a:srcRect l="18354"/>
            <a:stretch/>
          </p:blipFill>
          <p:spPr>
            <a:xfrm>
              <a:off x="999626" y="136525"/>
              <a:ext cx="1462651" cy="1791450"/>
            </a:xfrm>
            <a:prstGeom prst="rect">
              <a:avLst/>
            </a:prstGeom>
          </p:spPr>
        </p:pic>
        <p:pic>
          <p:nvPicPr>
            <p:cNvPr id="10" name="Picture 4" descr="Meng Wang (head of group)">
              <a:extLst>
                <a:ext uri="{FF2B5EF4-FFF2-40B4-BE49-F238E27FC236}">
                  <a16:creationId xmlns:a16="http://schemas.microsoft.com/office/drawing/2014/main" id="{62EB7975-E9E5-6A14-5DA8-13F41B0BC76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14" name="TextBox 13">
            <a:extLst>
              <a:ext uri="{FF2B5EF4-FFF2-40B4-BE49-F238E27FC236}">
                <a16:creationId xmlns:a16="http://schemas.microsoft.com/office/drawing/2014/main" id="{DA894961-5BDA-04C9-557A-AD7D22897103}"/>
              </a:ext>
            </a:extLst>
          </p:cNvPr>
          <p:cNvSpPr txBox="1"/>
          <p:nvPr/>
        </p:nvSpPr>
        <p:spPr>
          <a:xfrm>
            <a:off x="774537" y="4934076"/>
            <a:ext cx="6768192" cy="923330"/>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rgbClr val="0F7001"/>
                </a:solidFill>
                <a:effectLst/>
                <a:uLnTx/>
                <a:uFillTx/>
                <a:latin typeface="JetBrains Mono" panose="02000009000000000000" pitchFamily="49" charset="0"/>
              </a:rPr>
              <a:t>-- </a:t>
            </a:r>
            <a:r>
              <a:rPr lang="en-GB" sz="1800" dirty="0">
                <a:solidFill>
                  <a:srgbClr val="0F7001"/>
                </a:solidFill>
                <a:latin typeface="JetBrains Mono" panose="02000009000000000000" pitchFamily="49" charset="0"/>
              </a:rPr>
              <a:t>Excludes exotic</a:t>
            </a:r>
            <a:r>
              <a:rPr lang="en-GB" b="0" i="0" dirty="0">
                <a:solidFill>
                  <a:srgbClr val="CDCDCD"/>
                </a:solidFill>
                <a:effectLst/>
                <a:latin typeface="Google Sans"/>
              </a:rPr>
              <a:t> ✅</a:t>
            </a:r>
            <a:r>
              <a:rPr lang="en-GB" sz="1800" dirty="0">
                <a:solidFill>
                  <a:srgbClr val="0F7001"/>
                </a:solidFill>
                <a:latin typeface="JetBrains Mono" panose="02000009000000000000" pitchFamily="49" charset="0"/>
              </a:rPr>
              <a:t> </a:t>
            </a:r>
          </a:p>
          <a:p>
            <a:pPr>
              <a:buNone/>
            </a:pPr>
            <a:r>
              <a:rPr lang="en-GB" dirty="0">
                <a:solidFill>
                  <a:srgbClr val="0000FF"/>
                </a:solidFill>
                <a:effectLst/>
                <a:latin typeface="Fira Code" pitchFamily="49" charset="0"/>
                <a:ea typeface="Fira Code" pitchFamily="49" charset="0"/>
                <a:cs typeface="Fira Code" pitchFamily="49" charset="0"/>
              </a:rPr>
              <a:t>data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t</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t</a:t>
            </a:r>
            <a:endParaRPr lang="en-GB" dirty="0">
              <a:solidFill>
                <a:srgbClr val="257FA0"/>
              </a:solidFill>
              <a:effectLst/>
              <a:latin typeface="Fira Code" pitchFamily="49" charset="0"/>
              <a:ea typeface="Fira Code" pitchFamily="49" charset="0"/>
              <a:cs typeface="Fira Code" pitchFamily="49" charset="0"/>
            </a:endParaRPr>
          </a:p>
        </p:txBody>
      </p:sp>
    </p:spTree>
    <p:extLst>
      <p:ext uri="{BB962C8B-B14F-4D97-AF65-F5344CB8AC3E}">
        <p14:creationId xmlns:p14="http://schemas.microsoft.com/office/powerpoint/2010/main" val="1174852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24335-5AA2-DF9F-8F84-9AF8E1F3A431}"/>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152CB6A3-0F11-F6B7-937D-9FFA613785D8}"/>
              </a:ext>
            </a:extLst>
          </p:cNvPr>
          <p:cNvSpPr txBox="1"/>
          <p:nvPr/>
        </p:nvSpPr>
        <p:spPr>
          <a:xfrm>
            <a:off x="653357" y="3033413"/>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Var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highlight>
                  <a:srgbClr val="FFFFFF"/>
                </a:highlight>
                <a:latin typeface="Fira Code" pitchFamily="49" charset="0"/>
                <a:ea typeface="Fira Code" pitchFamily="49" charset="0"/>
                <a:cs typeface="Fira Code" pitchFamily="49" charset="0"/>
              </a:rPr>
              <a:t>ProxyTop</a:t>
            </a:r>
            <a:r>
              <a:rPr lang="en-GB" dirty="0">
                <a:solidFill>
                  <a:srgbClr val="257FA0"/>
                </a:solidFill>
                <a:effectLst/>
                <a:highlight>
                  <a:srgbClr val="FFFFFF"/>
                </a:highligh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highlight>
                  <a:srgbClr val="FFFFFF"/>
                </a:highlight>
                <a:latin typeface="Fira Code" pitchFamily="49" charset="0"/>
                <a:ea typeface="Fira Code" pitchFamily="49" charset="0"/>
                <a:cs typeface="Fira Code" pitchFamily="49" charset="0"/>
              </a:rPr>
              <a:t>:: </a:t>
            </a:r>
            <a:r>
              <a:rPr lang="en-GB" dirty="0">
                <a:solidFill>
                  <a:srgbClr val="000000"/>
                </a:solidFill>
                <a:highlight>
                  <a:srgbClr val="FFFFFF"/>
                </a:highlight>
                <a:latin typeface="Fira Code" pitchFamily="49" charset="0"/>
                <a:ea typeface="Fira Code" pitchFamily="49" charset="0"/>
                <a:cs typeface="Fira Code" pitchFamily="49" charset="0"/>
              </a:rPr>
              <a:t>(</a:t>
            </a:r>
            <a:r>
              <a:rPr lang="en-GB" dirty="0" err="1">
                <a:solidFill>
                  <a:srgbClr val="257FA0"/>
                </a:solidFill>
                <a:highlight>
                  <a:srgbClr val="FFFFFF"/>
                </a:highlight>
                <a:latin typeface="Fira Code" pitchFamily="49" charset="0"/>
                <a:ea typeface="Fira Code" pitchFamily="49" charset="0"/>
                <a:cs typeface="Fira Code" pitchFamily="49" charset="0"/>
              </a:rPr>
              <a:t>ProxyTop</a:t>
            </a:r>
            <a:r>
              <a:rPr lang="en-GB" dirty="0">
                <a:solidFill>
                  <a:srgbClr val="257FA0"/>
                </a:solidFill>
                <a:highlight>
                  <a:srgbClr val="FFFFFF"/>
                </a:highlight>
                <a:latin typeface="Fira Code" pitchFamily="49" charset="0"/>
                <a:ea typeface="Fira Code" pitchFamily="49" charset="0"/>
                <a:cs typeface="Fira Code" pitchFamily="49" charset="0"/>
              </a:rPr>
              <a:t> </a:t>
            </a:r>
            <a:r>
              <a:rPr lang="en-GB" dirty="0">
                <a:solidFill>
                  <a:srgbClr val="000000"/>
                </a:solidFill>
                <a:highlight>
                  <a:srgbClr val="FFFFFF"/>
                </a:highlight>
                <a:latin typeface="Fira Code" pitchFamily="49" charset="0"/>
                <a:ea typeface="Fira Code" pitchFamily="49" charset="0"/>
                <a:cs typeface="Fira Code" pitchFamily="49" charset="0"/>
              </a:rPr>
              <a:t>(</a:t>
            </a:r>
            <a:r>
              <a:rPr lang="en-GB" dirty="0" err="1">
                <a:solidFill>
                  <a:srgbClr val="000000"/>
                </a:solidFill>
                <a:highlight>
                  <a:srgbClr val="FFFFFF"/>
                </a:highlight>
                <a:latin typeface="Fira Code" pitchFamily="49" charset="0"/>
                <a:ea typeface="Fira Code" pitchFamily="49" charset="0"/>
                <a:cs typeface="Fira Code" pitchFamily="49" charset="0"/>
              </a:rPr>
              <a:t>ts</a:t>
            </a:r>
            <a:r>
              <a:rPr lang="en-GB" dirty="0">
                <a:solidFill>
                  <a:srgbClr val="000000"/>
                </a:solidFill>
                <a:highlight>
                  <a:srgbClr val="FFFFFF"/>
                </a:highlight>
                <a:latin typeface="Fira Code" pitchFamily="49" charset="0"/>
                <a:ea typeface="Fira Code" pitchFamily="49" charset="0"/>
                <a:cs typeface="Fira Code" pitchFamily="49" charset="0"/>
              </a:rPr>
              <a:t> </a:t>
            </a:r>
            <a:r>
              <a:rPr lang="en-GB" dirty="0">
                <a:solidFill>
                  <a:srgbClr val="257FA0"/>
                </a:solidFill>
                <a:highlight>
                  <a:srgbClr val="FFFFFF"/>
                </a:highlight>
                <a:latin typeface="Fira Code" pitchFamily="49" charset="0"/>
                <a:ea typeface="Fira Code" pitchFamily="49" charset="0"/>
                <a:cs typeface="Fira Code" pitchFamily="49" charset="0"/>
              </a:rPr>
              <a:t>:/: </a:t>
            </a:r>
            <a:r>
              <a:rPr lang="en-GB" dirty="0">
                <a:solidFill>
                  <a:srgbClr val="000000"/>
                </a:solidFill>
                <a:highlight>
                  <a:srgbClr val="FFFFFF"/>
                </a:highlight>
                <a:latin typeface="Fira Code" pitchFamily="49" charset="0"/>
                <a:ea typeface="Fira Code" pitchFamily="49" charset="0"/>
                <a:cs typeface="Fira Code" pitchFamily="49" charset="0"/>
              </a:rPr>
              <a:t>t1) t1 </a:t>
            </a:r>
            <a:r>
              <a:rPr lang="en-GB" dirty="0">
                <a:solidFill>
                  <a:srgbClr val="0000FF"/>
                </a:solidFill>
                <a:highlight>
                  <a:srgbClr val="FFFFFF"/>
                </a:highlight>
                <a:latin typeface="Fira Code" pitchFamily="49" charset="0"/>
                <a:ea typeface="Fira Code" pitchFamily="49" charset="0"/>
                <a:cs typeface="Fira Code" pitchFamily="49" charset="0"/>
              </a:rPr>
              <a:t>-&gt; </a:t>
            </a:r>
            <a:r>
              <a:rPr lang="en-GB" dirty="0">
                <a:solidFill>
                  <a:srgbClr val="257FA0"/>
                </a:solidFill>
                <a:highlight>
                  <a:srgbClr val="FFFFFF"/>
                </a:highlight>
                <a:latin typeface="Fira Code" pitchFamily="49" charset="0"/>
                <a:ea typeface="Fira Code" pitchFamily="49" charset="0"/>
                <a:cs typeface="Fira Code" pitchFamily="49" charset="0"/>
              </a:rPr>
              <a:t>STLC </a:t>
            </a:r>
            <a:r>
              <a:rPr lang="en-GB" dirty="0">
                <a:solidFill>
                  <a:srgbClr val="000000"/>
                </a:solidFill>
                <a:highlight>
                  <a:srgbClr val="FFFFFF"/>
                </a:highlight>
                <a:latin typeface="Fira Code" pitchFamily="49" charset="0"/>
                <a:ea typeface="Fira Code" pitchFamily="49" charset="0"/>
                <a:cs typeface="Fira Code" pitchFamily="49" charset="0"/>
              </a:rPr>
              <a:t>(</a:t>
            </a:r>
            <a:r>
              <a:rPr lang="en-GB" dirty="0" err="1">
                <a:solidFill>
                  <a:srgbClr val="000000"/>
                </a:solidFill>
                <a:highlight>
                  <a:srgbClr val="FFFFFF"/>
                </a:highlight>
                <a:latin typeface="Fira Code" pitchFamily="49" charset="0"/>
                <a:ea typeface="Fira Code" pitchFamily="49" charset="0"/>
                <a:cs typeface="Fira Code" pitchFamily="49" charset="0"/>
              </a:rPr>
              <a:t>ts</a:t>
            </a:r>
            <a:r>
              <a:rPr lang="en-GB" dirty="0">
                <a:solidFill>
                  <a:srgbClr val="000000"/>
                </a:solidFill>
                <a:highlight>
                  <a:srgbClr val="FFFFFF"/>
                </a:highlight>
                <a:latin typeface="Fira Code" pitchFamily="49" charset="0"/>
                <a:ea typeface="Fira Code" pitchFamily="49" charset="0"/>
                <a:cs typeface="Fira Code" pitchFamily="49" charset="0"/>
              </a:rPr>
              <a:t> </a:t>
            </a:r>
            <a:r>
              <a:rPr lang="en-GB" dirty="0">
                <a:solidFill>
                  <a:srgbClr val="257FA0"/>
                </a:solidFill>
                <a:highlight>
                  <a:srgbClr val="FFFFFF"/>
                </a:highlight>
                <a:latin typeface="Fira Code" pitchFamily="49" charset="0"/>
                <a:ea typeface="Fira Code" pitchFamily="49" charset="0"/>
                <a:cs typeface="Fira Code" pitchFamily="49" charset="0"/>
              </a:rPr>
              <a:t>:/: </a:t>
            </a:r>
            <a:r>
              <a:rPr lang="en-GB" dirty="0">
                <a:solidFill>
                  <a:srgbClr val="000000"/>
                </a:solidFill>
                <a:highlight>
                  <a:srgbClr val="FFFFFF"/>
                </a:highlight>
                <a:latin typeface="Fira Code" pitchFamily="49" charset="0"/>
                <a:ea typeface="Fira Code" pitchFamily="49" charset="0"/>
                <a:cs typeface="Fira Code" pitchFamily="49" charset="0"/>
              </a:rPr>
              <a:t>t1) t2)</a:t>
            </a:r>
          </a:p>
          <a:p>
            <a:pPr>
              <a:buNone/>
            </a:pP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B0EDBDB9-7C30-BF4B-BCCA-415A05E02EEC}"/>
              </a:ext>
            </a:extLst>
          </p:cNvPr>
          <p:cNvSpPr txBox="1"/>
          <p:nvPr/>
        </p:nvSpPr>
        <p:spPr>
          <a:xfrm>
            <a:off x="774537" y="2077140"/>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01C77EF0-A980-21EE-6DCE-91C42F9EA9DA}"/>
              </a:ext>
            </a:extLst>
          </p:cNvPr>
          <p:cNvSpPr txBox="1"/>
          <p:nvPr/>
        </p:nvSpPr>
        <p:spPr>
          <a:xfrm>
            <a:off x="5132644" y="1997839"/>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5" name="TextBox 4">
            <a:extLst>
              <a:ext uri="{FF2B5EF4-FFF2-40B4-BE49-F238E27FC236}">
                <a16:creationId xmlns:a16="http://schemas.microsoft.com/office/drawing/2014/main" id="{6E2CCD86-558A-411B-2F61-E312CC458912}"/>
              </a:ext>
            </a:extLst>
          </p:cNvPr>
          <p:cNvSpPr txBox="1"/>
          <p:nvPr/>
        </p:nvSpPr>
        <p:spPr>
          <a:xfrm>
            <a:off x="5132644" y="2567776"/>
            <a:ext cx="6768192"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data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Ctx</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Ty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Type </a:t>
            </a:r>
            <a:r>
              <a:rPr lang="en-GB" sz="1100" dirty="0">
                <a:solidFill>
                  <a:srgbClr val="0000FF"/>
                </a:solidFill>
                <a:effectLst/>
                <a:latin typeface="Fira Code" pitchFamily="49" charset="0"/>
                <a:ea typeface="Fira Code" pitchFamily="49" charset="0"/>
                <a:cs typeface="Fira Code" pitchFamily="49" charset="0"/>
              </a:rPr>
              <a:t>where</a:t>
            </a:r>
            <a:endParaRPr lang="en-GB" sz="1100" dirty="0">
              <a:solidFill>
                <a:srgbClr val="257FA0"/>
              </a:solidFill>
              <a:effectLst/>
              <a:latin typeface="Fira Code" pitchFamily="49" charset="0"/>
              <a:ea typeface="Fira Code" pitchFamily="49" charset="0"/>
              <a:cs typeface="Fira Code" pitchFamily="49" charset="0"/>
            </a:endParaRPr>
          </a:p>
          <a:p>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00"/>
                </a:solidFill>
                <a:effectLst/>
                <a:latin typeface="Fira Code" pitchFamily="49" charset="0"/>
                <a:ea typeface="Fira Code" pitchFamily="49" charset="0"/>
                <a:cs typeface="Fira Code" pitchFamily="49" charset="0"/>
              </a:rPr>
              <a:t>(</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00"/>
                </a:solidFill>
                <a:effectLst/>
                <a:latin typeface="Fira Code" pitchFamily="49" charset="0"/>
                <a:ea typeface="Fira Code" pitchFamily="49" charset="0"/>
                <a:cs typeface="Fira Code" pitchFamily="49" charset="0"/>
              </a:rPr>
              <a:t>t) t</a:t>
            </a:r>
            <a:endParaRPr lang="en-GB" sz="1100" dirty="0">
              <a:solidFill>
                <a:srgbClr val="257FA0"/>
              </a:solidFill>
              <a:effectLst/>
              <a:latin typeface="Fira Code" pitchFamily="49" charset="0"/>
              <a:ea typeface="Fira Code" pitchFamily="49" charset="0"/>
              <a:cs typeface="Fira Code" pitchFamily="49" charset="0"/>
            </a:endParaRPr>
          </a:p>
        </p:txBody>
      </p:sp>
      <p:sp>
        <p:nvSpPr>
          <p:cNvPr id="7" name="Slide Number Placeholder 6">
            <a:extLst>
              <a:ext uri="{FF2B5EF4-FFF2-40B4-BE49-F238E27FC236}">
                <a16:creationId xmlns:a16="http://schemas.microsoft.com/office/drawing/2014/main" id="{7446C175-36F2-1486-7D4E-FB1502DDFE9B}"/>
              </a:ext>
            </a:extLst>
          </p:cNvPr>
          <p:cNvSpPr>
            <a:spLocks noGrp="1"/>
          </p:cNvSpPr>
          <p:nvPr>
            <p:ph type="sldNum" sz="quarter" idx="12"/>
          </p:nvPr>
        </p:nvSpPr>
        <p:spPr/>
        <p:txBody>
          <a:bodyPr/>
          <a:lstStyle/>
          <a:p>
            <a:fld id="{6B547C04-AA2C-754F-9E4E-F6B7B0201F60}" type="slidenum">
              <a:rPr lang="en-US" smtClean="0"/>
              <a:pPr/>
              <a:t>34</a:t>
            </a:fld>
            <a:endParaRPr lang="en-US"/>
          </a:p>
        </p:txBody>
      </p:sp>
      <p:grpSp>
        <p:nvGrpSpPr>
          <p:cNvPr id="8" name="Group 7">
            <a:extLst>
              <a:ext uri="{FF2B5EF4-FFF2-40B4-BE49-F238E27FC236}">
                <a16:creationId xmlns:a16="http://schemas.microsoft.com/office/drawing/2014/main" id="{97E9A923-C935-0E58-2629-C43CDF12DDDD}"/>
              </a:ext>
            </a:extLst>
          </p:cNvPr>
          <p:cNvGrpSpPr/>
          <p:nvPr/>
        </p:nvGrpSpPr>
        <p:grpSpPr>
          <a:xfrm>
            <a:off x="999626" y="136525"/>
            <a:ext cx="10192748" cy="1793645"/>
            <a:chOff x="999626" y="136525"/>
            <a:chExt cx="10192748" cy="1793645"/>
          </a:xfrm>
        </p:grpSpPr>
        <p:pic>
          <p:nvPicPr>
            <p:cNvPr id="9" name="Picture 8">
              <a:extLst>
                <a:ext uri="{FF2B5EF4-FFF2-40B4-BE49-F238E27FC236}">
                  <a16:creationId xmlns:a16="http://schemas.microsoft.com/office/drawing/2014/main" id="{E02A06B1-09B7-3965-21DD-7E1519AB848A}"/>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11" name="Group 10">
              <a:extLst>
                <a:ext uri="{FF2B5EF4-FFF2-40B4-BE49-F238E27FC236}">
                  <a16:creationId xmlns:a16="http://schemas.microsoft.com/office/drawing/2014/main" id="{5D1CC75F-2C6B-3008-FDFA-077FAA7A0E54}"/>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5FD1657B-022F-DCF8-46D3-CEBAD6B6B189}"/>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0" name="Straight Connector 19">
                <a:extLst>
                  <a:ext uri="{FF2B5EF4-FFF2-40B4-BE49-F238E27FC236}">
                    <a16:creationId xmlns:a16="http://schemas.microsoft.com/office/drawing/2014/main" id="{0F90A92C-DFEB-CBD8-24E4-6DF2123CAC31}"/>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1" name="Picture 20" descr="A close up of a black background&#10;&#10;AI-generated content may be incorrect.">
                <a:extLst>
                  <a:ext uri="{FF2B5EF4-FFF2-40B4-BE49-F238E27FC236}">
                    <a16:creationId xmlns:a16="http://schemas.microsoft.com/office/drawing/2014/main" id="{77589EB6-94D5-C848-DFCC-A42CA6210D6D}"/>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13" name="TextBox 12">
              <a:extLst>
                <a:ext uri="{FF2B5EF4-FFF2-40B4-BE49-F238E27FC236}">
                  <a16:creationId xmlns:a16="http://schemas.microsoft.com/office/drawing/2014/main" id="{63FA0FB1-5366-48E1-48BD-A0E50F489BA8}"/>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4" name="Picture 10" descr="Alex Kavvos">
              <a:extLst>
                <a:ext uri="{FF2B5EF4-FFF2-40B4-BE49-F238E27FC236}">
                  <a16:creationId xmlns:a16="http://schemas.microsoft.com/office/drawing/2014/main" id="{2E89F32B-5EF2-D324-57B6-8DF22090243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256A147B-9615-909A-EC47-78B4A0AC3AE5}"/>
                </a:ext>
              </a:extLst>
            </p:cNvPr>
            <p:cNvPicPr>
              <a:picLocks noChangeAspect="1"/>
            </p:cNvPicPr>
            <p:nvPr/>
          </p:nvPicPr>
          <p:blipFill>
            <a:blip r:embed="rId7"/>
            <a:srcRect l="18354"/>
            <a:stretch/>
          </p:blipFill>
          <p:spPr>
            <a:xfrm>
              <a:off x="999626" y="136525"/>
              <a:ext cx="1462651" cy="1791450"/>
            </a:xfrm>
            <a:prstGeom prst="rect">
              <a:avLst/>
            </a:prstGeom>
          </p:spPr>
        </p:pic>
        <p:pic>
          <p:nvPicPr>
            <p:cNvPr id="18" name="Picture 4" descr="Meng Wang (head of group)">
              <a:extLst>
                <a:ext uri="{FF2B5EF4-FFF2-40B4-BE49-F238E27FC236}">
                  <a16:creationId xmlns:a16="http://schemas.microsoft.com/office/drawing/2014/main" id="{24117FBC-01D6-6E7B-66FB-087F68821DC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676892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FA865-AA85-18AA-8E6F-4E8CF11E9778}"/>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D3C663FF-D45F-7249-9BEE-6D4611C3447A}"/>
              </a:ext>
            </a:extLst>
          </p:cNvPr>
          <p:cNvSpPr txBox="1"/>
          <p:nvPr/>
        </p:nvSpPr>
        <p:spPr>
          <a:xfrm>
            <a:off x="653357" y="3033413"/>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Var </a:t>
            </a:r>
            <a:r>
              <a:rPr lang="en-GB" dirty="0">
                <a:solidFill>
                  <a:srgbClr val="0000FF"/>
                </a:solidFill>
                <a:effectLst/>
                <a:latin typeface="Fira Code" pitchFamily="49" charset="0"/>
                <a:ea typeface="Fira Code" pitchFamily="49" charset="0"/>
                <a:cs typeface="Fira Code" pitchFamily="49" charset="0"/>
              </a:rPr>
              <a:t>::</a:t>
            </a:r>
            <a:r>
              <a:rPr lang="en-GB" dirty="0">
                <a:solidFill>
                  <a:srgbClr val="0000FF"/>
                </a:solidFill>
                <a:effectLst/>
                <a:highlight>
                  <a:srgbClr val="FFFC9B"/>
                </a:highlight>
                <a:latin typeface="Fira Code" pitchFamily="49" charset="0"/>
                <a:ea typeface="Fira Code" pitchFamily="49" charset="0"/>
                <a:cs typeface="Fira Code" pitchFamily="49" charset="0"/>
              </a:rPr>
              <a:t> </a:t>
            </a:r>
            <a:r>
              <a:rPr lang="en-GB" dirty="0" err="1">
                <a:solidFill>
                  <a:srgbClr val="247FA0"/>
                </a:solidFill>
                <a:effectLst/>
                <a:highlight>
                  <a:srgbClr val="FFFC9B"/>
                </a:highlight>
                <a:latin typeface="Fira Code" pitchFamily="49" charset="0"/>
                <a:ea typeface="Fira Code" pitchFamily="49" charset="0"/>
                <a:cs typeface="Fira Code" pitchFamily="49" charset="0"/>
              </a:rPr>
              <a:t>ReifyIndexE</a:t>
            </a:r>
            <a:r>
              <a:rPr lang="en-GB" dirty="0">
                <a:solidFill>
                  <a:srgbClr val="0000FF"/>
                </a:solidFill>
                <a:effectLst/>
                <a:highlight>
                  <a:srgbClr val="FFFC9B"/>
                </a:highlight>
                <a:latin typeface="Fira Code" pitchFamily="49" charset="0"/>
                <a:ea typeface="Fira Code" pitchFamily="49" charset="0"/>
                <a:cs typeface="Fira Code" pitchFamily="49" charset="0"/>
              </a:rPr>
              <a:t> </a:t>
            </a:r>
            <a:r>
              <a:rPr lang="en-GB" dirty="0" err="1">
                <a:effectLst/>
                <a:highlight>
                  <a:srgbClr val="FFFC9B"/>
                </a:highlight>
                <a:latin typeface="Fira Code" pitchFamily="49" charset="0"/>
                <a:ea typeface="Fira Code" pitchFamily="49" charset="0"/>
                <a:cs typeface="Fira Code" pitchFamily="49" charset="0"/>
              </a:rPr>
              <a:t>ts</a:t>
            </a:r>
            <a:r>
              <a:rPr lang="en-GB" dirty="0">
                <a:effectLst/>
                <a:highlight>
                  <a:srgbClr val="FFFC9B"/>
                </a:highligh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-&gt; </a:t>
            </a:r>
            <a:r>
              <a:rPr lang="en-GB" dirty="0" err="1">
                <a:solidFill>
                  <a:srgbClr val="257FA0"/>
                </a:solidFill>
                <a:effectLst/>
                <a:highlight>
                  <a:srgbClr val="FFFFFF"/>
                </a:highlight>
                <a:latin typeface="Fira Code" pitchFamily="49" charset="0"/>
                <a:ea typeface="Fira Code" pitchFamily="49" charset="0"/>
                <a:cs typeface="Fira Code" pitchFamily="49" charset="0"/>
              </a:rPr>
              <a:t>ProxyTop</a:t>
            </a:r>
            <a:r>
              <a:rPr lang="en-GB" dirty="0">
                <a:solidFill>
                  <a:srgbClr val="257FA0"/>
                </a:solidFill>
                <a:effectLst/>
                <a:highlight>
                  <a:srgbClr val="FFFFFF"/>
                </a:highligh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highlight>
                  <a:srgbClr val="FFFC9B"/>
                </a:highlight>
                <a:latin typeface="Fira Code" pitchFamily="49" charset="0"/>
                <a:ea typeface="Fira Code" pitchFamily="49" charset="0"/>
                <a:cs typeface="Fira Code" pitchFamily="49" charset="0"/>
              </a:rPr>
              <a:t>ts2</a:t>
            </a:r>
            <a:r>
              <a:rPr lang="en-GB" dirty="0">
                <a:solidFill>
                  <a:srgbClr val="000000"/>
                </a:solidFill>
                <a:effectLst/>
                <a:latin typeface="Fira Code" pitchFamily="49" charset="0"/>
                <a:ea typeface="Fira Code" pitchFamily="49" charset="0"/>
                <a:cs typeface="Fira Code" pitchFamily="49" charset="0"/>
              </a:rPr>
              <a:t>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highlight>
                  <a:srgbClr val="FFFFFF"/>
                </a:highlight>
                <a:latin typeface="Fira Code" pitchFamily="49" charset="0"/>
                <a:ea typeface="Fira Code" pitchFamily="49" charset="0"/>
                <a:cs typeface="Fira Code" pitchFamily="49" charset="0"/>
              </a:rPr>
              <a:t>:: </a:t>
            </a:r>
            <a:r>
              <a:rPr lang="en-GB" dirty="0">
                <a:solidFill>
                  <a:srgbClr val="000000"/>
                </a:solidFill>
                <a:highlight>
                  <a:srgbClr val="FFFFFF"/>
                </a:highlight>
                <a:latin typeface="Fira Code" pitchFamily="49" charset="0"/>
                <a:ea typeface="Fira Code" pitchFamily="49" charset="0"/>
                <a:cs typeface="Fira Code" pitchFamily="49" charset="0"/>
              </a:rPr>
              <a:t>(</a:t>
            </a:r>
            <a:r>
              <a:rPr lang="en-GB" dirty="0" err="1">
                <a:solidFill>
                  <a:srgbClr val="257FA0"/>
                </a:solidFill>
                <a:highlight>
                  <a:srgbClr val="FFFFFF"/>
                </a:highlight>
                <a:latin typeface="Fira Code" pitchFamily="49" charset="0"/>
                <a:ea typeface="Fira Code" pitchFamily="49" charset="0"/>
                <a:cs typeface="Fira Code" pitchFamily="49" charset="0"/>
              </a:rPr>
              <a:t>ProxyTop</a:t>
            </a:r>
            <a:r>
              <a:rPr lang="en-GB" dirty="0">
                <a:solidFill>
                  <a:srgbClr val="257FA0"/>
                </a:solidFill>
                <a:highlight>
                  <a:srgbClr val="FFFFFF"/>
                </a:highlight>
                <a:latin typeface="Fira Code" pitchFamily="49" charset="0"/>
                <a:ea typeface="Fira Code" pitchFamily="49" charset="0"/>
                <a:cs typeface="Fira Code" pitchFamily="49" charset="0"/>
              </a:rPr>
              <a:t> </a:t>
            </a:r>
            <a:r>
              <a:rPr lang="en-GB" dirty="0">
                <a:solidFill>
                  <a:srgbClr val="000000"/>
                </a:solidFill>
                <a:highlight>
                  <a:srgbClr val="FFFFFF"/>
                </a:highlight>
                <a:latin typeface="Fira Code" pitchFamily="49" charset="0"/>
                <a:ea typeface="Fira Code" pitchFamily="49" charset="0"/>
                <a:cs typeface="Fira Code" pitchFamily="49" charset="0"/>
              </a:rPr>
              <a:t>(</a:t>
            </a:r>
            <a:r>
              <a:rPr lang="en-GB" dirty="0" err="1">
                <a:solidFill>
                  <a:srgbClr val="000000"/>
                </a:solidFill>
                <a:highlight>
                  <a:srgbClr val="FFFFFF"/>
                </a:highlight>
                <a:latin typeface="Fira Code" pitchFamily="49" charset="0"/>
                <a:ea typeface="Fira Code" pitchFamily="49" charset="0"/>
                <a:cs typeface="Fira Code" pitchFamily="49" charset="0"/>
              </a:rPr>
              <a:t>ts</a:t>
            </a:r>
            <a:r>
              <a:rPr lang="en-GB" dirty="0">
                <a:solidFill>
                  <a:srgbClr val="000000"/>
                </a:solidFill>
                <a:highlight>
                  <a:srgbClr val="FFFFFF"/>
                </a:highlight>
                <a:latin typeface="Fira Code" pitchFamily="49" charset="0"/>
                <a:ea typeface="Fira Code" pitchFamily="49" charset="0"/>
                <a:cs typeface="Fira Code" pitchFamily="49" charset="0"/>
              </a:rPr>
              <a:t> </a:t>
            </a:r>
            <a:r>
              <a:rPr lang="en-GB" dirty="0">
                <a:solidFill>
                  <a:srgbClr val="257FA0"/>
                </a:solidFill>
                <a:highlight>
                  <a:srgbClr val="FFFFFF"/>
                </a:highlight>
                <a:latin typeface="Fira Code" pitchFamily="49" charset="0"/>
                <a:ea typeface="Fira Code" pitchFamily="49" charset="0"/>
                <a:cs typeface="Fira Code" pitchFamily="49" charset="0"/>
              </a:rPr>
              <a:t>:/: </a:t>
            </a:r>
            <a:r>
              <a:rPr lang="en-GB" dirty="0">
                <a:solidFill>
                  <a:srgbClr val="000000"/>
                </a:solidFill>
                <a:highlight>
                  <a:srgbClr val="FFFFFF"/>
                </a:highlight>
                <a:latin typeface="Fira Code" pitchFamily="49" charset="0"/>
                <a:ea typeface="Fira Code" pitchFamily="49" charset="0"/>
                <a:cs typeface="Fira Code" pitchFamily="49" charset="0"/>
              </a:rPr>
              <a:t>t1) t1 </a:t>
            </a:r>
            <a:r>
              <a:rPr lang="en-GB" dirty="0">
                <a:solidFill>
                  <a:srgbClr val="0000FF"/>
                </a:solidFill>
                <a:highlight>
                  <a:srgbClr val="FFFFFF"/>
                </a:highlight>
                <a:latin typeface="Fira Code" pitchFamily="49" charset="0"/>
                <a:ea typeface="Fira Code" pitchFamily="49" charset="0"/>
                <a:cs typeface="Fira Code" pitchFamily="49" charset="0"/>
              </a:rPr>
              <a:t>-&gt; </a:t>
            </a:r>
            <a:r>
              <a:rPr lang="en-GB" dirty="0">
                <a:solidFill>
                  <a:srgbClr val="257FA0"/>
                </a:solidFill>
                <a:highlight>
                  <a:srgbClr val="FFFFFF"/>
                </a:highlight>
                <a:latin typeface="Fira Code" pitchFamily="49" charset="0"/>
                <a:ea typeface="Fira Code" pitchFamily="49" charset="0"/>
                <a:cs typeface="Fira Code" pitchFamily="49" charset="0"/>
              </a:rPr>
              <a:t>STLC </a:t>
            </a:r>
            <a:r>
              <a:rPr lang="en-GB" dirty="0">
                <a:solidFill>
                  <a:srgbClr val="000000"/>
                </a:solidFill>
                <a:highlight>
                  <a:srgbClr val="FFFFFF"/>
                </a:highlight>
                <a:latin typeface="Fira Code" pitchFamily="49" charset="0"/>
                <a:ea typeface="Fira Code" pitchFamily="49" charset="0"/>
                <a:cs typeface="Fira Code" pitchFamily="49" charset="0"/>
              </a:rPr>
              <a:t>(</a:t>
            </a:r>
            <a:r>
              <a:rPr lang="en-GB" dirty="0" err="1">
                <a:solidFill>
                  <a:srgbClr val="000000"/>
                </a:solidFill>
                <a:highlight>
                  <a:srgbClr val="FFFFFF"/>
                </a:highlight>
                <a:latin typeface="Fira Code" pitchFamily="49" charset="0"/>
                <a:ea typeface="Fira Code" pitchFamily="49" charset="0"/>
                <a:cs typeface="Fira Code" pitchFamily="49" charset="0"/>
              </a:rPr>
              <a:t>ts</a:t>
            </a:r>
            <a:r>
              <a:rPr lang="en-GB" dirty="0">
                <a:solidFill>
                  <a:srgbClr val="000000"/>
                </a:solidFill>
                <a:highlight>
                  <a:srgbClr val="FFFFFF"/>
                </a:highlight>
                <a:latin typeface="Fira Code" pitchFamily="49" charset="0"/>
                <a:ea typeface="Fira Code" pitchFamily="49" charset="0"/>
                <a:cs typeface="Fira Code" pitchFamily="49" charset="0"/>
              </a:rPr>
              <a:t> </a:t>
            </a:r>
            <a:r>
              <a:rPr lang="en-GB" dirty="0">
                <a:solidFill>
                  <a:srgbClr val="257FA0"/>
                </a:solidFill>
                <a:highlight>
                  <a:srgbClr val="FFFFFF"/>
                </a:highlight>
                <a:latin typeface="Fira Code" pitchFamily="49" charset="0"/>
                <a:ea typeface="Fira Code" pitchFamily="49" charset="0"/>
                <a:cs typeface="Fira Code" pitchFamily="49" charset="0"/>
              </a:rPr>
              <a:t>:/: </a:t>
            </a:r>
            <a:r>
              <a:rPr lang="en-GB" dirty="0">
                <a:solidFill>
                  <a:srgbClr val="000000"/>
                </a:solidFill>
                <a:highlight>
                  <a:srgbClr val="FFFFFF"/>
                </a:highlight>
                <a:latin typeface="Fira Code" pitchFamily="49" charset="0"/>
                <a:ea typeface="Fira Code" pitchFamily="49" charset="0"/>
                <a:cs typeface="Fira Code" pitchFamily="49" charset="0"/>
              </a:rPr>
              <a:t>t1) t2)</a:t>
            </a:r>
          </a:p>
          <a:p>
            <a:pPr>
              <a:buNone/>
            </a:pP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C2A69561-513C-D277-6B12-0D2693D96DC0}"/>
              </a:ext>
            </a:extLst>
          </p:cNvPr>
          <p:cNvSpPr txBox="1"/>
          <p:nvPr/>
        </p:nvSpPr>
        <p:spPr>
          <a:xfrm>
            <a:off x="774537" y="2077140"/>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819BD44E-D7F6-5BD6-ABDC-DF8DFD2C3F1F}"/>
              </a:ext>
            </a:extLst>
          </p:cNvPr>
          <p:cNvSpPr txBox="1"/>
          <p:nvPr/>
        </p:nvSpPr>
        <p:spPr>
          <a:xfrm>
            <a:off x="5132644" y="1997839"/>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5" name="TextBox 4">
            <a:extLst>
              <a:ext uri="{FF2B5EF4-FFF2-40B4-BE49-F238E27FC236}">
                <a16:creationId xmlns:a16="http://schemas.microsoft.com/office/drawing/2014/main" id="{630D8762-6C3D-17F8-B4AA-63BCDCA39273}"/>
              </a:ext>
            </a:extLst>
          </p:cNvPr>
          <p:cNvSpPr txBox="1"/>
          <p:nvPr/>
        </p:nvSpPr>
        <p:spPr>
          <a:xfrm>
            <a:off x="5132644" y="2567776"/>
            <a:ext cx="6768192"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data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Ctx</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Ty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Type </a:t>
            </a:r>
            <a:r>
              <a:rPr lang="en-GB" sz="1100" dirty="0">
                <a:solidFill>
                  <a:srgbClr val="0000FF"/>
                </a:solidFill>
                <a:effectLst/>
                <a:latin typeface="Fira Code" pitchFamily="49" charset="0"/>
                <a:ea typeface="Fira Code" pitchFamily="49" charset="0"/>
                <a:cs typeface="Fira Code" pitchFamily="49" charset="0"/>
              </a:rPr>
              <a:t>where</a:t>
            </a:r>
            <a:endParaRPr lang="en-GB" sz="1100" dirty="0">
              <a:solidFill>
                <a:srgbClr val="257FA0"/>
              </a:solidFill>
              <a:effectLst/>
              <a:latin typeface="Fira Code" pitchFamily="49" charset="0"/>
              <a:ea typeface="Fira Code" pitchFamily="49" charset="0"/>
              <a:cs typeface="Fira Code" pitchFamily="49" charset="0"/>
            </a:endParaRPr>
          </a:p>
          <a:p>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00"/>
                </a:solidFill>
                <a:effectLst/>
                <a:latin typeface="Fira Code" pitchFamily="49" charset="0"/>
                <a:ea typeface="Fira Code" pitchFamily="49" charset="0"/>
                <a:cs typeface="Fira Code" pitchFamily="49" charset="0"/>
              </a:rPr>
              <a:t>(</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00"/>
                </a:solidFill>
                <a:effectLst/>
                <a:latin typeface="Fira Code" pitchFamily="49" charset="0"/>
                <a:ea typeface="Fira Code" pitchFamily="49" charset="0"/>
                <a:cs typeface="Fira Code" pitchFamily="49" charset="0"/>
              </a:rPr>
              <a:t>t) t</a:t>
            </a:r>
            <a:endParaRPr lang="en-GB" sz="1100" dirty="0">
              <a:solidFill>
                <a:srgbClr val="257FA0"/>
              </a:solidFill>
              <a:effectLst/>
              <a:latin typeface="Fira Code" pitchFamily="49" charset="0"/>
              <a:ea typeface="Fira Code" pitchFamily="49" charset="0"/>
              <a:cs typeface="Fira Code" pitchFamily="49" charset="0"/>
            </a:endParaRPr>
          </a:p>
        </p:txBody>
      </p:sp>
      <p:sp>
        <p:nvSpPr>
          <p:cNvPr id="3" name="TextBox 2">
            <a:extLst>
              <a:ext uri="{FF2B5EF4-FFF2-40B4-BE49-F238E27FC236}">
                <a16:creationId xmlns:a16="http://schemas.microsoft.com/office/drawing/2014/main" id="{38153759-2591-0111-F40E-64017E87B303}"/>
              </a:ext>
            </a:extLst>
          </p:cNvPr>
          <p:cNvSpPr txBox="1"/>
          <p:nvPr/>
        </p:nvSpPr>
        <p:spPr>
          <a:xfrm>
            <a:off x="653357" y="4860541"/>
            <a:ext cx="6482229" cy="1200329"/>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err="1">
                <a:solidFill>
                  <a:srgbClr val="257FA0"/>
                </a:solidFill>
                <a:effectLst/>
                <a:latin typeface="Fira Code" pitchFamily="49" charset="0"/>
                <a:ea typeface="Fira Code" pitchFamily="49" charset="0"/>
                <a:cs typeface="Fira Code" pitchFamily="49" charset="0"/>
              </a:rPr>
              <a:t>ReifyIndexE</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Refl</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ReifyIndexE</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endParaRPr lang="en-GB" dirty="0">
              <a:solidFill>
                <a:srgbClr val="000000"/>
              </a:solidFill>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Step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ReifyIndexE</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xs</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ys</a:t>
            </a:r>
            <a:endParaRPr lang="en-GB" dirty="0">
              <a:solidFill>
                <a:srgbClr val="257FA0"/>
              </a:solidFill>
              <a:latin typeface="Fira Code" pitchFamily="49" charset="0"/>
              <a:ea typeface="Fira Code" pitchFamily="49" charset="0"/>
              <a:cs typeface="Fira Code" pitchFamily="49" charset="0"/>
            </a:endParaRPr>
          </a:p>
          <a:p>
            <a:pPr lvl="3"/>
            <a:r>
              <a:rPr lang="en-GB" dirty="0">
                <a:solidFill>
                  <a:srgbClr val="0000FF"/>
                </a:solidFill>
                <a:effectLst/>
                <a:latin typeface="Fira Code" pitchFamily="49" charset="0"/>
                <a:ea typeface="Fira Code" pitchFamily="49" charset="0"/>
                <a:cs typeface="Fira Code" pitchFamily="49" charset="0"/>
              </a:rPr>
              <a:t>-&gt;</a:t>
            </a:r>
            <a:r>
              <a:rPr lang="en-GB" dirty="0">
                <a:solidFill>
                  <a:srgbClr val="257FA0"/>
                </a:solidFill>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ReifyIndexE</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xs</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effectLst/>
                <a:latin typeface="Fira Code" pitchFamily="49" charset="0"/>
                <a:ea typeface="Fira Code" pitchFamily="49" charset="0"/>
                <a:cs typeface="Fira Code" pitchFamily="49" charset="0"/>
              </a:rPr>
              <a:t>ys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y)</a:t>
            </a:r>
          </a:p>
        </p:txBody>
      </p:sp>
      <p:sp>
        <p:nvSpPr>
          <p:cNvPr id="7" name="TextBox 6">
            <a:extLst>
              <a:ext uri="{FF2B5EF4-FFF2-40B4-BE49-F238E27FC236}">
                <a16:creationId xmlns:a16="http://schemas.microsoft.com/office/drawing/2014/main" id="{6B165705-956C-725E-F548-5C1633E192E3}"/>
              </a:ext>
            </a:extLst>
          </p:cNvPr>
          <p:cNvSpPr txBox="1"/>
          <p:nvPr/>
        </p:nvSpPr>
        <p:spPr>
          <a:xfrm>
            <a:off x="7254830" y="4853268"/>
            <a:ext cx="4098969" cy="923330"/>
          </a:xfrm>
          <a:prstGeom prst="rect">
            <a:avLst/>
          </a:prstGeom>
          <a:noFill/>
        </p:spPr>
        <p:txBody>
          <a:bodyPr wrap="square">
            <a:spAutoFit/>
          </a:bodyPr>
          <a:lstStyle/>
          <a:p>
            <a:r>
              <a:rPr lang="en-GB" dirty="0">
                <a:solidFill>
                  <a:srgbClr val="000000"/>
                </a:solidFill>
                <a:effectLst/>
                <a:latin typeface="JetBrains Mono" panose="02000009000000000000" pitchFamily="49" charset="0"/>
              </a:rPr>
              <a:t>reify </a:t>
            </a:r>
            <a:r>
              <a:rPr lang="en-GB" dirty="0">
                <a:solidFill>
                  <a:srgbClr val="0000FF"/>
                </a:solidFill>
                <a:latin typeface="JetBrains Mono" panose="02000009000000000000" pitchFamily="49" charset="0"/>
              </a:rPr>
              <a:t>:</a:t>
            </a:r>
            <a:r>
              <a:rPr lang="en-GB" dirty="0">
                <a:solidFill>
                  <a:srgbClr val="0000FF"/>
                </a:solidFill>
                <a:effectLst/>
                <a:latin typeface="JetBrains Mono" panose="02000009000000000000" pitchFamily="49" charset="0"/>
              </a:rPr>
              <a:t>: </a:t>
            </a:r>
            <a:r>
              <a:rPr lang="en-GB" dirty="0" err="1">
                <a:solidFill>
                  <a:srgbClr val="257FA0"/>
                </a:solidFill>
                <a:effectLst/>
                <a:latin typeface="JetBrains Mono" panose="02000009000000000000" pitchFamily="49" charset="0"/>
              </a:rPr>
              <a:t>ReifyIndexE</a:t>
            </a:r>
            <a:r>
              <a:rPr lang="en-GB" dirty="0">
                <a:solidFill>
                  <a:srgbClr val="257FA0"/>
                </a:solidFill>
                <a:effectLst/>
                <a:latin typeface="JetBrains Mono" panose="02000009000000000000" pitchFamily="49" charset="0"/>
              </a:rPr>
              <a:t> </a:t>
            </a:r>
            <a:r>
              <a:rPr lang="en-GB" dirty="0" err="1">
                <a:solidFill>
                  <a:srgbClr val="000000"/>
                </a:solidFill>
                <a:effectLst/>
                <a:latin typeface="JetBrains Mono" panose="02000009000000000000" pitchFamily="49" charset="0"/>
              </a:rPr>
              <a:t>ts</a:t>
            </a:r>
            <a:r>
              <a:rPr lang="en-GB" dirty="0">
                <a:solidFill>
                  <a:srgbClr val="000000"/>
                </a:solidFill>
                <a:effectLst/>
                <a:latin typeface="JetBrains Mono" panose="02000009000000000000" pitchFamily="49" charset="0"/>
              </a:rPr>
              <a:t> ts2</a:t>
            </a:r>
            <a:endParaRPr lang="en-GB" dirty="0">
              <a:solidFill>
                <a:srgbClr val="000000"/>
              </a:solidFill>
              <a:latin typeface="JetBrains Mono" panose="02000009000000000000" pitchFamily="49" charset="0"/>
            </a:endParaRPr>
          </a:p>
          <a:p>
            <a:r>
              <a:rPr lang="en-GB" dirty="0">
                <a:solidFill>
                  <a:srgbClr val="000000"/>
                </a:solidFill>
                <a:effectLst/>
                <a:latin typeface="JetBrains Mono" panose="02000009000000000000" pitchFamily="49" charset="0"/>
              </a:rPr>
              <a:t>       </a:t>
            </a:r>
            <a:r>
              <a:rPr lang="en-GB" dirty="0">
                <a:solidFill>
                  <a:srgbClr val="0000FF"/>
                </a:solidFill>
                <a:effectLst/>
                <a:latin typeface="JetBrains Mono" panose="02000009000000000000" pitchFamily="49" charset="0"/>
              </a:rPr>
              <a:t>-&gt; </a:t>
            </a:r>
            <a:r>
              <a:rPr lang="en-GB" dirty="0" err="1">
                <a:solidFill>
                  <a:srgbClr val="257FA0"/>
                </a:solidFill>
                <a:effectLst/>
                <a:latin typeface="JetBrains Mono" panose="02000009000000000000" pitchFamily="49" charset="0"/>
              </a:rPr>
              <a:t>ProxyTop</a:t>
            </a:r>
            <a:r>
              <a:rPr lang="en-GB" dirty="0">
                <a:solidFill>
                  <a:srgbClr val="257FA0"/>
                </a:solidFill>
                <a:effectLst/>
                <a:latin typeface="JetBrains Mono" panose="02000009000000000000" pitchFamily="49" charset="0"/>
              </a:rPr>
              <a:t> </a:t>
            </a:r>
            <a:r>
              <a:rPr lang="en-GB" dirty="0" err="1">
                <a:solidFill>
                  <a:srgbClr val="000000"/>
                </a:solidFill>
                <a:effectLst/>
                <a:latin typeface="JetBrains Mono" panose="02000009000000000000" pitchFamily="49" charset="0"/>
              </a:rPr>
              <a:t>ts</a:t>
            </a:r>
            <a:r>
              <a:rPr lang="en-GB" dirty="0">
                <a:solidFill>
                  <a:srgbClr val="000000"/>
                </a:solidFill>
                <a:effectLst/>
                <a:latin typeface="JetBrains Mono" panose="02000009000000000000" pitchFamily="49" charset="0"/>
              </a:rPr>
              <a:t> t</a:t>
            </a:r>
          </a:p>
          <a:p>
            <a:r>
              <a:rPr lang="en-GB" dirty="0">
                <a:solidFill>
                  <a:srgbClr val="000000"/>
                </a:solidFill>
                <a:latin typeface="JetBrains Mono" panose="02000009000000000000" pitchFamily="49" charset="0"/>
              </a:rPr>
              <a:t>       </a:t>
            </a:r>
            <a:r>
              <a:rPr lang="en-GB" dirty="0">
                <a:solidFill>
                  <a:srgbClr val="0000FF"/>
                </a:solidFill>
                <a:effectLst/>
                <a:latin typeface="JetBrains Mono" panose="02000009000000000000" pitchFamily="49" charset="0"/>
              </a:rPr>
              <a:t>-&gt; </a:t>
            </a:r>
            <a:r>
              <a:rPr lang="en-GB" dirty="0">
                <a:solidFill>
                  <a:srgbClr val="257FA0"/>
                </a:solidFill>
                <a:effectLst/>
                <a:latin typeface="JetBrains Mono" panose="02000009000000000000" pitchFamily="49" charset="0"/>
              </a:rPr>
              <a:t>Index </a:t>
            </a:r>
            <a:r>
              <a:rPr lang="en-GB" dirty="0">
                <a:solidFill>
                  <a:srgbClr val="000000"/>
                </a:solidFill>
                <a:effectLst/>
                <a:latin typeface="JetBrains Mono" panose="02000009000000000000" pitchFamily="49" charset="0"/>
              </a:rPr>
              <a:t>ts2 t</a:t>
            </a:r>
            <a:r>
              <a:rPr lang="en-GB" dirty="0">
                <a:solidFill>
                  <a:srgbClr val="257FA0"/>
                </a:solidFill>
                <a:latin typeface="Fira Code" pitchFamily="49" charset="0"/>
                <a:ea typeface="Fira Code" pitchFamily="49" charset="0"/>
                <a:cs typeface="Fira Code" pitchFamily="49" charset="0"/>
              </a:rPr>
              <a:t> </a:t>
            </a:r>
            <a:endParaRPr lang="en-GB" dirty="0">
              <a:solidFill>
                <a:srgbClr val="257FA0"/>
              </a:solidFill>
              <a:effectLst/>
              <a:latin typeface="Fira Code" pitchFamily="49" charset="0"/>
              <a:ea typeface="Fira Code" pitchFamily="49" charset="0"/>
              <a:cs typeface="Fira Code" pitchFamily="49" charset="0"/>
            </a:endParaRPr>
          </a:p>
        </p:txBody>
      </p:sp>
      <p:sp>
        <p:nvSpPr>
          <p:cNvPr id="8" name="Horizontal Scroll 7">
            <a:extLst>
              <a:ext uri="{FF2B5EF4-FFF2-40B4-BE49-F238E27FC236}">
                <a16:creationId xmlns:a16="http://schemas.microsoft.com/office/drawing/2014/main" id="{E7282570-DC9E-99E7-B58B-6E648343DD2C}"/>
              </a:ext>
            </a:extLst>
          </p:cNvPr>
          <p:cNvSpPr/>
          <p:nvPr/>
        </p:nvSpPr>
        <p:spPr>
          <a:xfrm>
            <a:off x="291164" y="1851313"/>
            <a:ext cx="11609671" cy="1366547"/>
          </a:xfrm>
          <a:prstGeom prst="horizontalScroll">
            <a:avLst/>
          </a:prstGeom>
          <a:blipFill>
            <a:blip r:embed="rId3"/>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a:solidFill>
                  <a:srgbClr val="257FA0"/>
                </a:solidFill>
                <a:effectLst/>
                <a:latin typeface="Fira Code" pitchFamily="49" charset="0"/>
                <a:ea typeface="Fira Code" pitchFamily="49" charset="0"/>
                <a:cs typeface="Fira Code" pitchFamily="49" charset="0"/>
              </a:rPr>
              <a:t>Lam' </a:t>
            </a:r>
            <a:r>
              <a:rPr lang="en-GB" sz="2000">
                <a:solidFill>
                  <a:srgbClr val="000000"/>
                </a:solidFill>
                <a:effectLst/>
                <a:latin typeface="Fira Code" pitchFamily="49" charset="0"/>
                <a:ea typeface="Fira Code" pitchFamily="49" charset="0"/>
                <a:cs typeface="Fira Code" pitchFamily="49" charset="0"/>
              </a:rPr>
              <a:t>(\x </a:t>
            </a:r>
            <a:r>
              <a:rPr lang="en-GB" sz="2000">
                <a:solidFill>
                  <a:srgbClr val="0000FF"/>
                </a:solidFill>
                <a:effectLst/>
                <a:latin typeface="Fira Code" pitchFamily="49" charset="0"/>
                <a:ea typeface="Fira Code" pitchFamily="49" charset="0"/>
                <a:cs typeface="Fira Code" pitchFamily="49" charset="0"/>
              </a:rPr>
              <a:t>-&gt; </a:t>
            </a:r>
            <a:r>
              <a:rPr lang="en-GB" sz="2000">
                <a:solidFill>
                  <a:srgbClr val="257FA0"/>
                </a:solidFill>
                <a:effectLst/>
                <a:latin typeface="Fira Code" pitchFamily="49" charset="0"/>
                <a:ea typeface="Fira Code" pitchFamily="49" charset="0"/>
                <a:cs typeface="Fira Code" pitchFamily="49" charset="0"/>
              </a:rPr>
              <a:t>Lam' </a:t>
            </a:r>
            <a:r>
              <a:rPr lang="en-GB" sz="2000">
                <a:solidFill>
                  <a:srgbClr val="000000"/>
                </a:solidFill>
                <a:effectLst/>
                <a:latin typeface="Fira Code" pitchFamily="49" charset="0"/>
                <a:ea typeface="Fira Code" pitchFamily="49" charset="0"/>
                <a:cs typeface="Fira Code" pitchFamily="49" charset="0"/>
              </a:rPr>
              <a:t>(\y </a:t>
            </a:r>
            <a:r>
              <a:rPr lang="en-GB" sz="2000">
                <a:solidFill>
                  <a:srgbClr val="0000FF"/>
                </a:solidFill>
                <a:effectLst/>
                <a:latin typeface="Fira Code" pitchFamily="49" charset="0"/>
                <a:ea typeface="Fira Code" pitchFamily="49" charset="0"/>
                <a:cs typeface="Fira Code" pitchFamily="49" charset="0"/>
              </a:rPr>
              <a:t>-&gt; </a:t>
            </a:r>
            <a:r>
              <a:rPr lang="en-GB" sz="2000">
                <a:solidFill>
                  <a:srgbClr val="257FA0"/>
                </a:solidFill>
                <a:effectLst/>
                <a:latin typeface="Fira Code" pitchFamily="49" charset="0"/>
                <a:ea typeface="Fira Code" pitchFamily="49" charset="0"/>
                <a:cs typeface="Fira Code" pitchFamily="49" charset="0"/>
              </a:rPr>
              <a:t>Var' </a:t>
            </a:r>
            <a:r>
              <a:rPr lang="en-GB" sz="2000">
                <a:solidFill>
                  <a:srgbClr val="000000"/>
                </a:solidFill>
                <a:effectLst/>
                <a:latin typeface="Fira Code" pitchFamily="49" charset="0"/>
                <a:ea typeface="Fira Code" pitchFamily="49" charset="0"/>
                <a:cs typeface="Fira Code" pitchFamily="49" charset="0"/>
              </a:rPr>
              <a:t>(</a:t>
            </a:r>
            <a:r>
              <a:rPr lang="en-GB" sz="2000">
                <a:solidFill>
                  <a:srgbClr val="257FA0"/>
                </a:solidFill>
                <a:effectLst/>
                <a:highlight>
                  <a:srgbClr val="FFFC9B"/>
                </a:highlight>
                <a:latin typeface="Fira Code" pitchFamily="49" charset="0"/>
                <a:ea typeface="Fira Code" pitchFamily="49" charset="0"/>
                <a:cs typeface="Fira Code" pitchFamily="49" charset="0"/>
              </a:rPr>
              <a:t>Step </a:t>
            </a:r>
            <a:r>
              <a:rPr lang="en-GB" sz="2000" err="1">
                <a:solidFill>
                  <a:srgbClr val="257FA0"/>
                </a:solidFill>
                <a:effectLst/>
                <a:highlight>
                  <a:srgbClr val="FFFC9B"/>
                </a:highlight>
                <a:latin typeface="Fira Code" pitchFamily="49" charset="0"/>
                <a:ea typeface="Fira Code" pitchFamily="49" charset="0"/>
                <a:cs typeface="Fira Code" pitchFamily="49" charset="0"/>
              </a:rPr>
              <a:t>Refl</a:t>
            </a:r>
            <a:r>
              <a:rPr lang="en-GB" sz="2000">
                <a:solidFill>
                  <a:srgbClr val="000000"/>
                </a:solidFill>
                <a:effectLst/>
                <a:latin typeface="Fira Code" pitchFamily="49" charset="0"/>
                <a:ea typeface="Fira Code" pitchFamily="49" charset="0"/>
                <a:cs typeface="Fira Code" pitchFamily="49" charset="0"/>
              </a:rPr>
              <a:t>) x))</a:t>
            </a:r>
            <a:endParaRPr lang="en-GB" sz="2000">
              <a:solidFill>
                <a:srgbClr val="257FA0"/>
              </a:solidFill>
              <a:effectLst/>
              <a:latin typeface="Fira Code" pitchFamily="49" charset="0"/>
              <a:ea typeface="Fira Code" pitchFamily="49" charset="0"/>
              <a:cs typeface="Fira Code" pitchFamily="49" charset="0"/>
            </a:endParaRPr>
          </a:p>
        </p:txBody>
      </p:sp>
      <p:sp>
        <p:nvSpPr>
          <p:cNvPr id="11" name="Slide Number Placeholder 10">
            <a:extLst>
              <a:ext uri="{FF2B5EF4-FFF2-40B4-BE49-F238E27FC236}">
                <a16:creationId xmlns:a16="http://schemas.microsoft.com/office/drawing/2014/main" id="{A726FC4D-06F7-2C8F-1231-E1B1D0A09893}"/>
              </a:ext>
            </a:extLst>
          </p:cNvPr>
          <p:cNvSpPr>
            <a:spLocks noGrp="1"/>
          </p:cNvSpPr>
          <p:nvPr>
            <p:ph type="sldNum" sz="quarter" idx="12"/>
          </p:nvPr>
        </p:nvSpPr>
        <p:spPr/>
        <p:txBody>
          <a:bodyPr/>
          <a:lstStyle/>
          <a:p>
            <a:fld id="{6B547C04-AA2C-754F-9E4E-F6B7B0201F60}" type="slidenum">
              <a:rPr lang="en-US" smtClean="0"/>
              <a:pPr/>
              <a:t>35</a:t>
            </a:fld>
            <a:endParaRPr lang="en-US"/>
          </a:p>
        </p:txBody>
      </p:sp>
      <p:grpSp>
        <p:nvGrpSpPr>
          <p:cNvPr id="13" name="Group 12">
            <a:extLst>
              <a:ext uri="{FF2B5EF4-FFF2-40B4-BE49-F238E27FC236}">
                <a16:creationId xmlns:a16="http://schemas.microsoft.com/office/drawing/2014/main" id="{AD3241D8-34F7-0616-979F-53EC5EEFE3AF}"/>
              </a:ext>
            </a:extLst>
          </p:cNvPr>
          <p:cNvGrpSpPr/>
          <p:nvPr/>
        </p:nvGrpSpPr>
        <p:grpSpPr>
          <a:xfrm>
            <a:off x="999626" y="136525"/>
            <a:ext cx="10192748" cy="1793645"/>
            <a:chOff x="999626" y="136525"/>
            <a:chExt cx="10192748" cy="1793645"/>
          </a:xfrm>
        </p:grpSpPr>
        <p:pic>
          <p:nvPicPr>
            <p:cNvPr id="14" name="Picture 13">
              <a:extLst>
                <a:ext uri="{FF2B5EF4-FFF2-40B4-BE49-F238E27FC236}">
                  <a16:creationId xmlns:a16="http://schemas.microsoft.com/office/drawing/2014/main" id="{DF42B599-10C0-C072-2148-C44A6524F422}"/>
                </a:ext>
              </a:extLst>
            </p:cNvPr>
            <p:cNvPicPr>
              <a:picLocks noChangeAspect="1"/>
            </p:cNvPicPr>
            <p:nvPr/>
          </p:nvPicPr>
          <p:blipFill>
            <a:blip r:embed="rId4"/>
            <a:srcRect l="836" t="-1" r="37733" b="40955"/>
            <a:stretch>
              <a:fillRect/>
            </a:stretch>
          </p:blipFill>
          <p:spPr>
            <a:xfrm>
              <a:off x="2006376" y="357939"/>
              <a:ext cx="1120208" cy="1452163"/>
            </a:xfrm>
            <a:prstGeom prst="ellipse">
              <a:avLst/>
            </a:prstGeom>
          </p:spPr>
        </p:pic>
        <p:grpSp>
          <p:nvGrpSpPr>
            <p:cNvPr id="15" name="Group 14">
              <a:extLst>
                <a:ext uri="{FF2B5EF4-FFF2-40B4-BE49-F238E27FC236}">
                  <a16:creationId xmlns:a16="http://schemas.microsoft.com/office/drawing/2014/main" id="{03C8293A-D161-8235-DD25-4ECDFE0D212C}"/>
                </a:ext>
              </a:extLst>
            </p:cNvPr>
            <p:cNvGrpSpPr/>
            <p:nvPr/>
          </p:nvGrpSpPr>
          <p:grpSpPr>
            <a:xfrm>
              <a:off x="3790892" y="1336907"/>
              <a:ext cx="4463590" cy="529805"/>
              <a:chOff x="3576142" y="1392200"/>
              <a:chExt cx="4463590" cy="529805"/>
            </a:xfrm>
          </p:grpSpPr>
          <p:pic>
            <p:nvPicPr>
              <p:cNvPr id="22" name="Picture 21" descr="A black background with white text&#10;&#10;AI-generated content may be incorrect.">
                <a:extLst>
                  <a:ext uri="{FF2B5EF4-FFF2-40B4-BE49-F238E27FC236}">
                    <a16:creationId xmlns:a16="http://schemas.microsoft.com/office/drawing/2014/main" id="{701F3D31-C4C4-031B-D848-20DAD079CB0C}"/>
                  </a:ext>
                </a:extLst>
              </p:cNvPr>
              <p:cNvPicPr>
                <a:picLocks noChangeAspect="1"/>
              </p:cNvPicPr>
              <p:nvPr/>
            </p:nvPicPr>
            <p:blipFill>
              <a:blip r:embed="rId5"/>
              <a:stretch>
                <a:fillRect/>
              </a:stretch>
            </p:blipFill>
            <p:spPr>
              <a:xfrm>
                <a:off x="3576142" y="1450482"/>
                <a:ext cx="1270178" cy="367321"/>
              </a:xfrm>
              <a:prstGeom prst="rect">
                <a:avLst/>
              </a:prstGeom>
            </p:spPr>
          </p:pic>
          <p:cxnSp>
            <p:nvCxnSpPr>
              <p:cNvPr id="23" name="Straight Connector 22">
                <a:extLst>
                  <a:ext uri="{FF2B5EF4-FFF2-40B4-BE49-F238E27FC236}">
                    <a16:creationId xmlns:a16="http://schemas.microsoft.com/office/drawing/2014/main" id="{03F44EE8-E7A9-2042-1602-C55A63BEBC0F}"/>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4" name="Picture 23" descr="A close up of a black background&#10;&#10;AI-generated content may be incorrect.">
                <a:extLst>
                  <a:ext uri="{FF2B5EF4-FFF2-40B4-BE49-F238E27FC236}">
                    <a16:creationId xmlns:a16="http://schemas.microsoft.com/office/drawing/2014/main" id="{7F670231-11ED-0C8F-5585-0423E7F10BFE}"/>
                  </a:ext>
                </a:extLst>
              </p:cNvPr>
              <p:cNvPicPr>
                <a:picLocks noChangeAspect="1"/>
              </p:cNvPicPr>
              <p:nvPr/>
            </p:nvPicPr>
            <p:blipFill>
              <a:blip r:embed="rId6"/>
              <a:stretch>
                <a:fillRect/>
              </a:stretch>
            </p:blipFill>
            <p:spPr>
              <a:xfrm>
                <a:off x="5258587" y="1517552"/>
                <a:ext cx="2781145" cy="367321"/>
              </a:xfrm>
              <a:prstGeom prst="rect">
                <a:avLst/>
              </a:prstGeom>
            </p:spPr>
          </p:pic>
        </p:grpSp>
        <p:sp>
          <p:nvSpPr>
            <p:cNvPr id="18" name="TextBox 17">
              <a:extLst>
                <a:ext uri="{FF2B5EF4-FFF2-40B4-BE49-F238E27FC236}">
                  <a16:creationId xmlns:a16="http://schemas.microsoft.com/office/drawing/2014/main" id="{EA64B7F7-72A5-0AE0-B755-38BAB9132C86}"/>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9" name="Picture 10" descr="Alex Kavvos">
              <a:extLst>
                <a:ext uri="{FF2B5EF4-FFF2-40B4-BE49-F238E27FC236}">
                  <a16:creationId xmlns:a16="http://schemas.microsoft.com/office/drawing/2014/main" id="{9FCDC86C-0C6B-C8A4-3EC7-4EE2A8A63E5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F730B3C-BE14-8418-8FA2-FC1513B3AB08}"/>
                </a:ext>
              </a:extLst>
            </p:cNvPr>
            <p:cNvPicPr>
              <a:picLocks noChangeAspect="1"/>
            </p:cNvPicPr>
            <p:nvPr/>
          </p:nvPicPr>
          <p:blipFill>
            <a:blip r:embed="rId8"/>
            <a:srcRect l="18354"/>
            <a:stretch/>
          </p:blipFill>
          <p:spPr>
            <a:xfrm>
              <a:off x="999626" y="136525"/>
              <a:ext cx="1462651" cy="1791450"/>
            </a:xfrm>
            <a:prstGeom prst="rect">
              <a:avLst/>
            </a:prstGeom>
          </p:spPr>
        </p:pic>
        <p:pic>
          <p:nvPicPr>
            <p:cNvPr id="21" name="Picture 4" descr="Meng Wang (head of group)">
              <a:extLst>
                <a:ext uri="{FF2B5EF4-FFF2-40B4-BE49-F238E27FC236}">
                  <a16:creationId xmlns:a16="http://schemas.microsoft.com/office/drawing/2014/main" id="{6823623B-FF3D-E1EA-3C16-EDB7652F719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528780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p:tgtEl>
                                          <p:spTgt spid="7"/>
                                        </p:tgtEl>
                                        <p:attrNameLst>
                                          <p:attrName>ppt_y</p:attrName>
                                        </p:attrNameLst>
                                      </p:cBhvr>
                                      <p:tavLst>
                                        <p:tav tm="0">
                                          <p:val>
                                            <p:strVal val="#ppt_y+#ppt_h*1.125000"/>
                                          </p:val>
                                        </p:tav>
                                        <p:tav tm="100000">
                                          <p:val>
                                            <p:strVal val="#ppt_y"/>
                                          </p:val>
                                        </p:tav>
                                      </p:tavLst>
                                    </p:anim>
                                    <p:animEffect transition="in" filter="wipe(up)">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AFF09-6CC7-9969-0853-CA868121D8D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4D7C51B-3820-3D6F-1F8F-F06A0C98A04E}"/>
              </a:ext>
            </a:extLst>
          </p:cNvPr>
          <p:cNvSpPr txBox="1"/>
          <p:nvPr/>
        </p:nvSpPr>
        <p:spPr>
          <a:xfrm>
            <a:off x="2768815" y="2456135"/>
            <a:ext cx="6098720" cy="646331"/>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class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where</a:t>
            </a:r>
          </a:p>
          <a:p>
            <a:r>
              <a:rPr lang="en-GB" dirty="0">
                <a:solidFill>
                  <a:srgbClr val="000000"/>
                </a:solidFill>
                <a:effectLst/>
                <a:latin typeface="Fira Code" pitchFamily="49" charset="0"/>
                <a:ea typeface="Fira Code" pitchFamily="49" charset="0"/>
                <a:cs typeface="Fira Code" pitchFamily="49" charset="0"/>
              </a:rPr>
              <a:t>	reify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ts2 t</a:t>
            </a:r>
          </a:p>
        </p:txBody>
      </p:sp>
      <p:sp>
        <p:nvSpPr>
          <p:cNvPr id="13" name="TextBox 12">
            <a:extLst>
              <a:ext uri="{FF2B5EF4-FFF2-40B4-BE49-F238E27FC236}">
                <a16:creationId xmlns:a16="http://schemas.microsoft.com/office/drawing/2014/main" id="{C9CEFF83-1010-22B2-9C15-F3FAB1E316A7}"/>
              </a:ext>
            </a:extLst>
          </p:cNvPr>
          <p:cNvSpPr txBox="1"/>
          <p:nvPr/>
        </p:nvSpPr>
        <p:spPr>
          <a:xfrm>
            <a:off x="2768814" y="3197830"/>
            <a:ext cx="7395911" cy="923330"/>
          </a:xfrm>
          <a:prstGeom prst="rect">
            <a:avLst/>
          </a:prstGeom>
          <a:noFill/>
        </p:spPr>
        <p:txBody>
          <a:bodyPr wrap="square">
            <a:spAutoFit/>
          </a:bodyPr>
          <a:lstStyle/>
          <a:p>
            <a:pPr>
              <a:buNone/>
            </a:pPr>
            <a:r>
              <a:rPr lang="en-GB" dirty="0">
                <a:solidFill>
                  <a:srgbClr val="0F7001"/>
                </a:solidFill>
                <a:effectLst/>
                <a:latin typeface="Fira Code" pitchFamily="49" charset="0"/>
                <a:ea typeface="Fira Code" pitchFamily="49" charset="0"/>
                <a:cs typeface="Fira Code" pitchFamily="49" charset="0"/>
              </a:rPr>
              <a:t>-- Corresponds to </a:t>
            </a:r>
            <a:r>
              <a:rPr lang="en-GB" dirty="0" err="1">
                <a:solidFill>
                  <a:srgbClr val="0F7001"/>
                </a:solidFill>
                <a:effectLst/>
                <a:latin typeface="Fira Code" pitchFamily="49" charset="0"/>
                <a:ea typeface="Fira Code" pitchFamily="49" charset="0"/>
                <a:cs typeface="Fira Code" pitchFamily="49" charset="0"/>
              </a:rPr>
              <a:t>Refl</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instance </a:t>
            </a:r>
            <a:r>
              <a:rPr lang="en-GB" dirty="0">
                <a:solidFill>
                  <a:srgbClr val="0F7001"/>
                </a:solidFill>
                <a:effectLst/>
                <a:latin typeface="Fira Code" pitchFamily="49" charset="0"/>
                <a:ea typeface="Fira Code" pitchFamily="49" charset="0"/>
                <a:cs typeface="Fira Code" pitchFamily="49" charset="0"/>
              </a:rPr>
              <a:t>{-# OVERLAPPING #-}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0F7001"/>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reify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Top</a:t>
            </a:r>
          </a:p>
        </p:txBody>
      </p:sp>
      <p:sp>
        <p:nvSpPr>
          <p:cNvPr id="18" name="TextBox 17">
            <a:extLst>
              <a:ext uri="{FF2B5EF4-FFF2-40B4-BE49-F238E27FC236}">
                <a16:creationId xmlns:a16="http://schemas.microsoft.com/office/drawing/2014/main" id="{4783C5BA-EBF1-ACE8-335D-7E5CF0279B7A}"/>
              </a:ext>
            </a:extLst>
          </p:cNvPr>
          <p:cNvSpPr txBox="1"/>
          <p:nvPr/>
        </p:nvSpPr>
        <p:spPr>
          <a:xfrm>
            <a:off x="2768815" y="4216524"/>
            <a:ext cx="9180664" cy="1200329"/>
          </a:xfrm>
          <a:prstGeom prst="rect">
            <a:avLst/>
          </a:prstGeom>
          <a:noFill/>
        </p:spPr>
        <p:txBody>
          <a:bodyPr wrap="square">
            <a:spAutoFit/>
          </a:bodyPr>
          <a:lstStyle/>
          <a:p>
            <a:r>
              <a:rPr lang="en-GB" dirty="0">
                <a:solidFill>
                  <a:srgbClr val="0F7001"/>
                </a:solidFill>
                <a:effectLst/>
                <a:latin typeface="Fira Code" pitchFamily="49" charset="0"/>
                <a:ea typeface="Fira Code" pitchFamily="49" charset="0"/>
                <a:cs typeface="Fira Code" pitchFamily="49" charset="0"/>
              </a:rPr>
              <a:t>-- Corresponds to Step</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latin typeface="Fira Code" pitchFamily="49" charset="0"/>
                <a:ea typeface="Fira Code" pitchFamily="49" charset="0"/>
                <a:cs typeface="Fira Code" pitchFamily="49" charset="0"/>
              </a:rPr>
              <a:t>instance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ts2, ts3 ~ (ts2 </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a))</a:t>
            </a:r>
          </a:p>
          <a:p>
            <a:pPr lvl="1"/>
            <a:r>
              <a:rPr lang="en-GB" dirty="0">
                <a:solidFill>
                  <a:srgbClr val="0000FF"/>
                </a:solidFill>
                <a:latin typeface="Fira Code" pitchFamily="49" charset="0"/>
                <a:ea typeface="Fira Code" pitchFamily="49" charset="0"/>
                <a:cs typeface="Fira Code" pitchFamily="49" charset="0"/>
              </a:rPr>
              <a:t>=&gt; </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ts3 </a:t>
            </a:r>
            <a:r>
              <a:rPr lang="en-GB" dirty="0">
                <a:solidFill>
                  <a:srgbClr val="0000FF"/>
                </a:solidFill>
                <a:latin typeface="Fira Code" pitchFamily="49" charset="0"/>
                <a:ea typeface="Fira Code" pitchFamily="49" charset="0"/>
                <a:cs typeface="Fira Code" pitchFamily="49" charset="0"/>
              </a:rPr>
              <a:t>where</a:t>
            </a:r>
            <a:endParaRPr lang="en-GB" dirty="0">
              <a:solidFill>
                <a:srgbClr val="000000"/>
              </a:solidFill>
              <a:latin typeface="Fira Code" pitchFamily="49" charset="0"/>
              <a:ea typeface="Fira Code" pitchFamily="49" charset="0"/>
              <a:cs typeface="Fira Code" pitchFamily="49" charset="0"/>
            </a:endParaRPr>
          </a:p>
          <a:p>
            <a:pPr lvl="2"/>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Pop </a:t>
            </a:r>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a:t>
            </a:r>
          </a:p>
        </p:txBody>
      </p:sp>
      <p:sp>
        <p:nvSpPr>
          <p:cNvPr id="20" name="TextBox 19">
            <a:extLst>
              <a:ext uri="{FF2B5EF4-FFF2-40B4-BE49-F238E27FC236}">
                <a16:creationId xmlns:a16="http://schemas.microsoft.com/office/drawing/2014/main" id="{E0FBE0D8-3088-F7A3-4DD5-C3516D9A5C0E}"/>
              </a:ext>
            </a:extLst>
          </p:cNvPr>
          <p:cNvSpPr txBox="1"/>
          <p:nvPr/>
        </p:nvSpPr>
        <p:spPr>
          <a:xfrm>
            <a:off x="2768815" y="2060209"/>
            <a:ext cx="6115050" cy="296235"/>
          </a:xfrm>
          <a:prstGeom prst="rect">
            <a:avLst/>
          </a:prstGeom>
          <a:noFill/>
        </p:spPr>
        <p:txBody>
          <a:bodyPr wrap="square">
            <a:spAutoFit/>
          </a:bodyPr>
          <a:lstStyle/>
          <a:p>
            <a:pPr>
              <a:lnSpc>
                <a:spcPts val="1350"/>
              </a:lnSpc>
            </a:pPr>
            <a:r>
              <a:rPr lang="en-GB" b="0">
                <a:solidFill>
                  <a:srgbClr val="569CD6"/>
                </a:solidFill>
                <a:effectLst/>
                <a:latin typeface="Fira Code" pitchFamily="49" charset="0"/>
                <a:ea typeface="Fira Code" pitchFamily="49" charset="0"/>
                <a:cs typeface="Fira Code" pitchFamily="49" charset="0"/>
              </a:rPr>
              <a:t>{-# LANGUAGE </a:t>
            </a:r>
            <a:r>
              <a:rPr lang="en-GB" b="0" err="1">
                <a:solidFill>
                  <a:srgbClr val="569CD6"/>
                </a:solidFill>
                <a:effectLst/>
                <a:latin typeface="Fira Code" pitchFamily="49" charset="0"/>
                <a:ea typeface="Fira Code" pitchFamily="49" charset="0"/>
                <a:cs typeface="Fira Code" pitchFamily="49" charset="0"/>
              </a:rPr>
              <a:t>UndecidableInstances</a:t>
            </a:r>
            <a:r>
              <a:rPr lang="en-GB" b="0">
                <a:solidFill>
                  <a:srgbClr val="569CD6"/>
                </a:solidFill>
                <a:effectLst/>
                <a:latin typeface="Fira Code" pitchFamily="49" charset="0"/>
                <a:ea typeface="Fira Code" pitchFamily="49" charset="0"/>
                <a:cs typeface="Fira Code" pitchFamily="49" charset="0"/>
              </a:rPr>
              <a:t> #-}</a:t>
            </a:r>
            <a:endParaRPr lang="en-GB" b="0">
              <a:solidFill>
                <a:srgbClr val="D4D4D4"/>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94F44196-FAF5-2F5D-7038-25FE5424255D}"/>
              </a:ext>
            </a:extLst>
          </p:cNvPr>
          <p:cNvSpPr>
            <a:spLocks noGrp="1"/>
          </p:cNvSpPr>
          <p:nvPr>
            <p:ph type="sldNum" sz="quarter" idx="12"/>
          </p:nvPr>
        </p:nvSpPr>
        <p:spPr/>
        <p:txBody>
          <a:bodyPr/>
          <a:lstStyle/>
          <a:p>
            <a:fld id="{6B547C04-AA2C-754F-9E4E-F6B7B0201F60}" type="slidenum">
              <a:rPr lang="en-US" smtClean="0"/>
              <a:pPr/>
              <a:t>36</a:t>
            </a:fld>
            <a:endParaRPr lang="en-US"/>
          </a:p>
        </p:txBody>
      </p:sp>
      <p:grpSp>
        <p:nvGrpSpPr>
          <p:cNvPr id="5" name="Group 4">
            <a:extLst>
              <a:ext uri="{FF2B5EF4-FFF2-40B4-BE49-F238E27FC236}">
                <a16:creationId xmlns:a16="http://schemas.microsoft.com/office/drawing/2014/main" id="{50F9FB94-C05A-CF0A-9E87-3B224D2228E0}"/>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8FE6E6D8-B028-F177-BC5E-1FA95145C8C8}"/>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9BE78D4F-D2B3-A02D-001B-9AA4C307DC81}"/>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5BA4C346-FF12-CE51-4E3A-22D19368A970}"/>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1" name="Straight Connector 20">
                <a:extLst>
                  <a:ext uri="{FF2B5EF4-FFF2-40B4-BE49-F238E27FC236}">
                    <a16:creationId xmlns:a16="http://schemas.microsoft.com/office/drawing/2014/main" id="{92954208-0498-081D-C697-EA84FD9E5D43}"/>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2" name="Picture 21" descr="A close up of a black background&#10;&#10;AI-generated content may be incorrect.">
                <a:extLst>
                  <a:ext uri="{FF2B5EF4-FFF2-40B4-BE49-F238E27FC236}">
                    <a16:creationId xmlns:a16="http://schemas.microsoft.com/office/drawing/2014/main" id="{9C424534-9F68-357E-300F-6689BC5BF098}"/>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E13EF999-BE58-452C-46D4-B5E42BB3A37F}"/>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3736EF15-CFCE-577A-29E9-2E6FA0AA803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694D5177-F29E-F438-D936-9110C0F2DB28}"/>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F394EA85-5390-FB40-963C-CBF2E27D569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89211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ppt_y</p:attrName>
                                        </p:attrNameLst>
                                      </p:cBhvr>
                                      <p:tavLst>
                                        <p:tav tm="0">
                                          <p:val>
                                            <p:strVal val="#ppt_y+#ppt_h*1.125000"/>
                                          </p:val>
                                        </p:tav>
                                        <p:tav tm="100000">
                                          <p:val>
                                            <p:strVal val="#ppt_y"/>
                                          </p:val>
                                        </p:tav>
                                      </p:tavLst>
                                    </p:anim>
                                    <p:animEffect transition="in" filter="wipe(up)">
                                      <p:cBhvr>
                                        <p:cTn id="8" dur="500"/>
                                        <p:tgtEl>
                                          <p:spTgt spid="13"/>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p:tgtEl>
                                          <p:spTgt spid="18"/>
                                        </p:tgtEl>
                                        <p:attrNameLst>
                                          <p:attrName>ppt_y</p:attrName>
                                        </p:attrNameLst>
                                      </p:cBhvr>
                                      <p:tavLst>
                                        <p:tav tm="0">
                                          <p:val>
                                            <p:strVal val="#ppt_y+#ppt_h*1.125000"/>
                                          </p:val>
                                        </p:tav>
                                        <p:tav tm="100000">
                                          <p:val>
                                            <p:strVal val="#ppt_y"/>
                                          </p:val>
                                        </p:tav>
                                      </p:tavLst>
                                    </p:anim>
                                    <p:animEffect transition="in" filter="wipe(up)">
                                      <p:cBhvr>
                                        <p:cTn id="1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FB1B7-7A5D-5109-2DDD-D6128208205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C392169-B9E6-BE92-413D-A1E90B52864C}"/>
              </a:ext>
            </a:extLst>
          </p:cNvPr>
          <p:cNvSpPr txBox="1"/>
          <p:nvPr/>
        </p:nvSpPr>
        <p:spPr>
          <a:xfrm>
            <a:off x="2768815" y="2456135"/>
            <a:ext cx="6098720" cy="646331"/>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class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where</a:t>
            </a:r>
          </a:p>
          <a:p>
            <a:r>
              <a:rPr lang="en-GB" dirty="0">
                <a:solidFill>
                  <a:srgbClr val="000000"/>
                </a:solidFill>
                <a:effectLst/>
                <a:latin typeface="Fira Code" pitchFamily="49" charset="0"/>
                <a:ea typeface="Fira Code" pitchFamily="49" charset="0"/>
                <a:cs typeface="Fira Code" pitchFamily="49" charset="0"/>
              </a:rPr>
              <a:t>	reify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ts2 t</a:t>
            </a:r>
          </a:p>
        </p:txBody>
      </p:sp>
      <p:sp>
        <p:nvSpPr>
          <p:cNvPr id="13" name="TextBox 12">
            <a:extLst>
              <a:ext uri="{FF2B5EF4-FFF2-40B4-BE49-F238E27FC236}">
                <a16:creationId xmlns:a16="http://schemas.microsoft.com/office/drawing/2014/main" id="{3F87E909-92C9-A4E0-AEBF-411703270D0D}"/>
              </a:ext>
            </a:extLst>
          </p:cNvPr>
          <p:cNvSpPr txBox="1"/>
          <p:nvPr/>
        </p:nvSpPr>
        <p:spPr>
          <a:xfrm>
            <a:off x="2768814" y="3197830"/>
            <a:ext cx="7395911" cy="923330"/>
          </a:xfrm>
          <a:prstGeom prst="rect">
            <a:avLst/>
          </a:prstGeom>
          <a:noFill/>
        </p:spPr>
        <p:txBody>
          <a:bodyPr wrap="square">
            <a:spAutoFit/>
          </a:bodyPr>
          <a:lstStyle/>
          <a:p>
            <a:pPr>
              <a:buNone/>
            </a:pPr>
            <a:r>
              <a:rPr lang="en-GB" dirty="0">
                <a:solidFill>
                  <a:srgbClr val="0F7001"/>
                </a:solidFill>
                <a:effectLst/>
                <a:latin typeface="Fira Code" pitchFamily="49" charset="0"/>
                <a:ea typeface="Fira Code" pitchFamily="49" charset="0"/>
                <a:cs typeface="Fira Code" pitchFamily="49" charset="0"/>
              </a:rPr>
              <a:t>-- Corresponds to </a:t>
            </a:r>
            <a:r>
              <a:rPr lang="en-GB" dirty="0" err="1">
                <a:solidFill>
                  <a:srgbClr val="0F7001"/>
                </a:solidFill>
                <a:effectLst/>
                <a:latin typeface="Fira Code" pitchFamily="49" charset="0"/>
                <a:ea typeface="Fira Code" pitchFamily="49" charset="0"/>
                <a:cs typeface="Fira Code" pitchFamily="49" charset="0"/>
              </a:rPr>
              <a:t>Refl</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instance </a:t>
            </a:r>
            <a:r>
              <a:rPr lang="en-GB" dirty="0">
                <a:solidFill>
                  <a:srgbClr val="0F7001"/>
                </a:solidFill>
                <a:effectLst/>
                <a:latin typeface="Fira Code" pitchFamily="49" charset="0"/>
                <a:ea typeface="Fira Code" pitchFamily="49" charset="0"/>
                <a:cs typeface="Fira Code" pitchFamily="49" charset="0"/>
              </a:rPr>
              <a:t>{-# OVERLAPPING #-}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0F7001"/>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reify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Top</a:t>
            </a:r>
          </a:p>
        </p:txBody>
      </p:sp>
      <p:sp>
        <p:nvSpPr>
          <p:cNvPr id="18" name="TextBox 17">
            <a:extLst>
              <a:ext uri="{FF2B5EF4-FFF2-40B4-BE49-F238E27FC236}">
                <a16:creationId xmlns:a16="http://schemas.microsoft.com/office/drawing/2014/main" id="{2501524D-A5AB-9FC3-98DC-5C233AA94527}"/>
              </a:ext>
            </a:extLst>
          </p:cNvPr>
          <p:cNvSpPr txBox="1"/>
          <p:nvPr/>
        </p:nvSpPr>
        <p:spPr>
          <a:xfrm>
            <a:off x="2768815" y="4216524"/>
            <a:ext cx="9180664" cy="1200329"/>
          </a:xfrm>
          <a:prstGeom prst="rect">
            <a:avLst/>
          </a:prstGeom>
          <a:noFill/>
        </p:spPr>
        <p:txBody>
          <a:bodyPr wrap="square">
            <a:spAutoFit/>
          </a:bodyPr>
          <a:lstStyle/>
          <a:p>
            <a:r>
              <a:rPr lang="en-GB" dirty="0">
                <a:solidFill>
                  <a:srgbClr val="0F7001"/>
                </a:solidFill>
                <a:effectLst/>
                <a:latin typeface="Fira Code" pitchFamily="49" charset="0"/>
                <a:ea typeface="Fira Code" pitchFamily="49" charset="0"/>
                <a:cs typeface="Fira Code" pitchFamily="49" charset="0"/>
              </a:rPr>
              <a:t>-- Corresponds to Step</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latin typeface="Fira Code" pitchFamily="49" charset="0"/>
                <a:ea typeface="Fira Code" pitchFamily="49" charset="0"/>
                <a:cs typeface="Fira Code" pitchFamily="49" charset="0"/>
              </a:rPr>
              <a:t>instance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ts2, ts3 ~ (ts2 </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a))</a:t>
            </a:r>
          </a:p>
          <a:p>
            <a:pPr lvl="1"/>
            <a:r>
              <a:rPr lang="en-GB" dirty="0">
                <a:solidFill>
                  <a:srgbClr val="0000FF"/>
                </a:solidFill>
                <a:latin typeface="Fira Code" pitchFamily="49" charset="0"/>
                <a:ea typeface="Fira Code" pitchFamily="49" charset="0"/>
                <a:cs typeface="Fira Code" pitchFamily="49" charset="0"/>
              </a:rPr>
              <a:t>=&gt; </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ts3 </a:t>
            </a:r>
            <a:r>
              <a:rPr lang="en-GB" dirty="0">
                <a:solidFill>
                  <a:srgbClr val="0000FF"/>
                </a:solidFill>
                <a:latin typeface="Fira Code" pitchFamily="49" charset="0"/>
                <a:ea typeface="Fira Code" pitchFamily="49" charset="0"/>
                <a:cs typeface="Fira Code" pitchFamily="49" charset="0"/>
              </a:rPr>
              <a:t>where</a:t>
            </a:r>
            <a:endParaRPr lang="en-GB" dirty="0">
              <a:solidFill>
                <a:srgbClr val="000000"/>
              </a:solidFill>
              <a:latin typeface="Fira Code" pitchFamily="49" charset="0"/>
              <a:ea typeface="Fira Code" pitchFamily="49" charset="0"/>
              <a:cs typeface="Fira Code" pitchFamily="49" charset="0"/>
            </a:endParaRPr>
          </a:p>
          <a:p>
            <a:pPr lvl="2"/>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Pop </a:t>
            </a:r>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a:t>
            </a:r>
          </a:p>
        </p:txBody>
      </p:sp>
      <p:sp>
        <p:nvSpPr>
          <p:cNvPr id="20" name="TextBox 19">
            <a:extLst>
              <a:ext uri="{FF2B5EF4-FFF2-40B4-BE49-F238E27FC236}">
                <a16:creationId xmlns:a16="http://schemas.microsoft.com/office/drawing/2014/main" id="{5D2DFF43-0BE4-DE76-243A-6D90048B43AC}"/>
              </a:ext>
            </a:extLst>
          </p:cNvPr>
          <p:cNvSpPr txBox="1"/>
          <p:nvPr/>
        </p:nvSpPr>
        <p:spPr>
          <a:xfrm>
            <a:off x="2768815" y="2060209"/>
            <a:ext cx="6115050" cy="296235"/>
          </a:xfrm>
          <a:prstGeom prst="rect">
            <a:avLst/>
          </a:prstGeom>
          <a:noFill/>
        </p:spPr>
        <p:txBody>
          <a:bodyPr wrap="square">
            <a:spAutoFit/>
          </a:bodyPr>
          <a:lstStyle/>
          <a:p>
            <a:pPr>
              <a:lnSpc>
                <a:spcPts val="1350"/>
              </a:lnSpc>
            </a:pPr>
            <a:r>
              <a:rPr lang="en-GB" b="0">
                <a:solidFill>
                  <a:srgbClr val="569CD6"/>
                </a:solidFill>
                <a:effectLst/>
                <a:latin typeface="Fira Code" pitchFamily="49" charset="0"/>
                <a:ea typeface="Fira Code" pitchFamily="49" charset="0"/>
                <a:cs typeface="Fira Code" pitchFamily="49" charset="0"/>
              </a:rPr>
              <a:t>{-# LANGUAGE </a:t>
            </a:r>
            <a:r>
              <a:rPr lang="en-GB" b="0" err="1">
                <a:solidFill>
                  <a:srgbClr val="569CD6"/>
                </a:solidFill>
                <a:effectLst/>
                <a:latin typeface="Fira Code" pitchFamily="49" charset="0"/>
                <a:ea typeface="Fira Code" pitchFamily="49" charset="0"/>
                <a:cs typeface="Fira Code" pitchFamily="49" charset="0"/>
              </a:rPr>
              <a:t>UndecidableInstances</a:t>
            </a:r>
            <a:r>
              <a:rPr lang="en-GB" b="0">
                <a:solidFill>
                  <a:srgbClr val="569CD6"/>
                </a:solidFill>
                <a:effectLst/>
                <a:latin typeface="Fira Code" pitchFamily="49" charset="0"/>
                <a:ea typeface="Fira Code" pitchFamily="49" charset="0"/>
                <a:cs typeface="Fira Code" pitchFamily="49" charset="0"/>
              </a:rPr>
              <a:t> #-}</a:t>
            </a:r>
            <a:endParaRPr lang="en-GB" b="0">
              <a:solidFill>
                <a:srgbClr val="D4D4D4"/>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820642DC-1B1C-F6D7-0EEA-203494EED42A}"/>
              </a:ext>
            </a:extLst>
          </p:cNvPr>
          <p:cNvSpPr>
            <a:spLocks noGrp="1"/>
          </p:cNvSpPr>
          <p:nvPr>
            <p:ph type="sldNum" sz="quarter" idx="12"/>
          </p:nvPr>
        </p:nvSpPr>
        <p:spPr/>
        <p:txBody>
          <a:bodyPr/>
          <a:lstStyle/>
          <a:p>
            <a:fld id="{6B547C04-AA2C-754F-9E4E-F6B7B0201F60}" type="slidenum">
              <a:rPr lang="en-US" smtClean="0"/>
              <a:pPr/>
              <a:t>37</a:t>
            </a:fld>
            <a:endParaRPr lang="en-US"/>
          </a:p>
        </p:txBody>
      </p:sp>
      <p:grpSp>
        <p:nvGrpSpPr>
          <p:cNvPr id="5" name="Group 4">
            <a:extLst>
              <a:ext uri="{FF2B5EF4-FFF2-40B4-BE49-F238E27FC236}">
                <a16:creationId xmlns:a16="http://schemas.microsoft.com/office/drawing/2014/main" id="{08C668A8-E41A-0CF5-E458-6AA114D4D4A8}"/>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408DE3F1-C769-1291-B5C5-D542F8F9E17E}"/>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C6BDF72E-F857-D074-113D-C0111FBAD425}"/>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129C24B8-9EC6-FDC7-0EBA-D23EBF73F077}"/>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1" name="Straight Connector 20">
                <a:extLst>
                  <a:ext uri="{FF2B5EF4-FFF2-40B4-BE49-F238E27FC236}">
                    <a16:creationId xmlns:a16="http://schemas.microsoft.com/office/drawing/2014/main" id="{789DD995-A7A3-DA7A-CD0F-6D8F766DF0CD}"/>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2" name="Picture 21" descr="A close up of a black background&#10;&#10;AI-generated content may be incorrect.">
                <a:extLst>
                  <a:ext uri="{FF2B5EF4-FFF2-40B4-BE49-F238E27FC236}">
                    <a16:creationId xmlns:a16="http://schemas.microsoft.com/office/drawing/2014/main" id="{7A7B710F-308B-D401-CFF8-D0D9EE29C694}"/>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BACEC9E3-3DED-7D91-49F5-5EC8AE8D3E48}"/>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A15D6130-C599-A0B9-23B1-6DEEAAA660A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6230C35E-FC84-D74F-FAED-BC87070FB436}"/>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149C89B8-3822-B427-B829-FC013285846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38901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D9C27-225E-6A06-9BDC-8B40C3206DA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FBE71BF-9EE6-1B94-3E91-CA0E2D791F19}"/>
              </a:ext>
            </a:extLst>
          </p:cNvPr>
          <p:cNvSpPr txBox="1"/>
          <p:nvPr/>
        </p:nvSpPr>
        <p:spPr>
          <a:xfrm>
            <a:off x="2768815" y="2456135"/>
            <a:ext cx="6098720" cy="646331"/>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class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where</a:t>
            </a:r>
          </a:p>
          <a:p>
            <a:r>
              <a:rPr lang="en-GB" dirty="0">
                <a:solidFill>
                  <a:srgbClr val="000000"/>
                </a:solidFill>
                <a:effectLst/>
                <a:latin typeface="Fira Code" pitchFamily="49" charset="0"/>
                <a:ea typeface="Fira Code" pitchFamily="49" charset="0"/>
                <a:cs typeface="Fira Code" pitchFamily="49" charset="0"/>
              </a:rPr>
              <a:t>	reify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ts2 t</a:t>
            </a:r>
          </a:p>
        </p:txBody>
      </p:sp>
      <p:sp>
        <p:nvSpPr>
          <p:cNvPr id="13" name="TextBox 12">
            <a:extLst>
              <a:ext uri="{FF2B5EF4-FFF2-40B4-BE49-F238E27FC236}">
                <a16:creationId xmlns:a16="http://schemas.microsoft.com/office/drawing/2014/main" id="{2B67E821-2A23-1CA3-5C6A-EF352C528645}"/>
              </a:ext>
            </a:extLst>
          </p:cNvPr>
          <p:cNvSpPr txBox="1"/>
          <p:nvPr/>
        </p:nvSpPr>
        <p:spPr>
          <a:xfrm>
            <a:off x="2768814" y="3197830"/>
            <a:ext cx="7395911" cy="923330"/>
          </a:xfrm>
          <a:prstGeom prst="rect">
            <a:avLst/>
          </a:prstGeom>
          <a:noFill/>
        </p:spPr>
        <p:txBody>
          <a:bodyPr wrap="square">
            <a:spAutoFit/>
          </a:bodyPr>
          <a:lstStyle/>
          <a:p>
            <a:pPr>
              <a:buNone/>
            </a:pPr>
            <a:r>
              <a:rPr lang="en-GB" dirty="0">
                <a:solidFill>
                  <a:srgbClr val="0F7001"/>
                </a:solidFill>
                <a:effectLst/>
                <a:latin typeface="Fira Code" pitchFamily="49" charset="0"/>
                <a:ea typeface="Fira Code" pitchFamily="49" charset="0"/>
                <a:cs typeface="Fira Code" pitchFamily="49" charset="0"/>
              </a:rPr>
              <a:t>-- Corresponds to </a:t>
            </a:r>
            <a:r>
              <a:rPr lang="en-GB" dirty="0" err="1">
                <a:solidFill>
                  <a:srgbClr val="0F7001"/>
                </a:solidFill>
                <a:effectLst/>
                <a:latin typeface="Fira Code" pitchFamily="49" charset="0"/>
                <a:ea typeface="Fira Code" pitchFamily="49" charset="0"/>
                <a:cs typeface="Fira Code" pitchFamily="49" charset="0"/>
              </a:rPr>
              <a:t>Refl</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instance </a:t>
            </a:r>
            <a:r>
              <a:rPr lang="en-GB" dirty="0">
                <a:solidFill>
                  <a:srgbClr val="0F7001"/>
                </a:solidFill>
                <a:effectLst/>
                <a:latin typeface="Fira Code" pitchFamily="49" charset="0"/>
                <a:ea typeface="Fira Code" pitchFamily="49" charset="0"/>
                <a:cs typeface="Fira Code" pitchFamily="49" charset="0"/>
              </a:rPr>
              <a:t>{-# OVERLAPPING #-}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0F7001"/>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reify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Top</a:t>
            </a:r>
          </a:p>
        </p:txBody>
      </p:sp>
      <p:sp>
        <p:nvSpPr>
          <p:cNvPr id="18" name="TextBox 17">
            <a:extLst>
              <a:ext uri="{FF2B5EF4-FFF2-40B4-BE49-F238E27FC236}">
                <a16:creationId xmlns:a16="http://schemas.microsoft.com/office/drawing/2014/main" id="{AD75D981-5A47-CC15-1B0E-32FC498EA921}"/>
              </a:ext>
            </a:extLst>
          </p:cNvPr>
          <p:cNvSpPr txBox="1"/>
          <p:nvPr/>
        </p:nvSpPr>
        <p:spPr>
          <a:xfrm>
            <a:off x="2768815" y="4216524"/>
            <a:ext cx="9180664" cy="1200329"/>
          </a:xfrm>
          <a:prstGeom prst="rect">
            <a:avLst/>
          </a:prstGeom>
          <a:noFill/>
        </p:spPr>
        <p:txBody>
          <a:bodyPr wrap="square">
            <a:spAutoFit/>
          </a:bodyPr>
          <a:lstStyle/>
          <a:p>
            <a:r>
              <a:rPr lang="en-GB" dirty="0">
                <a:solidFill>
                  <a:srgbClr val="0F7001"/>
                </a:solidFill>
                <a:effectLst/>
                <a:latin typeface="Fira Code" pitchFamily="49" charset="0"/>
                <a:ea typeface="Fira Code" pitchFamily="49" charset="0"/>
                <a:cs typeface="Fira Code" pitchFamily="49" charset="0"/>
              </a:rPr>
              <a:t>-- Corresponds to Step</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latin typeface="Fira Code" pitchFamily="49" charset="0"/>
                <a:ea typeface="Fira Code" pitchFamily="49" charset="0"/>
                <a:cs typeface="Fira Code" pitchFamily="49" charset="0"/>
              </a:rPr>
              <a:t>instance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ts2, ts3 ~ (ts2 </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a))</a:t>
            </a:r>
          </a:p>
          <a:p>
            <a:pPr lvl="1"/>
            <a:r>
              <a:rPr lang="en-GB" dirty="0">
                <a:solidFill>
                  <a:srgbClr val="0000FF"/>
                </a:solidFill>
                <a:latin typeface="Fira Code" pitchFamily="49" charset="0"/>
                <a:ea typeface="Fira Code" pitchFamily="49" charset="0"/>
                <a:cs typeface="Fira Code" pitchFamily="49" charset="0"/>
              </a:rPr>
              <a:t>=&gt; </a:t>
            </a:r>
            <a:r>
              <a:rPr lang="en-GB" dirty="0" err="1">
                <a:solidFill>
                  <a:srgbClr val="257FA0"/>
                </a:solidFill>
                <a:highlight>
                  <a:srgbClr val="FFFC9B"/>
                </a:highlight>
                <a:latin typeface="Fira Code" pitchFamily="49" charset="0"/>
                <a:ea typeface="Fira Code" pitchFamily="49" charset="0"/>
                <a:cs typeface="Fira Code" pitchFamily="49" charset="0"/>
              </a:rPr>
              <a:t>ReifyIndex</a:t>
            </a:r>
            <a:r>
              <a:rPr lang="en-GB" dirty="0">
                <a:solidFill>
                  <a:srgbClr val="257FA0"/>
                </a:solidFill>
                <a:highlight>
                  <a:srgbClr val="FFFC9B"/>
                </a:highlight>
                <a:latin typeface="Fira Code" pitchFamily="49" charset="0"/>
                <a:ea typeface="Fira Code" pitchFamily="49" charset="0"/>
                <a:cs typeface="Fira Code" pitchFamily="49" charset="0"/>
              </a:rPr>
              <a:t> </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 ts3</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where</a:t>
            </a:r>
            <a:endParaRPr lang="en-GB" dirty="0">
              <a:solidFill>
                <a:srgbClr val="000000"/>
              </a:solidFill>
              <a:latin typeface="Fira Code" pitchFamily="49" charset="0"/>
              <a:ea typeface="Fira Code" pitchFamily="49" charset="0"/>
              <a:cs typeface="Fira Code" pitchFamily="49" charset="0"/>
            </a:endParaRPr>
          </a:p>
          <a:p>
            <a:pPr lvl="2"/>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Pop </a:t>
            </a:r>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a:t>
            </a:r>
          </a:p>
        </p:txBody>
      </p:sp>
      <p:sp>
        <p:nvSpPr>
          <p:cNvPr id="20" name="TextBox 19">
            <a:extLst>
              <a:ext uri="{FF2B5EF4-FFF2-40B4-BE49-F238E27FC236}">
                <a16:creationId xmlns:a16="http://schemas.microsoft.com/office/drawing/2014/main" id="{2F5365F6-B716-415C-99A1-B09835810F54}"/>
              </a:ext>
            </a:extLst>
          </p:cNvPr>
          <p:cNvSpPr txBox="1"/>
          <p:nvPr/>
        </p:nvSpPr>
        <p:spPr>
          <a:xfrm>
            <a:off x="2768815" y="2060209"/>
            <a:ext cx="6115050" cy="296235"/>
          </a:xfrm>
          <a:prstGeom prst="rect">
            <a:avLst/>
          </a:prstGeom>
          <a:noFill/>
        </p:spPr>
        <p:txBody>
          <a:bodyPr wrap="square">
            <a:spAutoFit/>
          </a:bodyPr>
          <a:lstStyle/>
          <a:p>
            <a:pPr>
              <a:lnSpc>
                <a:spcPts val="1350"/>
              </a:lnSpc>
            </a:pPr>
            <a:r>
              <a:rPr lang="en-GB" b="0">
                <a:solidFill>
                  <a:srgbClr val="569CD6"/>
                </a:solidFill>
                <a:effectLst/>
                <a:latin typeface="Fira Code" pitchFamily="49" charset="0"/>
                <a:ea typeface="Fira Code" pitchFamily="49" charset="0"/>
                <a:cs typeface="Fira Code" pitchFamily="49" charset="0"/>
              </a:rPr>
              <a:t>{-# LANGUAGE </a:t>
            </a:r>
            <a:r>
              <a:rPr lang="en-GB" b="0" err="1">
                <a:solidFill>
                  <a:srgbClr val="569CD6"/>
                </a:solidFill>
                <a:effectLst/>
                <a:latin typeface="Fira Code" pitchFamily="49" charset="0"/>
                <a:ea typeface="Fira Code" pitchFamily="49" charset="0"/>
                <a:cs typeface="Fira Code" pitchFamily="49" charset="0"/>
              </a:rPr>
              <a:t>UndecidableInstances</a:t>
            </a:r>
            <a:r>
              <a:rPr lang="en-GB" b="0">
                <a:solidFill>
                  <a:srgbClr val="569CD6"/>
                </a:solidFill>
                <a:effectLst/>
                <a:latin typeface="Fira Code" pitchFamily="49" charset="0"/>
                <a:ea typeface="Fira Code" pitchFamily="49" charset="0"/>
                <a:cs typeface="Fira Code" pitchFamily="49" charset="0"/>
              </a:rPr>
              <a:t> #-}</a:t>
            </a:r>
            <a:endParaRPr lang="en-GB" b="0">
              <a:solidFill>
                <a:srgbClr val="D4D4D4"/>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3B95ED1D-1EC0-B26B-B9F0-31345F0642D4}"/>
              </a:ext>
            </a:extLst>
          </p:cNvPr>
          <p:cNvSpPr>
            <a:spLocks noGrp="1"/>
          </p:cNvSpPr>
          <p:nvPr>
            <p:ph type="sldNum" sz="quarter" idx="12"/>
          </p:nvPr>
        </p:nvSpPr>
        <p:spPr/>
        <p:txBody>
          <a:bodyPr/>
          <a:lstStyle/>
          <a:p>
            <a:fld id="{6B547C04-AA2C-754F-9E4E-F6B7B0201F60}" type="slidenum">
              <a:rPr lang="en-US" smtClean="0"/>
              <a:pPr/>
              <a:t>38</a:t>
            </a:fld>
            <a:endParaRPr lang="en-US"/>
          </a:p>
        </p:txBody>
      </p:sp>
      <p:grpSp>
        <p:nvGrpSpPr>
          <p:cNvPr id="5" name="Group 4">
            <a:extLst>
              <a:ext uri="{FF2B5EF4-FFF2-40B4-BE49-F238E27FC236}">
                <a16:creationId xmlns:a16="http://schemas.microsoft.com/office/drawing/2014/main" id="{096E3AD2-4EBD-9622-E2E5-EBB55838C860}"/>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9F8F76E8-D997-AA3A-30B1-C92E1AAF59EE}"/>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A68B5DAE-7CF8-6A4F-6A9D-68E7E22265F5}"/>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CDF4B103-E580-7652-0A0A-F68AADFA4C87}"/>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1" name="Straight Connector 20">
                <a:extLst>
                  <a:ext uri="{FF2B5EF4-FFF2-40B4-BE49-F238E27FC236}">
                    <a16:creationId xmlns:a16="http://schemas.microsoft.com/office/drawing/2014/main" id="{F2CE4413-3C41-3BB6-48F1-9D9DBF2AFFFF}"/>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2" name="Picture 21" descr="A close up of a black background&#10;&#10;AI-generated content may be incorrect.">
                <a:extLst>
                  <a:ext uri="{FF2B5EF4-FFF2-40B4-BE49-F238E27FC236}">
                    <a16:creationId xmlns:a16="http://schemas.microsoft.com/office/drawing/2014/main" id="{BC1165B0-04B2-E97C-032C-9DF97AEFCB84}"/>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92685EA8-E067-57C1-789C-90D245BB4657}"/>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8C554E1F-1AB2-23C8-A8F8-CCAAD128BE03}"/>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DC195E5-EEE9-64BB-F31D-D866F43C4031}"/>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D1C73408-51CE-7810-19C9-ECCA70856C9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394156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04A48-BD14-B7B4-B860-AE61C53EC46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5DC4DCBF-10D0-BEFB-035E-271B038E19AB}"/>
              </a:ext>
            </a:extLst>
          </p:cNvPr>
          <p:cNvSpPr txBox="1"/>
          <p:nvPr/>
        </p:nvSpPr>
        <p:spPr>
          <a:xfrm>
            <a:off x="2768815" y="2456135"/>
            <a:ext cx="6098720" cy="646331"/>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class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where</a:t>
            </a:r>
          </a:p>
          <a:p>
            <a:r>
              <a:rPr lang="en-GB" dirty="0">
                <a:solidFill>
                  <a:srgbClr val="000000"/>
                </a:solidFill>
                <a:effectLst/>
                <a:latin typeface="Fira Code" pitchFamily="49" charset="0"/>
                <a:ea typeface="Fira Code" pitchFamily="49" charset="0"/>
                <a:cs typeface="Fira Code" pitchFamily="49" charset="0"/>
              </a:rPr>
              <a:t>	reify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ts2 t</a:t>
            </a:r>
          </a:p>
        </p:txBody>
      </p:sp>
      <p:sp>
        <p:nvSpPr>
          <p:cNvPr id="13" name="TextBox 12">
            <a:extLst>
              <a:ext uri="{FF2B5EF4-FFF2-40B4-BE49-F238E27FC236}">
                <a16:creationId xmlns:a16="http://schemas.microsoft.com/office/drawing/2014/main" id="{C43A455E-802D-6C27-E2A2-4C6614A86924}"/>
              </a:ext>
            </a:extLst>
          </p:cNvPr>
          <p:cNvSpPr txBox="1"/>
          <p:nvPr/>
        </p:nvSpPr>
        <p:spPr>
          <a:xfrm>
            <a:off x="2768814" y="3197830"/>
            <a:ext cx="7395911" cy="923330"/>
          </a:xfrm>
          <a:prstGeom prst="rect">
            <a:avLst/>
          </a:prstGeom>
          <a:noFill/>
        </p:spPr>
        <p:txBody>
          <a:bodyPr wrap="square">
            <a:spAutoFit/>
          </a:bodyPr>
          <a:lstStyle/>
          <a:p>
            <a:pPr>
              <a:buNone/>
            </a:pPr>
            <a:r>
              <a:rPr lang="en-GB" dirty="0">
                <a:solidFill>
                  <a:srgbClr val="0F7001"/>
                </a:solidFill>
                <a:effectLst/>
                <a:latin typeface="Fira Code" pitchFamily="49" charset="0"/>
                <a:ea typeface="Fira Code" pitchFamily="49" charset="0"/>
                <a:cs typeface="Fira Code" pitchFamily="49" charset="0"/>
              </a:rPr>
              <a:t>-- Corresponds to </a:t>
            </a:r>
            <a:r>
              <a:rPr lang="en-GB" dirty="0" err="1">
                <a:solidFill>
                  <a:srgbClr val="0F7001"/>
                </a:solidFill>
                <a:effectLst/>
                <a:latin typeface="Fira Code" pitchFamily="49" charset="0"/>
                <a:ea typeface="Fira Code" pitchFamily="49" charset="0"/>
                <a:cs typeface="Fira Code" pitchFamily="49" charset="0"/>
              </a:rPr>
              <a:t>Refl</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instance </a:t>
            </a:r>
            <a:r>
              <a:rPr lang="en-GB" dirty="0">
                <a:solidFill>
                  <a:srgbClr val="0F7001"/>
                </a:solidFill>
                <a:effectLst/>
                <a:latin typeface="Fira Code" pitchFamily="49" charset="0"/>
                <a:ea typeface="Fira Code" pitchFamily="49" charset="0"/>
                <a:cs typeface="Fira Code" pitchFamily="49" charset="0"/>
              </a:rPr>
              <a:t>{-# OVERLAPPING #-}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0F7001"/>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reify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Top</a:t>
            </a:r>
          </a:p>
        </p:txBody>
      </p:sp>
      <p:sp>
        <p:nvSpPr>
          <p:cNvPr id="18" name="TextBox 17">
            <a:extLst>
              <a:ext uri="{FF2B5EF4-FFF2-40B4-BE49-F238E27FC236}">
                <a16:creationId xmlns:a16="http://schemas.microsoft.com/office/drawing/2014/main" id="{3195F1EC-FAFE-C008-075B-78FA670246A2}"/>
              </a:ext>
            </a:extLst>
          </p:cNvPr>
          <p:cNvSpPr txBox="1"/>
          <p:nvPr/>
        </p:nvSpPr>
        <p:spPr>
          <a:xfrm>
            <a:off x="2768815" y="4216524"/>
            <a:ext cx="9180664" cy="1200329"/>
          </a:xfrm>
          <a:prstGeom prst="rect">
            <a:avLst/>
          </a:prstGeom>
          <a:noFill/>
        </p:spPr>
        <p:txBody>
          <a:bodyPr wrap="square">
            <a:spAutoFit/>
          </a:bodyPr>
          <a:lstStyle/>
          <a:p>
            <a:r>
              <a:rPr lang="en-GB" dirty="0">
                <a:solidFill>
                  <a:srgbClr val="0F7001"/>
                </a:solidFill>
                <a:effectLst/>
                <a:latin typeface="Fira Code" pitchFamily="49" charset="0"/>
                <a:ea typeface="Fira Code" pitchFamily="49" charset="0"/>
                <a:cs typeface="Fira Code" pitchFamily="49" charset="0"/>
              </a:rPr>
              <a:t>-- Corresponds to Step</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latin typeface="Fira Code" pitchFamily="49" charset="0"/>
                <a:ea typeface="Fira Code" pitchFamily="49" charset="0"/>
                <a:cs typeface="Fira Code" pitchFamily="49" charset="0"/>
              </a:rPr>
              <a:t>instance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highlight>
                  <a:srgbClr val="FFFC9B"/>
                </a:highlight>
                <a:latin typeface="Fira Code" pitchFamily="49" charset="0"/>
                <a:ea typeface="Fira Code" pitchFamily="49" charset="0"/>
                <a:cs typeface="Fira Code" pitchFamily="49" charset="0"/>
              </a:rPr>
              <a:t>ReifyIndex</a:t>
            </a:r>
            <a:r>
              <a:rPr lang="en-GB" dirty="0">
                <a:solidFill>
                  <a:srgbClr val="257FA0"/>
                </a:solidFill>
                <a:highlight>
                  <a:srgbClr val="FFFC9B"/>
                </a:highlight>
                <a:latin typeface="Fira Code" pitchFamily="49" charset="0"/>
                <a:ea typeface="Fira Code" pitchFamily="49" charset="0"/>
                <a:cs typeface="Fira Code" pitchFamily="49" charset="0"/>
              </a:rPr>
              <a:t> </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 ts2</a:t>
            </a:r>
            <a:r>
              <a:rPr lang="en-GB" dirty="0">
                <a:solidFill>
                  <a:srgbClr val="000000"/>
                </a:solidFill>
                <a:latin typeface="Fira Code" pitchFamily="49" charset="0"/>
                <a:ea typeface="Fira Code" pitchFamily="49" charset="0"/>
                <a:cs typeface="Fira Code" pitchFamily="49" charset="0"/>
              </a:rPr>
              <a:t>, ts3 ~ (ts2 </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a))</a:t>
            </a:r>
          </a:p>
          <a:p>
            <a:pPr lvl="1"/>
            <a:r>
              <a:rPr lang="en-GB" dirty="0">
                <a:solidFill>
                  <a:srgbClr val="0000FF"/>
                </a:solidFill>
                <a:latin typeface="Fira Code" pitchFamily="49" charset="0"/>
                <a:ea typeface="Fira Code" pitchFamily="49" charset="0"/>
                <a:cs typeface="Fira Code" pitchFamily="49" charset="0"/>
              </a:rPr>
              <a:t>=&gt; </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ts3 </a:t>
            </a:r>
            <a:r>
              <a:rPr lang="en-GB" dirty="0">
                <a:solidFill>
                  <a:srgbClr val="0000FF"/>
                </a:solidFill>
                <a:latin typeface="Fira Code" pitchFamily="49" charset="0"/>
                <a:ea typeface="Fira Code" pitchFamily="49" charset="0"/>
                <a:cs typeface="Fira Code" pitchFamily="49" charset="0"/>
              </a:rPr>
              <a:t>where</a:t>
            </a:r>
            <a:endParaRPr lang="en-GB" dirty="0">
              <a:solidFill>
                <a:srgbClr val="000000"/>
              </a:solidFill>
              <a:latin typeface="Fira Code" pitchFamily="49" charset="0"/>
              <a:ea typeface="Fira Code" pitchFamily="49" charset="0"/>
              <a:cs typeface="Fira Code" pitchFamily="49" charset="0"/>
            </a:endParaRPr>
          </a:p>
          <a:p>
            <a:pPr lvl="2"/>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Pop </a:t>
            </a:r>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a:t>
            </a:r>
          </a:p>
        </p:txBody>
      </p:sp>
      <p:sp>
        <p:nvSpPr>
          <p:cNvPr id="20" name="TextBox 19">
            <a:extLst>
              <a:ext uri="{FF2B5EF4-FFF2-40B4-BE49-F238E27FC236}">
                <a16:creationId xmlns:a16="http://schemas.microsoft.com/office/drawing/2014/main" id="{10E18DCE-E8A5-F852-8CA4-0212FCD84995}"/>
              </a:ext>
            </a:extLst>
          </p:cNvPr>
          <p:cNvSpPr txBox="1"/>
          <p:nvPr/>
        </p:nvSpPr>
        <p:spPr>
          <a:xfrm>
            <a:off x="2768815" y="2060209"/>
            <a:ext cx="6115050" cy="296235"/>
          </a:xfrm>
          <a:prstGeom prst="rect">
            <a:avLst/>
          </a:prstGeom>
          <a:noFill/>
        </p:spPr>
        <p:txBody>
          <a:bodyPr wrap="square">
            <a:spAutoFit/>
          </a:bodyPr>
          <a:lstStyle/>
          <a:p>
            <a:pPr>
              <a:lnSpc>
                <a:spcPts val="1350"/>
              </a:lnSpc>
            </a:pPr>
            <a:r>
              <a:rPr lang="en-GB" b="0">
                <a:solidFill>
                  <a:srgbClr val="569CD6"/>
                </a:solidFill>
                <a:effectLst/>
                <a:latin typeface="Fira Code" pitchFamily="49" charset="0"/>
                <a:ea typeface="Fira Code" pitchFamily="49" charset="0"/>
                <a:cs typeface="Fira Code" pitchFamily="49" charset="0"/>
              </a:rPr>
              <a:t>{-# LANGUAGE </a:t>
            </a:r>
            <a:r>
              <a:rPr lang="en-GB" b="0" err="1">
                <a:solidFill>
                  <a:srgbClr val="569CD6"/>
                </a:solidFill>
                <a:effectLst/>
                <a:latin typeface="Fira Code" pitchFamily="49" charset="0"/>
                <a:ea typeface="Fira Code" pitchFamily="49" charset="0"/>
                <a:cs typeface="Fira Code" pitchFamily="49" charset="0"/>
              </a:rPr>
              <a:t>UndecidableInstances</a:t>
            </a:r>
            <a:r>
              <a:rPr lang="en-GB" b="0">
                <a:solidFill>
                  <a:srgbClr val="569CD6"/>
                </a:solidFill>
                <a:effectLst/>
                <a:latin typeface="Fira Code" pitchFamily="49" charset="0"/>
                <a:ea typeface="Fira Code" pitchFamily="49" charset="0"/>
                <a:cs typeface="Fira Code" pitchFamily="49" charset="0"/>
              </a:rPr>
              <a:t> #-}</a:t>
            </a:r>
            <a:endParaRPr lang="en-GB" b="0">
              <a:solidFill>
                <a:srgbClr val="D4D4D4"/>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E268310C-072D-ED03-AC20-E8541EFAF9BF}"/>
              </a:ext>
            </a:extLst>
          </p:cNvPr>
          <p:cNvSpPr>
            <a:spLocks noGrp="1"/>
          </p:cNvSpPr>
          <p:nvPr>
            <p:ph type="sldNum" sz="quarter" idx="12"/>
          </p:nvPr>
        </p:nvSpPr>
        <p:spPr/>
        <p:txBody>
          <a:bodyPr/>
          <a:lstStyle/>
          <a:p>
            <a:fld id="{6B547C04-AA2C-754F-9E4E-F6B7B0201F60}" type="slidenum">
              <a:rPr lang="en-US" smtClean="0"/>
              <a:pPr/>
              <a:t>39</a:t>
            </a:fld>
            <a:endParaRPr lang="en-US"/>
          </a:p>
        </p:txBody>
      </p:sp>
      <p:grpSp>
        <p:nvGrpSpPr>
          <p:cNvPr id="5" name="Group 4">
            <a:extLst>
              <a:ext uri="{FF2B5EF4-FFF2-40B4-BE49-F238E27FC236}">
                <a16:creationId xmlns:a16="http://schemas.microsoft.com/office/drawing/2014/main" id="{6E68D871-F5FB-743D-056D-4297940BE149}"/>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A9ADB799-AF30-7529-254E-29FBBF28902B}"/>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24B412A5-CC88-7FD3-7FB5-408A00C018C5}"/>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300CA429-4652-CEC3-E86A-07884A035828}"/>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1" name="Straight Connector 20">
                <a:extLst>
                  <a:ext uri="{FF2B5EF4-FFF2-40B4-BE49-F238E27FC236}">
                    <a16:creationId xmlns:a16="http://schemas.microsoft.com/office/drawing/2014/main" id="{F4534034-4968-2F56-72E8-39FD6F63EE85}"/>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2" name="Picture 21" descr="A close up of a black background&#10;&#10;AI-generated content may be incorrect.">
                <a:extLst>
                  <a:ext uri="{FF2B5EF4-FFF2-40B4-BE49-F238E27FC236}">
                    <a16:creationId xmlns:a16="http://schemas.microsoft.com/office/drawing/2014/main" id="{F2DAA9A4-7638-4EAA-2614-840639B33C2F}"/>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89EA4F28-B243-5444-DD40-8D9E584C741B}"/>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7EE1C497-98A4-68DF-E76A-05805E5C815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BEC03CB-F18D-C5AB-4F91-9F68436D6860}"/>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618D50F7-2A29-D1DB-79B6-6B907B772C0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537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F19AA-6BD1-11DC-DC27-272341854F74}"/>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F685F173-22EF-34A2-4C07-B01111357A7D}"/>
              </a:ext>
            </a:extLst>
          </p:cNvPr>
          <p:cNvSpPr>
            <a:spLocks noGrp="1"/>
          </p:cNvSpPr>
          <p:nvPr>
            <p:ph type="sldNum" sz="quarter" idx="12"/>
          </p:nvPr>
        </p:nvSpPr>
        <p:spPr/>
        <p:txBody>
          <a:bodyPr/>
          <a:lstStyle/>
          <a:p>
            <a:fld id="{6B547C04-AA2C-754F-9E4E-F6B7B0201F60}" type="slidenum">
              <a:rPr lang="en-US" smtClean="0"/>
              <a:pPr/>
              <a:t>4</a:t>
            </a:fld>
            <a:endParaRPr lang="en-US"/>
          </a:p>
        </p:txBody>
      </p:sp>
      <p:grpSp>
        <p:nvGrpSpPr>
          <p:cNvPr id="43" name="Group 42">
            <a:extLst>
              <a:ext uri="{FF2B5EF4-FFF2-40B4-BE49-F238E27FC236}">
                <a16:creationId xmlns:a16="http://schemas.microsoft.com/office/drawing/2014/main" id="{CE8486FC-3AAD-218E-B96F-125EBD427E2D}"/>
              </a:ext>
            </a:extLst>
          </p:cNvPr>
          <p:cNvGrpSpPr/>
          <p:nvPr/>
        </p:nvGrpSpPr>
        <p:grpSpPr>
          <a:xfrm>
            <a:off x="999626" y="2194833"/>
            <a:ext cx="10192748" cy="1793645"/>
            <a:chOff x="999626" y="136525"/>
            <a:chExt cx="10192748" cy="1793645"/>
          </a:xfrm>
        </p:grpSpPr>
        <p:pic>
          <p:nvPicPr>
            <p:cNvPr id="22" name="Picture 21">
              <a:extLst>
                <a:ext uri="{FF2B5EF4-FFF2-40B4-BE49-F238E27FC236}">
                  <a16:creationId xmlns:a16="http://schemas.microsoft.com/office/drawing/2014/main" id="{D4219C43-0A11-D4B2-A89A-0BC3402F210D}"/>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23" name="Group 22">
              <a:extLst>
                <a:ext uri="{FF2B5EF4-FFF2-40B4-BE49-F238E27FC236}">
                  <a16:creationId xmlns:a16="http://schemas.microsoft.com/office/drawing/2014/main" id="{897241FB-CCE4-27C4-43BA-D45DF311522E}"/>
                </a:ext>
              </a:extLst>
            </p:cNvPr>
            <p:cNvGrpSpPr/>
            <p:nvPr/>
          </p:nvGrpSpPr>
          <p:grpSpPr>
            <a:xfrm>
              <a:off x="3790892" y="1336907"/>
              <a:ext cx="4463590" cy="529805"/>
              <a:chOff x="3576142" y="1392200"/>
              <a:chExt cx="4463590" cy="529805"/>
            </a:xfrm>
          </p:grpSpPr>
          <p:pic>
            <p:nvPicPr>
              <p:cNvPr id="24" name="Picture 23" descr="A black background with white text&#10;&#10;AI-generated content may be incorrect.">
                <a:extLst>
                  <a:ext uri="{FF2B5EF4-FFF2-40B4-BE49-F238E27FC236}">
                    <a16:creationId xmlns:a16="http://schemas.microsoft.com/office/drawing/2014/main" id="{2892C7FD-7F31-10C1-4013-F8816BA283A1}"/>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33" name="Straight Connector 32">
                <a:extLst>
                  <a:ext uri="{FF2B5EF4-FFF2-40B4-BE49-F238E27FC236}">
                    <a16:creationId xmlns:a16="http://schemas.microsoft.com/office/drawing/2014/main" id="{B5D8D3B7-5E34-E671-93E7-5D70CE55284F}"/>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34" name="Picture 33" descr="A close up of a black background&#10;&#10;AI-generated content may be incorrect.">
                <a:extLst>
                  <a:ext uri="{FF2B5EF4-FFF2-40B4-BE49-F238E27FC236}">
                    <a16:creationId xmlns:a16="http://schemas.microsoft.com/office/drawing/2014/main" id="{21A8D800-1D15-5990-809E-1830DFF27220}"/>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35" name="TextBox 34">
              <a:extLst>
                <a:ext uri="{FF2B5EF4-FFF2-40B4-BE49-F238E27FC236}">
                  <a16:creationId xmlns:a16="http://schemas.microsoft.com/office/drawing/2014/main" id="{91E68E9A-5740-3187-2D58-F715F993C3CC}"/>
                </a:ext>
              </a:extLst>
            </p:cNvPr>
            <p:cNvSpPr txBox="1"/>
            <p:nvPr/>
          </p:nvSpPr>
          <p:spPr>
            <a:xfrm>
              <a:off x="3095127" y="699301"/>
              <a:ext cx="6081713" cy="769441"/>
            </a:xfrm>
            <a:prstGeom prst="rect">
              <a:avLst/>
            </a:prstGeom>
            <a:noFill/>
          </p:spPr>
          <p:txBody>
            <a:bodyPr wrap="square">
              <a:spAutoFit/>
            </a:bodyPr>
            <a:lstStyle/>
            <a:p>
              <a:pPr algn="ctr"/>
              <a:r>
                <a:rPr lang="en-GB" sz="4400" b="1" dirty="0">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dirty="0"/>
            </a:p>
          </p:txBody>
        </p:sp>
        <p:pic>
          <p:nvPicPr>
            <p:cNvPr id="36" name="Picture 10" descr="Alex Kavvos">
              <a:extLst>
                <a:ext uri="{FF2B5EF4-FFF2-40B4-BE49-F238E27FC236}">
                  <a16:creationId xmlns:a16="http://schemas.microsoft.com/office/drawing/2014/main" id="{F73F5E48-FF64-0512-9399-DEAECD98CF0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2C9A1765-950D-ABC8-F8FE-71CCC132D54C}"/>
                </a:ext>
              </a:extLst>
            </p:cNvPr>
            <p:cNvPicPr>
              <a:picLocks noChangeAspect="1"/>
            </p:cNvPicPr>
            <p:nvPr/>
          </p:nvPicPr>
          <p:blipFill>
            <a:blip r:embed="rId7"/>
            <a:srcRect l="18354"/>
            <a:stretch/>
          </p:blipFill>
          <p:spPr>
            <a:xfrm>
              <a:off x="999626" y="136525"/>
              <a:ext cx="1462651" cy="1791450"/>
            </a:xfrm>
            <a:prstGeom prst="rect">
              <a:avLst/>
            </a:prstGeom>
          </p:spPr>
        </p:pic>
        <p:pic>
          <p:nvPicPr>
            <p:cNvPr id="40" name="Picture 4" descr="Meng Wang (head of group)">
              <a:extLst>
                <a:ext uri="{FF2B5EF4-FFF2-40B4-BE49-F238E27FC236}">
                  <a16:creationId xmlns:a16="http://schemas.microsoft.com/office/drawing/2014/main" id="{D700B7C8-BBD7-362B-A5E9-137637B5443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34853644"/>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DAA24-F3B2-8026-579B-0E239510D90F}"/>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34686CE-BEAD-48B5-26EC-4A2A76B70540}"/>
              </a:ext>
            </a:extLst>
          </p:cNvPr>
          <p:cNvSpPr txBox="1"/>
          <p:nvPr/>
        </p:nvSpPr>
        <p:spPr>
          <a:xfrm>
            <a:off x="2768815" y="2456135"/>
            <a:ext cx="6098720" cy="646331"/>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class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where</a:t>
            </a:r>
          </a:p>
          <a:p>
            <a:r>
              <a:rPr lang="en-GB" dirty="0">
                <a:solidFill>
                  <a:srgbClr val="000000"/>
                </a:solidFill>
                <a:effectLst/>
                <a:latin typeface="Fira Code" pitchFamily="49" charset="0"/>
                <a:ea typeface="Fira Code" pitchFamily="49" charset="0"/>
                <a:cs typeface="Fira Code" pitchFamily="49" charset="0"/>
              </a:rPr>
              <a:t>	reify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ts2 t</a:t>
            </a:r>
          </a:p>
        </p:txBody>
      </p:sp>
      <p:sp>
        <p:nvSpPr>
          <p:cNvPr id="13" name="TextBox 12">
            <a:extLst>
              <a:ext uri="{FF2B5EF4-FFF2-40B4-BE49-F238E27FC236}">
                <a16:creationId xmlns:a16="http://schemas.microsoft.com/office/drawing/2014/main" id="{61D39F30-B99B-ECF9-161D-646C9382F4B7}"/>
              </a:ext>
            </a:extLst>
          </p:cNvPr>
          <p:cNvSpPr txBox="1"/>
          <p:nvPr/>
        </p:nvSpPr>
        <p:spPr>
          <a:xfrm>
            <a:off x="2768814" y="3197830"/>
            <a:ext cx="7395911" cy="923330"/>
          </a:xfrm>
          <a:prstGeom prst="rect">
            <a:avLst/>
          </a:prstGeom>
          <a:noFill/>
        </p:spPr>
        <p:txBody>
          <a:bodyPr wrap="square">
            <a:spAutoFit/>
          </a:bodyPr>
          <a:lstStyle/>
          <a:p>
            <a:pPr>
              <a:buNone/>
            </a:pPr>
            <a:r>
              <a:rPr lang="en-GB" dirty="0">
                <a:solidFill>
                  <a:srgbClr val="0F7001"/>
                </a:solidFill>
                <a:effectLst/>
                <a:latin typeface="Fira Code" pitchFamily="49" charset="0"/>
                <a:ea typeface="Fira Code" pitchFamily="49" charset="0"/>
                <a:cs typeface="Fira Code" pitchFamily="49" charset="0"/>
              </a:rPr>
              <a:t>-- Corresponds to </a:t>
            </a:r>
            <a:r>
              <a:rPr lang="en-GB" dirty="0" err="1">
                <a:solidFill>
                  <a:srgbClr val="0F7001"/>
                </a:solidFill>
                <a:effectLst/>
                <a:latin typeface="Fira Code" pitchFamily="49" charset="0"/>
                <a:ea typeface="Fira Code" pitchFamily="49" charset="0"/>
                <a:cs typeface="Fira Code" pitchFamily="49" charset="0"/>
              </a:rPr>
              <a:t>Refl</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instance </a:t>
            </a:r>
            <a:r>
              <a:rPr lang="en-GB" dirty="0">
                <a:solidFill>
                  <a:srgbClr val="0F7001"/>
                </a:solidFill>
                <a:effectLst/>
                <a:latin typeface="Fira Code" pitchFamily="49" charset="0"/>
                <a:ea typeface="Fira Code" pitchFamily="49" charset="0"/>
                <a:cs typeface="Fira Code" pitchFamily="49" charset="0"/>
              </a:rPr>
              <a:t>{-# OVERLAPPING #-}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0F7001"/>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reify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Top</a:t>
            </a:r>
          </a:p>
        </p:txBody>
      </p:sp>
      <p:sp>
        <p:nvSpPr>
          <p:cNvPr id="18" name="TextBox 17">
            <a:extLst>
              <a:ext uri="{FF2B5EF4-FFF2-40B4-BE49-F238E27FC236}">
                <a16:creationId xmlns:a16="http://schemas.microsoft.com/office/drawing/2014/main" id="{E49461F8-288E-4882-07BC-4E9080478390}"/>
              </a:ext>
            </a:extLst>
          </p:cNvPr>
          <p:cNvSpPr txBox="1"/>
          <p:nvPr/>
        </p:nvSpPr>
        <p:spPr>
          <a:xfrm>
            <a:off x="2768815" y="4216524"/>
            <a:ext cx="9180664" cy="1200329"/>
          </a:xfrm>
          <a:prstGeom prst="rect">
            <a:avLst/>
          </a:prstGeom>
          <a:noFill/>
        </p:spPr>
        <p:txBody>
          <a:bodyPr wrap="square">
            <a:spAutoFit/>
          </a:bodyPr>
          <a:lstStyle/>
          <a:p>
            <a:r>
              <a:rPr lang="en-GB" dirty="0">
                <a:solidFill>
                  <a:srgbClr val="0F7001"/>
                </a:solidFill>
                <a:effectLst/>
                <a:latin typeface="Fira Code" pitchFamily="49" charset="0"/>
                <a:ea typeface="Fira Code" pitchFamily="49" charset="0"/>
                <a:cs typeface="Fira Code" pitchFamily="49" charset="0"/>
              </a:rPr>
              <a:t>-- Corresponds to Step</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latin typeface="Fira Code" pitchFamily="49" charset="0"/>
                <a:ea typeface="Fira Code" pitchFamily="49" charset="0"/>
                <a:cs typeface="Fira Code" pitchFamily="49" charset="0"/>
              </a:rPr>
              <a:t>instance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ts2, </a:t>
            </a:r>
            <a:r>
              <a:rPr lang="en-GB" dirty="0">
                <a:solidFill>
                  <a:srgbClr val="000000"/>
                </a:solidFill>
                <a:highlight>
                  <a:srgbClr val="FFFC9B"/>
                </a:highlight>
                <a:latin typeface="Fira Code" pitchFamily="49" charset="0"/>
                <a:ea typeface="Fira Code" pitchFamily="49" charset="0"/>
                <a:cs typeface="Fira Code" pitchFamily="49" charset="0"/>
              </a:rPr>
              <a:t>ts3 ~ (ts2 </a:t>
            </a:r>
            <a:r>
              <a:rPr lang="en-GB" dirty="0">
                <a:solidFill>
                  <a:srgbClr val="257FA0"/>
                </a:solidFill>
                <a:highlight>
                  <a:srgbClr val="FFFC9B"/>
                </a:highlight>
                <a:latin typeface="Fira Code" pitchFamily="49" charset="0"/>
                <a:ea typeface="Fira Code" pitchFamily="49" charset="0"/>
                <a:cs typeface="Fira Code" pitchFamily="49" charset="0"/>
              </a:rPr>
              <a:t>:/: </a:t>
            </a:r>
            <a:r>
              <a:rPr lang="en-GB" dirty="0">
                <a:solidFill>
                  <a:srgbClr val="000000"/>
                </a:solidFill>
                <a:highlight>
                  <a:srgbClr val="FFFC9B"/>
                </a:highlight>
                <a:latin typeface="Fira Code" pitchFamily="49" charset="0"/>
                <a:ea typeface="Fira Code" pitchFamily="49" charset="0"/>
                <a:cs typeface="Fira Code" pitchFamily="49" charset="0"/>
              </a:rPr>
              <a:t>a)</a:t>
            </a:r>
            <a:r>
              <a:rPr lang="en-GB" dirty="0">
                <a:solidFill>
                  <a:srgbClr val="000000"/>
                </a:solidFill>
                <a:latin typeface="Fira Code" pitchFamily="49" charset="0"/>
                <a:ea typeface="Fira Code" pitchFamily="49" charset="0"/>
                <a:cs typeface="Fira Code" pitchFamily="49" charset="0"/>
              </a:rPr>
              <a:t>)</a:t>
            </a:r>
          </a:p>
          <a:p>
            <a:pPr lvl="1"/>
            <a:r>
              <a:rPr lang="en-GB" dirty="0">
                <a:solidFill>
                  <a:srgbClr val="0000FF"/>
                </a:solidFill>
                <a:latin typeface="Fira Code" pitchFamily="49" charset="0"/>
                <a:ea typeface="Fira Code" pitchFamily="49" charset="0"/>
                <a:cs typeface="Fira Code" pitchFamily="49" charset="0"/>
              </a:rPr>
              <a:t>=&gt; </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ts3 </a:t>
            </a:r>
            <a:r>
              <a:rPr lang="en-GB" dirty="0">
                <a:solidFill>
                  <a:srgbClr val="0000FF"/>
                </a:solidFill>
                <a:latin typeface="Fira Code" pitchFamily="49" charset="0"/>
                <a:ea typeface="Fira Code" pitchFamily="49" charset="0"/>
                <a:cs typeface="Fira Code" pitchFamily="49" charset="0"/>
              </a:rPr>
              <a:t>where</a:t>
            </a:r>
            <a:endParaRPr lang="en-GB" dirty="0">
              <a:solidFill>
                <a:srgbClr val="000000"/>
              </a:solidFill>
              <a:latin typeface="Fira Code" pitchFamily="49" charset="0"/>
              <a:ea typeface="Fira Code" pitchFamily="49" charset="0"/>
              <a:cs typeface="Fira Code" pitchFamily="49" charset="0"/>
            </a:endParaRPr>
          </a:p>
          <a:p>
            <a:pPr lvl="2"/>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Pop </a:t>
            </a:r>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a:t>
            </a:r>
          </a:p>
        </p:txBody>
      </p:sp>
      <p:sp>
        <p:nvSpPr>
          <p:cNvPr id="20" name="TextBox 19">
            <a:extLst>
              <a:ext uri="{FF2B5EF4-FFF2-40B4-BE49-F238E27FC236}">
                <a16:creationId xmlns:a16="http://schemas.microsoft.com/office/drawing/2014/main" id="{10A978D7-7C9C-6EDD-F91F-0E78082BC140}"/>
              </a:ext>
            </a:extLst>
          </p:cNvPr>
          <p:cNvSpPr txBox="1"/>
          <p:nvPr/>
        </p:nvSpPr>
        <p:spPr>
          <a:xfrm>
            <a:off x="2768815" y="2060209"/>
            <a:ext cx="6115050" cy="296235"/>
          </a:xfrm>
          <a:prstGeom prst="rect">
            <a:avLst/>
          </a:prstGeom>
          <a:noFill/>
        </p:spPr>
        <p:txBody>
          <a:bodyPr wrap="square">
            <a:spAutoFit/>
          </a:bodyPr>
          <a:lstStyle/>
          <a:p>
            <a:pPr>
              <a:lnSpc>
                <a:spcPts val="1350"/>
              </a:lnSpc>
            </a:pPr>
            <a:r>
              <a:rPr lang="en-GB" b="0">
                <a:solidFill>
                  <a:srgbClr val="569CD6"/>
                </a:solidFill>
                <a:effectLst/>
                <a:latin typeface="Fira Code" pitchFamily="49" charset="0"/>
                <a:ea typeface="Fira Code" pitchFamily="49" charset="0"/>
                <a:cs typeface="Fira Code" pitchFamily="49" charset="0"/>
              </a:rPr>
              <a:t>{-# LANGUAGE </a:t>
            </a:r>
            <a:r>
              <a:rPr lang="en-GB" b="0" err="1">
                <a:solidFill>
                  <a:srgbClr val="569CD6"/>
                </a:solidFill>
                <a:effectLst/>
                <a:latin typeface="Fira Code" pitchFamily="49" charset="0"/>
                <a:ea typeface="Fira Code" pitchFamily="49" charset="0"/>
                <a:cs typeface="Fira Code" pitchFamily="49" charset="0"/>
              </a:rPr>
              <a:t>UndecidableInstances</a:t>
            </a:r>
            <a:r>
              <a:rPr lang="en-GB" b="0">
                <a:solidFill>
                  <a:srgbClr val="569CD6"/>
                </a:solidFill>
                <a:effectLst/>
                <a:latin typeface="Fira Code" pitchFamily="49" charset="0"/>
                <a:ea typeface="Fira Code" pitchFamily="49" charset="0"/>
                <a:cs typeface="Fira Code" pitchFamily="49" charset="0"/>
              </a:rPr>
              <a:t> #-}</a:t>
            </a:r>
            <a:endParaRPr lang="en-GB" b="0">
              <a:solidFill>
                <a:srgbClr val="D4D4D4"/>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15BB298F-8830-3D43-1B8A-C6557DC78BEA}"/>
              </a:ext>
            </a:extLst>
          </p:cNvPr>
          <p:cNvSpPr>
            <a:spLocks noGrp="1"/>
          </p:cNvSpPr>
          <p:nvPr>
            <p:ph type="sldNum" sz="quarter" idx="12"/>
          </p:nvPr>
        </p:nvSpPr>
        <p:spPr/>
        <p:txBody>
          <a:bodyPr/>
          <a:lstStyle/>
          <a:p>
            <a:fld id="{6B547C04-AA2C-754F-9E4E-F6B7B0201F60}" type="slidenum">
              <a:rPr lang="en-US" smtClean="0"/>
              <a:pPr/>
              <a:t>40</a:t>
            </a:fld>
            <a:endParaRPr lang="en-US"/>
          </a:p>
        </p:txBody>
      </p:sp>
      <p:grpSp>
        <p:nvGrpSpPr>
          <p:cNvPr id="5" name="Group 4">
            <a:extLst>
              <a:ext uri="{FF2B5EF4-FFF2-40B4-BE49-F238E27FC236}">
                <a16:creationId xmlns:a16="http://schemas.microsoft.com/office/drawing/2014/main" id="{B6AE6141-748D-EE41-02E5-6FB209D6A3A8}"/>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11DE8F69-D285-7E33-6147-D52F66AB5510}"/>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368F58AA-4DF1-084F-F7C0-708FFF002D23}"/>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473ED437-790B-7F61-B24E-87B18C7F9F09}"/>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1" name="Straight Connector 20">
                <a:extLst>
                  <a:ext uri="{FF2B5EF4-FFF2-40B4-BE49-F238E27FC236}">
                    <a16:creationId xmlns:a16="http://schemas.microsoft.com/office/drawing/2014/main" id="{AD21EF1D-6CF6-FA8D-B94D-F21B3AEACD17}"/>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2" name="Picture 21" descr="A close up of a black background&#10;&#10;AI-generated content may be incorrect.">
                <a:extLst>
                  <a:ext uri="{FF2B5EF4-FFF2-40B4-BE49-F238E27FC236}">
                    <a16:creationId xmlns:a16="http://schemas.microsoft.com/office/drawing/2014/main" id="{60ACFAAE-7C95-D060-D8B8-28470566A220}"/>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445A9F3D-6783-9A81-F7F1-65CDA066D8B5}"/>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F4C8D346-61C9-F5CE-0769-ED8159C30A7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E69583C5-F794-4907-7462-4C75798DD16F}"/>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B34E342A-9823-06E4-CD69-4D9ED758491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01230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D5DB2-CF57-EB90-F67C-F1870A79203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7B37FFB1-640A-05A4-A4AF-40C4AFA78F5E}"/>
              </a:ext>
            </a:extLst>
          </p:cNvPr>
          <p:cNvSpPr txBox="1"/>
          <p:nvPr/>
        </p:nvSpPr>
        <p:spPr>
          <a:xfrm>
            <a:off x="2768815" y="2456135"/>
            <a:ext cx="6098720" cy="646331"/>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class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where</a:t>
            </a:r>
          </a:p>
          <a:p>
            <a:r>
              <a:rPr lang="en-GB" dirty="0">
                <a:solidFill>
                  <a:srgbClr val="000000"/>
                </a:solidFill>
                <a:effectLst/>
                <a:latin typeface="Fira Code" pitchFamily="49" charset="0"/>
                <a:ea typeface="Fira Code" pitchFamily="49" charset="0"/>
                <a:cs typeface="Fira Code" pitchFamily="49" charset="0"/>
              </a:rPr>
              <a:t>	reify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ts2 t</a:t>
            </a:r>
          </a:p>
        </p:txBody>
      </p:sp>
      <p:sp>
        <p:nvSpPr>
          <p:cNvPr id="13" name="TextBox 12">
            <a:extLst>
              <a:ext uri="{FF2B5EF4-FFF2-40B4-BE49-F238E27FC236}">
                <a16:creationId xmlns:a16="http://schemas.microsoft.com/office/drawing/2014/main" id="{0EF06EC7-B285-8AAA-5FC1-38081D9DDD7A}"/>
              </a:ext>
            </a:extLst>
          </p:cNvPr>
          <p:cNvSpPr txBox="1"/>
          <p:nvPr/>
        </p:nvSpPr>
        <p:spPr>
          <a:xfrm>
            <a:off x="2768814" y="3197830"/>
            <a:ext cx="7395911" cy="923330"/>
          </a:xfrm>
          <a:prstGeom prst="rect">
            <a:avLst/>
          </a:prstGeom>
          <a:noFill/>
        </p:spPr>
        <p:txBody>
          <a:bodyPr wrap="square">
            <a:spAutoFit/>
          </a:bodyPr>
          <a:lstStyle/>
          <a:p>
            <a:pPr>
              <a:buNone/>
            </a:pPr>
            <a:r>
              <a:rPr lang="en-GB" dirty="0">
                <a:solidFill>
                  <a:srgbClr val="0F7001"/>
                </a:solidFill>
                <a:effectLst/>
                <a:latin typeface="Fira Code" pitchFamily="49" charset="0"/>
                <a:ea typeface="Fira Code" pitchFamily="49" charset="0"/>
                <a:cs typeface="Fira Code" pitchFamily="49" charset="0"/>
              </a:rPr>
              <a:t>-- Corresponds to </a:t>
            </a:r>
            <a:r>
              <a:rPr lang="en-GB" dirty="0" err="1">
                <a:solidFill>
                  <a:srgbClr val="0F7001"/>
                </a:solidFill>
                <a:effectLst/>
                <a:latin typeface="Fira Code" pitchFamily="49" charset="0"/>
                <a:ea typeface="Fira Code" pitchFamily="49" charset="0"/>
                <a:cs typeface="Fira Code" pitchFamily="49" charset="0"/>
              </a:rPr>
              <a:t>Refl</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instance </a:t>
            </a:r>
            <a:r>
              <a:rPr lang="en-GB" dirty="0">
                <a:solidFill>
                  <a:srgbClr val="0F7001"/>
                </a:solidFill>
                <a:effectLst/>
                <a:latin typeface="Fira Code" pitchFamily="49" charset="0"/>
                <a:ea typeface="Fira Code" pitchFamily="49" charset="0"/>
                <a:cs typeface="Fira Code" pitchFamily="49" charset="0"/>
              </a:rPr>
              <a:t>{-# OVERLAPPING #-}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0F7001"/>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reify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Top</a:t>
            </a:r>
          </a:p>
        </p:txBody>
      </p:sp>
      <p:sp>
        <p:nvSpPr>
          <p:cNvPr id="18" name="TextBox 17">
            <a:extLst>
              <a:ext uri="{FF2B5EF4-FFF2-40B4-BE49-F238E27FC236}">
                <a16:creationId xmlns:a16="http://schemas.microsoft.com/office/drawing/2014/main" id="{3A8B42EA-6FA7-3711-5529-A68B97E39F00}"/>
              </a:ext>
            </a:extLst>
          </p:cNvPr>
          <p:cNvSpPr txBox="1"/>
          <p:nvPr/>
        </p:nvSpPr>
        <p:spPr>
          <a:xfrm>
            <a:off x="2768815" y="4216524"/>
            <a:ext cx="9180664" cy="1200329"/>
          </a:xfrm>
          <a:prstGeom prst="rect">
            <a:avLst/>
          </a:prstGeom>
          <a:noFill/>
        </p:spPr>
        <p:txBody>
          <a:bodyPr wrap="square">
            <a:spAutoFit/>
          </a:bodyPr>
          <a:lstStyle/>
          <a:p>
            <a:r>
              <a:rPr lang="en-GB" dirty="0">
                <a:solidFill>
                  <a:srgbClr val="0F7001"/>
                </a:solidFill>
                <a:effectLst/>
                <a:latin typeface="Fira Code" pitchFamily="49" charset="0"/>
                <a:ea typeface="Fira Code" pitchFamily="49" charset="0"/>
                <a:cs typeface="Fira Code" pitchFamily="49" charset="0"/>
              </a:rPr>
              <a:t>-- Corresponds to Step</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latin typeface="Fira Code" pitchFamily="49" charset="0"/>
                <a:ea typeface="Fira Code" pitchFamily="49" charset="0"/>
                <a:cs typeface="Fira Code" pitchFamily="49" charset="0"/>
              </a:rPr>
              <a:t>instance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highlight>
                  <a:srgbClr val="FFFC9B"/>
                </a:highlight>
                <a:latin typeface="Fira Code" pitchFamily="49" charset="0"/>
                <a:ea typeface="Fira Code" pitchFamily="49" charset="0"/>
                <a:cs typeface="Fira Code" pitchFamily="49" charset="0"/>
              </a:rPr>
              <a:t>ReifyIndex</a:t>
            </a:r>
            <a:r>
              <a:rPr lang="en-GB" dirty="0">
                <a:solidFill>
                  <a:srgbClr val="257FA0"/>
                </a:solidFill>
                <a:highlight>
                  <a:srgbClr val="FFFC9B"/>
                </a:highlight>
                <a:latin typeface="Fira Code" pitchFamily="49" charset="0"/>
                <a:ea typeface="Fira Code" pitchFamily="49" charset="0"/>
                <a:cs typeface="Fira Code" pitchFamily="49" charset="0"/>
              </a:rPr>
              <a:t> </a:t>
            </a:r>
            <a:r>
              <a:rPr lang="en-GB" dirty="0" err="1">
                <a:solidFill>
                  <a:srgbClr val="000000"/>
                </a:solidFill>
                <a:highlight>
                  <a:srgbClr val="FFFC9B"/>
                </a:highlight>
                <a:latin typeface="Fira Code" pitchFamily="49" charset="0"/>
                <a:ea typeface="Fira Code" pitchFamily="49" charset="0"/>
                <a:cs typeface="Fira Code" pitchFamily="49" charset="0"/>
              </a:rPr>
              <a:t>ts</a:t>
            </a:r>
            <a:r>
              <a:rPr lang="en-GB" dirty="0">
                <a:solidFill>
                  <a:srgbClr val="000000"/>
                </a:solidFill>
                <a:highlight>
                  <a:srgbClr val="FFFC9B"/>
                </a:highlight>
                <a:latin typeface="Fira Code" pitchFamily="49" charset="0"/>
                <a:ea typeface="Fira Code" pitchFamily="49" charset="0"/>
                <a:cs typeface="Fira Code" pitchFamily="49" charset="0"/>
              </a:rPr>
              <a:t> ts2</a:t>
            </a:r>
            <a:r>
              <a:rPr lang="en-GB" dirty="0">
                <a:solidFill>
                  <a:srgbClr val="000000"/>
                </a:solidFill>
                <a:latin typeface="Fira Code" pitchFamily="49" charset="0"/>
                <a:ea typeface="Fira Code" pitchFamily="49" charset="0"/>
                <a:cs typeface="Fira Code" pitchFamily="49" charset="0"/>
              </a:rPr>
              <a:t>, ts3 ~ (ts2 </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a))</a:t>
            </a:r>
          </a:p>
          <a:p>
            <a:pPr lvl="1"/>
            <a:r>
              <a:rPr lang="en-GB" dirty="0">
                <a:solidFill>
                  <a:srgbClr val="0000FF"/>
                </a:solidFill>
                <a:latin typeface="Fira Code" pitchFamily="49" charset="0"/>
                <a:ea typeface="Fira Code" pitchFamily="49" charset="0"/>
                <a:cs typeface="Fira Code" pitchFamily="49" charset="0"/>
              </a:rPr>
              <a:t>=&gt; </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ts3 </a:t>
            </a:r>
            <a:r>
              <a:rPr lang="en-GB" dirty="0">
                <a:solidFill>
                  <a:srgbClr val="0000FF"/>
                </a:solidFill>
                <a:latin typeface="Fira Code" pitchFamily="49" charset="0"/>
                <a:ea typeface="Fira Code" pitchFamily="49" charset="0"/>
                <a:cs typeface="Fira Code" pitchFamily="49" charset="0"/>
              </a:rPr>
              <a:t>where</a:t>
            </a:r>
            <a:endParaRPr lang="en-GB" dirty="0">
              <a:solidFill>
                <a:srgbClr val="000000"/>
              </a:solidFill>
              <a:latin typeface="Fira Code" pitchFamily="49" charset="0"/>
              <a:ea typeface="Fira Code" pitchFamily="49" charset="0"/>
              <a:cs typeface="Fira Code" pitchFamily="49" charset="0"/>
            </a:endParaRPr>
          </a:p>
          <a:p>
            <a:pPr lvl="2"/>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Pop </a:t>
            </a:r>
            <a:r>
              <a:rPr lang="en-GB" dirty="0">
                <a:solidFill>
                  <a:srgbClr val="000000"/>
                </a:solidFill>
                <a:latin typeface="Fira Code" pitchFamily="49" charset="0"/>
                <a:ea typeface="Fira Code" pitchFamily="49" charset="0"/>
                <a:cs typeface="Fira Code" pitchFamily="49" charset="0"/>
              </a:rPr>
              <a:t>(</a:t>
            </a:r>
            <a:r>
              <a:rPr lang="en-GB" dirty="0">
                <a:solidFill>
                  <a:srgbClr val="000000"/>
                </a:solidFill>
                <a:highlight>
                  <a:srgbClr val="FFFC9B"/>
                </a:highlight>
                <a:latin typeface="Fira Code" pitchFamily="49" charset="0"/>
                <a:ea typeface="Fira Code" pitchFamily="49" charset="0"/>
                <a:cs typeface="Fira Code" pitchFamily="49" charset="0"/>
              </a:rPr>
              <a:t>reify</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a:t>
            </a:r>
          </a:p>
        </p:txBody>
      </p:sp>
      <p:sp>
        <p:nvSpPr>
          <p:cNvPr id="20" name="TextBox 19">
            <a:extLst>
              <a:ext uri="{FF2B5EF4-FFF2-40B4-BE49-F238E27FC236}">
                <a16:creationId xmlns:a16="http://schemas.microsoft.com/office/drawing/2014/main" id="{862CAA49-45D5-8F61-9346-9FDEFDEF464F}"/>
              </a:ext>
            </a:extLst>
          </p:cNvPr>
          <p:cNvSpPr txBox="1"/>
          <p:nvPr/>
        </p:nvSpPr>
        <p:spPr>
          <a:xfrm>
            <a:off x="2768815" y="2060209"/>
            <a:ext cx="6115050" cy="296235"/>
          </a:xfrm>
          <a:prstGeom prst="rect">
            <a:avLst/>
          </a:prstGeom>
          <a:noFill/>
        </p:spPr>
        <p:txBody>
          <a:bodyPr wrap="square">
            <a:spAutoFit/>
          </a:bodyPr>
          <a:lstStyle/>
          <a:p>
            <a:pPr>
              <a:lnSpc>
                <a:spcPts val="1350"/>
              </a:lnSpc>
            </a:pPr>
            <a:r>
              <a:rPr lang="en-GB" b="0">
                <a:solidFill>
                  <a:srgbClr val="569CD6"/>
                </a:solidFill>
                <a:effectLst/>
                <a:latin typeface="Fira Code" pitchFamily="49" charset="0"/>
                <a:ea typeface="Fira Code" pitchFamily="49" charset="0"/>
                <a:cs typeface="Fira Code" pitchFamily="49" charset="0"/>
              </a:rPr>
              <a:t>{-# LANGUAGE </a:t>
            </a:r>
            <a:r>
              <a:rPr lang="en-GB" b="0" err="1">
                <a:solidFill>
                  <a:srgbClr val="569CD6"/>
                </a:solidFill>
                <a:effectLst/>
                <a:latin typeface="Fira Code" pitchFamily="49" charset="0"/>
                <a:ea typeface="Fira Code" pitchFamily="49" charset="0"/>
                <a:cs typeface="Fira Code" pitchFamily="49" charset="0"/>
              </a:rPr>
              <a:t>UndecidableInstances</a:t>
            </a:r>
            <a:r>
              <a:rPr lang="en-GB" b="0">
                <a:solidFill>
                  <a:srgbClr val="569CD6"/>
                </a:solidFill>
                <a:effectLst/>
                <a:latin typeface="Fira Code" pitchFamily="49" charset="0"/>
                <a:ea typeface="Fira Code" pitchFamily="49" charset="0"/>
                <a:cs typeface="Fira Code" pitchFamily="49" charset="0"/>
              </a:rPr>
              <a:t> #-}</a:t>
            </a:r>
            <a:endParaRPr lang="en-GB" b="0">
              <a:solidFill>
                <a:srgbClr val="D4D4D4"/>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BD7D3B71-9EE6-DEF0-1DD8-16B222FD43A0}"/>
              </a:ext>
            </a:extLst>
          </p:cNvPr>
          <p:cNvSpPr>
            <a:spLocks noGrp="1"/>
          </p:cNvSpPr>
          <p:nvPr>
            <p:ph type="sldNum" sz="quarter" idx="12"/>
          </p:nvPr>
        </p:nvSpPr>
        <p:spPr/>
        <p:txBody>
          <a:bodyPr/>
          <a:lstStyle/>
          <a:p>
            <a:fld id="{6B547C04-AA2C-754F-9E4E-F6B7B0201F60}" type="slidenum">
              <a:rPr lang="en-US" smtClean="0"/>
              <a:pPr/>
              <a:t>41</a:t>
            </a:fld>
            <a:endParaRPr lang="en-US"/>
          </a:p>
        </p:txBody>
      </p:sp>
      <p:grpSp>
        <p:nvGrpSpPr>
          <p:cNvPr id="5" name="Group 4">
            <a:extLst>
              <a:ext uri="{FF2B5EF4-FFF2-40B4-BE49-F238E27FC236}">
                <a16:creationId xmlns:a16="http://schemas.microsoft.com/office/drawing/2014/main" id="{3B3A4907-E579-0806-EF0D-5EC8B5E2A233}"/>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AB46BB8B-8584-9827-33D7-BCEC7A00F886}"/>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D1805C06-A13B-4847-FCB7-3A844845FCA3}"/>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6F427677-7389-FF0A-B7DD-8A0AD1208087}"/>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1" name="Straight Connector 20">
                <a:extLst>
                  <a:ext uri="{FF2B5EF4-FFF2-40B4-BE49-F238E27FC236}">
                    <a16:creationId xmlns:a16="http://schemas.microsoft.com/office/drawing/2014/main" id="{0FF78D2E-BB1D-1D22-264E-9B59AB0CBE13}"/>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2" name="Picture 21" descr="A close up of a black background&#10;&#10;AI-generated content may be incorrect.">
                <a:extLst>
                  <a:ext uri="{FF2B5EF4-FFF2-40B4-BE49-F238E27FC236}">
                    <a16:creationId xmlns:a16="http://schemas.microsoft.com/office/drawing/2014/main" id="{025B17BE-E235-369A-6D76-9E1FB6292838}"/>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A0862C28-F505-2DBE-048F-DA3C69DEA3C2}"/>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204E6D46-92B6-4EB5-C94B-AE661E481AB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A0B2EE1F-0ECA-163F-A7DD-50A8EB6D1058}"/>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176DF68D-0A9B-5875-F8E9-19B6FF29FAB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936545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FEB3C-51D9-75A7-5E41-5E98D9B2327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F75D2DF-5CD6-E625-0CA2-86A2E99AFDB0}"/>
              </a:ext>
            </a:extLst>
          </p:cNvPr>
          <p:cNvSpPr txBox="1"/>
          <p:nvPr/>
        </p:nvSpPr>
        <p:spPr>
          <a:xfrm>
            <a:off x="2768815" y="2456135"/>
            <a:ext cx="6098720" cy="646331"/>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class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where</a:t>
            </a:r>
          </a:p>
          <a:p>
            <a:r>
              <a:rPr lang="en-GB" dirty="0">
                <a:solidFill>
                  <a:srgbClr val="000000"/>
                </a:solidFill>
                <a:effectLst/>
                <a:latin typeface="Fira Code" pitchFamily="49" charset="0"/>
                <a:ea typeface="Fira Code" pitchFamily="49" charset="0"/>
                <a:cs typeface="Fira Code" pitchFamily="49" charset="0"/>
              </a:rPr>
              <a:t>	reify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ts2 t</a:t>
            </a:r>
          </a:p>
        </p:txBody>
      </p:sp>
      <p:sp>
        <p:nvSpPr>
          <p:cNvPr id="13" name="TextBox 12">
            <a:extLst>
              <a:ext uri="{FF2B5EF4-FFF2-40B4-BE49-F238E27FC236}">
                <a16:creationId xmlns:a16="http://schemas.microsoft.com/office/drawing/2014/main" id="{66633FA0-FB11-CB39-5968-64CEA4514E89}"/>
              </a:ext>
            </a:extLst>
          </p:cNvPr>
          <p:cNvSpPr txBox="1"/>
          <p:nvPr/>
        </p:nvSpPr>
        <p:spPr>
          <a:xfrm>
            <a:off x="2768814" y="3197830"/>
            <a:ext cx="7395911" cy="923330"/>
          </a:xfrm>
          <a:prstGeom prst="rect">
            <a:avLst/>
          </a:prstGeom>
          <a:noFill/>
        </p:spPr>
        <p:txBody>
          <a:bodyPr wrap="square">
            <a:spAutoFit/>
          </a:bodyPr>
          <a:lstStyle/>
          <a:p>
            <a:pPr>
              <a:buNone/>
            </a:pPr>
            <a:r>
              <a:rPr lang="en-GB" dirty="0">
                <a:solidFill>
                  <a:srgbClr val="0F7001"/>
                </a:solidFill>
                <a:effectLst/>
                <a:latin typeface="Fira Code" pitchFamily="49" charset="0"/>
                <a:ea typeface="Fira Code" pitchFamily="49" charset="0"/>
                <a:cs typeface="Fira Code" pitchFamily="49" charset="0"/>
              </a:rPr>
              <a:t>-- Corresponds to </a:t>
            </a:r>
            <a:r>
              <a:rPr lang="en-GB" dirty="0" err="1">
                <a:solidFill>
                  <a:srgbClr val="0F7001"/>
                </a:solidFill>
                <a:effectLst/>
                <a:latin typeface="Fira Code" pitchFamily="49" charset="0"/>
                <a:ea typeface="Fira Code" pitchFamily="49" charset="0"/>
                <a:cs typeface="Fira Code" pitchFamily="49" charset="0"/>
              </a:rPr>
              <a:t>Refl</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instance </a:t>
            </a:r>
            <a:r>
              <a:rPr lang="en-GB" dirty="0">
                <a:solidFill>
                  <a:srgbClr val="0F7001"/>
                </a:solidFill>
                <a:effectLst/>
                <a:latin typeface="Fira Code" pitchFamily="49" charset="0"/>
                <a:ea typeface="Fira Code" pitchFamily="49" charset="0"/>
                <a:cs typeface="Fira Code" pitchFamily="49" charset="0"/>
              </a:rPr>
              <a:t>{-# OVERLAPPING #-}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0F7001"/>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reify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Top</a:t>
            </a:r>
          </a:p>
        </p:txBody>
      </p:sp>
      <p:sp>
        <p:nvSpPr>
          <p:cNvPr id="18" name="TextBox 17">
            <a:extLst>
              <a:ext uri="{FF2B5EF4-FFF2-40B4-BE49-F238E27FC236}">
                <a16:creationId xmlns:a16="http://schemas.microsoft.com/office/drawing/2014/main" id="{B0E62AD9-5A86-323C-F11F-3D52C7CC962D}"/>
              </a:ext>
            </a:extLst>
          </p:cNvPr>
          <p:cNvSpPr txBox="1"/>
          <p:nvPr/>
        </p:nvSpPr>
        <p:spPr>
          <a:xfrm>
            <a:off x="2768815" y="4216524"/>
            <a:ext cx="9180664" cy="1200329"/>
          </a:xfrm>
          <a:prstGeom prst="rect">
            <a:avLst/>
          </a:prstGeom>
          <a:noFill/>
        </p:spPr>
        <p:txBody>
          <a:bodyPr wrap="square">
            <a:spAutoFit/>
          </a:bodyPr>
          <a:lstStyle/>
          <a:p>
            <a:r>
              <a:rPr lang="en-GB" dirty="0">
                <a:solidFill>
                  <a:srgbClr val="0F7001"/>
                </a:solidFill>
                <a:effectLst/>
                <a:latin typeface="Fira Code" pitchFamily="49" charset="0"/>
                <a:ea typeface="Fira Code" pitchFamily="49" charset="0"/>
                <a:cs typeface="Fira Code" pitchFamily="49" charset="0"/>
              </a:rPr>
              <a:t>-- Corresponds to Step</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latin typeface="Fira Code" pitchFamily="49" charset="0"/>
                <a:ea typeface="Fira Code" pitchFamily="49" charset="0"/>
                <a:cs typeface="Fira Code" pitchFamily="49" charset="0"/>
              </a:rPr>
              <a:t>instance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ts2, ts3 ~ (ts2 </a:t>
            </a:r>
            <a:r>
              <a:rPr lang="en-GB" dirty="0">
                <a:solidFill>
                  <a:srgbClr val="257FA0"/>
                </a:solidFill>
                <a:highlight>
                  <a:srgbClr val="FFFC9B"/>
                </a:highlight>
                <a:latin typeface="Fira Code" pitchFamily="49" charset="0"/>
                <a:ea typeface="Fira Code" pitchFamily="49" charset="0"/>
                <a:cs typeface="Fira Code" pitchFamily="49" charset="0"/>
              </a:rPr>
              <a:t>:/: </a:t>
            </a:r>
            <a:r>
              <a:rPr lang="en-GB" dirty="0">
                <a:solidFill>
                  <a:srgbClr val="000000"/>
                </a:solidFill>
                <a:highlight>
                  <a:srgbClr val="FFFC9B"/>
                </a:highlight>
                <a:latin typeface="Fira Code" pitchFamily="49" charset="0"/>
                <a:ea typeface="Fira Code" pitchFamily="49" charset="0"/>
                <a:cs typeface="Fira Code" pitchFamily="49" charset="0"/>
              </a:rPr>
              <a:t>a</a:t>
            </a:r>
            <a:r>
              <a:rPr lang="en-GB" dirty="0">
                <a:solidFill>
                  <a:srgbClr val="000000"/>
                </a:solidFill>
                <a:latin typeface="Fira Code" pitchFamily="49" charset="0"/>
                <a:ea typeface="Fira Code" pitchFamily="49" charset="0"/>
                <a:cs typeface="Fira Code" pitchFamily="49" charset="0"/>
              </a:rPr>
              <a:t>))</a:t>
            </a:r>
          </a:p>
          <a:p>
            <a:pPr lvl="1"/>
            <a:r>
              <a:rPr lang="en-GB" dirty="0">
                <a:solidFill>
                  <a:srgbClr val="0000FF"/>
                </a:solidFill>
                <a:latin typeface="Fira Code" pitchFamily="49" charset="0"/>
                <a:ea typeface="Fira Code" pitchFamily="49" charset="0"/>
                <a:cs typeface="Fira Code" pitchFamily="49" charset="0"/>
              </a:rPr>
              <a:t>=&gt; </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ts3 </a:t>
            </a:r>
            <a:r>
              <a:rPr lang="en-GB" dirty="0">
                <a:solidFill>
                  <a:srgbClr val="0000FF"/>
                </a:solidFill>
                <a:latin typeface="Fira Code" pitchFamily="49" charset="0"/>
                <a:ea typeface="Fira Code" pitchFamily="49" charset="0"/>
                <a:cs typeface="Fira Code" pitchFamily="49" charset="0"/>
              </a:rPr>
              <a:t>where</a:t>
            </a:r>
            <a:endParaRPr lang="en-GB" dirty="0">
              <a:solidFill>
                <a:srgbClr val="000000"/>
              </a:solidFill>
              <a:latin typeface="Fira Code" pitchFamily="49" charset="0"/>
              <a:ea typeface="Fira Code" pitchFamily="49" charset="0"/>
              <a:cs typeface="Fira Code" pitchFamily="49" charset="0"/>
            </a:endParaRPr>
          </a:p>
          <a:p>
            <a:pPr lvl="2"/>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highlight>
                  <a:srgbClr val="FFFC9B"/>
                </a:highlight>
                <a:latin typeface="Fira Code" pitchFamily="49" charset="0"/>
                <a:ea typeface="Fira Code" pitchFamily="49" charset="0"/>
                <a:cs typeface="Fira Code" pitchFamily="49" charset="0"/>
              </a:rPr>
              <a:t>Pop</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a:t>
            </a:r>
          </a:p>
        </p:txBody>
      </p:sp>
      <p:sp>
        <p:nvSpPr>
          <p:cNvPr id="20" name="TextBox 19">
            <a:extLst>
              <a:ext uri="{FF2B5EF4-FFF2-40B4-BE49-F238E27FC236}">
                <a16:creationId xmlns:a16="http://schemas.microsoft.com/office/drawing/2014/main" id="{6BFFE2AD-7F8D-E5FA-BFA6-6812F04BEB88}"/>
              </a:ext>
            </a:extLst>
          </p:cNvPr>
          <p:cNvSpPr txBox="1"/>
          <p:nvPr/>
        </p:nvSpPr>
        <p:spPr>
          <a:xfrm>
            <a:off x="2768815" y="2060209"/>
            <a:ext cx="6115050" cy="296235"/>
          </a:xfrm>
          <a:prstGeom prst="rect">
            <a:avLst/>
          </a:prstGeom>
          <a:noFill/>
        </p:spPr>
        <p:txBody>
          <a:bodyPr wrap="square">
            <a:spAutoFit/>
          </a:bodyPr>
          <a:lstStyle/>
          <a:p>
            <a:pPr>
              <a:lnSpc>
                <a:spcPts val="1350"/>
              </a:lnSpc>
            </a:pPr>
            <a:r>
              <a:rPr lang="en-GB" b="0">
                <a:solidFill>
                  <a:srgbClr val="569CD6"/>
                </a:solidFill>
                <a:effectLst/>
                <a:latin typeface="Fira Code" pitchFamily="49" charset="0"/>
                <a:ea typeface="Fira Code" pitchFamily="49" charset="0"/>
                <a:cs typeface="Fira Code" pitchFamily="49" charset="0"/>
              </a:rPr>
              <a:t>{-# LANGUAGE </a:t>
            </a:r>
            <a:r>
              <a:rPr lang="en-GB" b="0" err="1">
                <a:solidFill>
                  <a:srgbClr val="569CD6"/>
                </a:solidFill>
                <a:effectLst/>
                <a:latin typeface="Fira Code" pitchFamily="49" charset="0"/>
                <a:ea typeface="Fira Code" pitchFamily="49" charset="0"/>
                <a:cs typeface="Fira Code" pitchFamily="49" charset="0"/>
              </a:rPr>
              <a:t>UndecidableInstances</a:t>
            </a:r>
            <a:r>
              <a:rPr lang="en-GB" b="0">
                <a:solidFill>
                  <a:srgbClr val="569CD6"/>
                </a:solidFill>
                <a:effectLst/>
                <a:latin typeface="Fira Code" pitchFamily="49" charset="0"/>
                <a:ea typeface="Fira Code" pitchFamily="49" charset="0"/>
                <a:cs typeface="Fira Code" pitchFamily="49" charset="0"/>
              </a:rPr>
              <a:t> #-}</a:t>
            </a:r>
            <a:endParaRPr lang="en-GB" b="0">
              <a:solidFill>
                <a:srgbClr val="D4D4D4"/>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ABDEF056-1A3C-EDEC-B0B8-7EC22D74DEEE}"/>
              </a:ext>
            </a:extLst>
          </p:cNvPr>
          <p:cNvSpPr>
            <a:spLocks noGrp="1"/>
          </p:cNvSpPr>
          <p:nvPr>
            <p:ph type="sldNum" sz="quarter" idx="12"/>
          </p:nvPr>
        </p:nvSpPr>
        <p:spPr/>
        <p:txBody>
          <a:bodyPr/>
          <a:lstStyle/>
          <a:p>
            <a:fld id="{6B547C04-AA2C-754F-9E4E-F6B7B0201F60}" type="slidenum">
              <a:rPr lang="en-US" smtClean="0"/>
              <a:pPr/>
              <a:t>42</a:t>
            </a:fld>
            <a:endParaRPr lang="en-US"/>
          </a:p>
        </p:txBody>
      </p:sp>
      <p:grpSp>
        <p:nvGrpSpPr>
          <p:cNvPr id="5" name="Group 4">
            <a:extLst>
              <a:ext uri="{FF2B5EF4-FFF2-40B4-BE49-F238E27FC236}">
                <a16:creationId xmlns:a16="http://schemas.microsoft.com/office/drawing/2014/main" id="{E06D0EB0-0808-B734-A88E-3B7979E66EA7}"/>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F05BE8C6-CBAB-8B7E-9771-EE626D6E8AB7}"/>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7CD760D9-B582-DB12-E10F-B6412A10DAEB}"/>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44A8E642-810C-5238-8DED-0B9A8638A96F}"/>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1" name="Straight Connector 20">
                <a:extLst>
                  <a:ext uri="{FF2B5EF4-FFF2-40B4-BE49-F238E27FC236}">
                    <a16:creationId xmlns:a16="http://schemas.microsoft.com/office/drawing/2014/main" id="{EB09D233-EC4E-CA00-09E5-78D8D14E76B6}"/>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2" name="Picture 21" descr="A close up of a black background&#10;&#10;AI-generated content may be incorrect.">
                <a:extLst>
                  <a:ext uri="{FF2B5EF4-FFF2-40B4-BE49-F238E27FC236}">
                    <a16:creationId xmlns:a16="http://schemas.microsoft.com/office/drawing/2014/main" id="{4545C181-DA90-78A1-155A-C5AB20F43E3A}"/>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B5F7FEA9-FFEA-E66B-1FAF-DE796C0FCDDA}"/>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67D04BB9-858C-E3F8-6FEE-1CCFD607F2F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BB78789C-F46D-2D91-D757-E5580D254D7C}"/>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A8F58D94-AA95-6C60-863F-208354BDC597}"/>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077841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B02A5-F34F-679A-3A04-0ACBABAFB2F9}"/>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CE6631A-479D-598A-5987-7CE60984F253}"/>
              </a:ext>
            </a:extLst>
          </p:cNvPr>
          <p:cNvSpPr txBox="1"/>
          <p:nvPr/>
        </p:nvSpPr>
        <p:spPr>
          <a:xfrm>
            <a:off x="2768815" y="2456135"/>
            <a:ext cx="6098720" cy="646331"/>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class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ts2 </a:t>
            </a:r>
            <a:r>
              <a:rPr lang="en-GB" dirty="0">
                <a:solidFill>
                  <a:srgbClr val="0000FF"/>
                </a:solidFill>
                <a:effectLst/>
                <a:latin typeface="Fira Code" pitchFamily="49" charset="0"/>
                <a:ea typeface="Fira Code" pitchFamily="49" charset="0"/>
                <a:cs typeface="Fira Code" pitchFamily="49" charset="0"/>
              </a:rPr>
              <a:t>where</a:t>
            </a:r>
          </a:p>
          <a:p>
            <a:r>
              <a:rPr lang="en-GB" dirty="0">
                <a:solidFill>
                  <a:srgbClr val="000000"/>
                </a:solidFill>
                <a:effectLst/>
                <a:latin typeface="Fira Code" pitchFamily="49" charset="0"/>
                <a:ea typeface="Fira Code" pitchFamily="49" charset="0"/>
                <a:cs typeface="Fira Code" pitchFamily="49" charset="0"/>
              </a:rPr>
              <a:t>	reify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Index </a:t>
            </a:r>
            <a:r>
              <a:rPr lang="en-GB" dirty="0">
                <a:solidFill>
                  <a:srgbClr val="000000"/>
                </a:solidFill>
                <a:effectLst/>
                <a:latin typeface="Fira Code" pitchFamily="49" charset="0"/>
                <a:ea typeface="Fira Code" pitchFamily="49" charset="0"/>
                <a:cs typeface="Fira Code" pitchFamily="49" charset="0"/>
              </a:rPr>
              <a:t>ts2 t</a:t>
            </a:r>
          </a:p>
        </p:txBody>
      </p:sp>
      <p:sp>
        <p:nvSpPr>
          <p:cNvPr id="13" name="TextBox 12">
            <a:extLst>
              <a:ext uri="{FF2B5EF4-FFF2-40B4-BE49-F238E27FC236}">
                <a16:creationId xmlns:a16="http://schemas.microsoft.com/office/drawing/2014/main" id="{189F1922-CBAC-8F96-0AAF-07FD70A9F0CA}"/>
              </a:ext>
            </a:extLst>
          </p:cNvPr>
          <p:cNvSpPr txBox="1"/>
          <p:nvPr/>
        </p:nvSpPr>
        <p:spPr>
          <a:xfrm>
            <a:off x="2768814" y="3197830"/>
            <a:ext cx="7395911" cy="923330"/>
          </a:xfrm>
          <a:prstGeom prst="rect">
            <a:avLst/>
          </a:prstGeom>
          <a:noFill/>
        </p:spPr>
        <p:txBody>
          <a:bodyPr wrap="square">
            <a:spAutoFit/>
          </a:bodyPr>
          <a:lstStyle/>
          <a:p>
            <a:pPr>
              <a:buNone/>
            </a:pPr>
            <a:r>
              <a:rPr lang="en-GB" dirty="0">
                <a:solidFill>
                  <a:srgbClr val="0F7001"/>
                </a:solidFill>
                <a:effectLst/>
                <a:latin typeface="Fira Code" pitchFamily="49" charset="0"/>
                <a:ea typeface="Fira Code" pitchFamily="49" charset="0"/>
                <a:cs typeface="Fira Code" pitchFamily="49" charset="0"/>
              </a:rPr>
              <a:t>-- Corresponds to </a:t>
            </a:r>
            <a:r>
              <a:rPr lang="en-GB" dirty="0" err="1">
                <a:solidFill>
                  <a:srgbClr val="0F7001"/>
                </a:solidFill>
                <a:effectLst/>
                <a:latin typeface="Fira Code" pitchFamily="49" charset="0"/>
                <a:ea typeface="Fira Code" pitchFamily="49" charset="0"/>
                <a:cs typeface="Fira Code" pitchFamily="49" charset="0"/>
              </a:rPr>
              <a:t>Refl</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effectLst/>
                <a:latin typeface="Fira Code" pitchFamily="49" charset="0"/>
                <a:ea typeface="Fira Code" pitchFamily="49" charset="0"/>
                <a:cs typeface="Fira Code" pitchFamily="49" charset="0"/>
              </a:rPr>
              <a:t>instance </a:t>
            </a:r>
            <a:r>
              <a:rPr lang="en-GB" dirty="0">
                <a:solidFill>
                  <a:srgbClr val="0F7001"/>
                </a:solidFill>
                <a:effectLst/>
                <a:latin typeface="Fira Code" pitchFamily="49" charset="0"/>
                <a:ea typeface="Fira Code" pitchFamily="49" charset="0"/>
                <a:cs typeface="Fira Code" pitchFamily="49" charset="0"/>
              </a:rPr>
              <a:t>{-# OVERLAPPING #-} </a:t>
            </a:r>
            <a:r>
              <a:rPr lang="en-GB" dirty="0" err="1">
                <a:solidFill>
                  <a:srgbClr val="257FA0"/>
                </a:solidFill>
                <a:effectLst/>
                <a:latin typeface="Fira Code" pitchFamily="49" charset="0"/>
                <a:ea typeface="Fira Code" pitchFamily="49" charset="0"/>
                <a:cs typeface="Fira Code" pitchFamily="49" charset="0"/>
              </a:rPr>
              <a:t>ReifyIndex</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where</a:t>
            </a:r>
            <a:endParaRPr lang="en-GB" dirty="0">
              <a:solidFill>
                <a:srgbClr val="0F7001"/>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	reify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Top</a:t>
            </a:r>
          </a:p>
        </p:txBody>
      </p:sp>
      <p:sp>
        <p:nvSpPr>
          <p:cNvPr id="18" name="TextBox 17">
            <a:extLst>
              <a:ext uri="{FF2B5EF4-FFF2-40B4-BE49-F238E27FC236}">
                <a16:creationId xmlns:a16="http://schemas.microsoft.com/office/drawing/2014/main" id="{3AFF4419-BDCD-5ADE-4D3E-677822F9B2DA}"/>
              </a:ext>
            </a:extLst>
          </p:cNvPr>
          <p:cNvSpPr txBox="1"/>
          <p:nvPr/>
        </p:nvSpPr>
        <p:spPr>
          <a:xfrm>
            <a:off x="2768815" y="4216524"/>
            <a:ext cx="9180664" cy="1200329"/>
          </a:xfrm>
          <a:prstGeom prst="rect">
            <a:avLst/>
          </a:prstGeom>
          <a:noFill/>
        </p:spPr>
        <p:txBody>
          <a:bodyPr wrap="square">
            <a:spAutoFit/>
          </a:bodyPr>
          <a:lstStyle/>
          <a:p>
            <a:r>
              <a:rPr lang="en-GB" dirty="0">
                <a:solidFill>
                  <a:srgbClr val="0F7001"/>
                </a:solidFill>
                <a:effectLst/>
                <a:latin typeface="Fira Code" pitchFamily="49" charset="0"/>
                <a:ea typeface="Fira Code" pitchFamily="49" charset="0"/>
                <a:cs typeface="Fira Code" pitchFamily="49" charset="0"/>
              </a:rPr>
              <a:t>-- Corresponds to Step</a:t>
            </a:r>
            <a:endParaRPr lang="en-GB" dirty="0">
              <a:solidFill>
                <a:srgbClr val="0000FF"/>
              </a:solidFill>
              <a:effectLst/>
              <a:latin typeface="Fira Code" pitchFamily="49" charset="0"/>
              <a:ea typeface="Fira Code" pitchFamily="49" charset="0"/>
              <a:cs typeface="Fira Code" pitchFamily="49" charset="0"/>
            </a:endParaRPr>
          </a:p>
          <a:p>
            <a:pPr>
              <a:buNone/>
            </a:pPr>
            <a:r>
              <a:rPr lang="en-GB" dirty="0">
                <a:solidFill>
                  <a:srgbClr val="0000FF"/>
                </a:solidFill>
                <a:latin typeface="Fira Code" pitchFamily="49" charset="0"/>
                <a:ea typeface="Fira Code" pitchFamily="49" charset="0"/>
                <a:cs typeface="Fira Code" pitchFamily="49" charset="0"/>
              </a:rPr>
              <a:t>instance </a:t>
            </a:r>
            <a:r>
              <a:rPr lang="en-GB" dirty="0">
                <a:solidFill>
                  <a:srgbClr val="000000"/>
                </a:solidFill>
                <a:latin typeface="Fira Code" pitchFamily="49" charset="0"/>
                <a:ea typeface="Fira Code" pitchFamily="49" charset="0"/>
                <a:cs typeface="Fira Code" pitchFamily="49" charset="0"/>
              </a:rPr>
              <a:t>(</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ts2, ts3 ~ (ts2 </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a))</a:t>
            </a:r>
          </a:p>
          <a:p>
            <a:pPr lvl="1"/>
            <a:r>
              <a:rPr lang="en-GB" dirty="0">
                <a:solidFill>
                  <a:srgbClr val="0000FF"/>
                </a:solidFill>
                <a:latin typeface="Fira Code" pitchFamily="49" charset="0"/>
                <a:ea typeface="Fira Code" pitchFamily="49" charset="0"/>
                <a:cs typeface="Fira Code" pitchFamily="49" charset="0"/>
              </a:rPr>
              <a:t>=&gt; </a:t>
            </a:r>
            <a:r>
              <a:rPr lang="en-GB" dirty="0" err="1">
                <a:solidFill>
                  <a:srgbClr val="257FA0"/>
                </a:solidFill>
                <a:latin typeface="Fira Code" pitchFamily="49" charset="0"/>
                <a:ea typeface="Fira Code" pitchFamily="49" charset="0"/>
                <a:cs typeface="Fira Code" pitchFamily="49" charset="0"/>
              </a:rPr>
              <a:t>ReifyIndex</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ts3 </a:t>
            </a:r>
            <a:r>
              <a:rPr lang="en-GB" dirty="0">
                <a:solidFill>
                  <a:srgbClr val="0000FF"/>
                </a:solidFill>
                <a:latin typeface="Fira Code" pitchFamily="49" charset="0"/>
                <a:ea typeface="Fira Code" pitchFamily="49" charset="0"/>
                <a:cs typeface="Fira Code" pitchFamily="49" charset="0"/>
              </a:rPr>
              <a:t>where</a:t>
            </a:r>
            <a:endParaRPr lang="en-GB" dirty="0">
              <a:solidFill>
                <a:srgbClr val="000000"/>
              </a:solidFill>
              <a:latin typeface="Fira Code" pitchFamily="49" charset="0"/>
              <a:ea typeface="Fira Code" pitchFamily="49" charset="0"/>
              <a:cs typeface="Fira Code" pitchFamily="49" charset="0"/>
            </a:endParaRPr>
          </a:p>
          <a:p>
            <a:pPr lvl="2"/>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Pop </a:t>
            </a:r>
            <a:r>
              <a:rPr lang="en-GB" dirty="0">
                <a:solidFill>
                  <a:srgbClr val="000000"/>
                </a:solidFill>
                <a:latin typeface="Fira Code" pitchFamily="49" charset="0"/>
                <a:ea typeface="Fira Code" pitchFamily="49" charset="0"/>
                <a:cs typeface="Fira Code" pitchFamily="49" charset="0"/>
              </a:rPr>
              <a:t>(reify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a:t>
            </a:r>
          </a:p>
        </p:txBody>
      </p:sp>
      <p:sp>
        <p:nvSpPr>
          <p:cNvPr id="20" name="TextBox 19">
            <a:extLst>
              <a:ext uri="{FF2B5EF4-FFF2-40B4-BE49-F238E27FC236}">
                <a16:creationId xmlns:a16="http://schemas.microsoft.com/office/drawing/2014/main" id="{7AD741D7-B0A2-1ED0-7917-F392D53529DF}"/>
              </a:ext>
            </a:extLst>
          </p:cNvPr>
          <p:cNvSpPr txBox="1"/>
          <p:nvPr/>
        </p:nvSpPr>
        <p:spPr>
          <a:xfrm>
            <a:off x="2768815" y="2060209"/>
            <a:ext cx="6115050" cy="296235"/>
          </a:xfrm>
          <a:prstGeom prst="rect">
            <a:avLst/>
          </a:prstGeom>
          <a:noFill/>
        </p:spPr>
        <p:txBody>
          <a:bodyPr wrap="square">
            <a:spAutoFit/>
          </a:bodyPr>
          <a:lstStyle/>
          <a:p>
            <a:pPr>
              <a:lnSpc>
                <a:spcPts val="1350"/>
              </a:lnSpc>
            </a:pPr>
            <a:r>
              <a:rPr lang="en-GB" b="0">
                <a:solidFill>
                  <a:srgbClr val="569CD6"/>
                </a:solidFill>
                <a:effectLst/>
                <a:latin typeface="Fira Code" pitchFamily="49" charset="0"/>
                <a:ea typeface="Fira Code" pitchFamily="49" charset="0"/>
                <a:cs typeface="Fira Code" pitchFamily="49" charset="0"/>
              </a:rPr>
              <a:t>{-# LANGUAGE </a:t>
            </a:r>
            <a:r>
              <a:rPr lang="en-GB" b="0" err="1">
                <a:solidFill>
                  <a:srgbClr val="569CD6"/>
                </a:solidFill>
                <a:effectLst/>
                <a:latin typeface="Fira Code" pitchFamily="49" charset="0"/>
                <a:ea typeface="Fira Code" pitchFamily="49" charset="0"/>
                <a:cs typeface="Fira Code" pitchFamily="49" charset="0"/>
              </a:rPr>
              <a:t>UndecidableInstances</a:t>
            </a:r>
            <a:r>
              <a:rPr lang="en-GB" b="0">
                <a:solidFill>
                  <a:srgbClr val="569CD6"/>
                </a:solidFill>
                <a:effectLst/>
                <a:latin typeface="Fira Code" pitchFamily="49" charset="0"/>
                <a:ea typeface="Fira Code" pitchFamily="49" charset="0"/>
                <a:cs typeface="Fira Code" pitchFamily="49" charset="0"/>
              </a:rPr>
              <a:t> #-}</a:t>
            </a:r>
            <a:endParaRPr lang="en-GB" b="0">
              <a:solidFill>
                <a:srgbClr val="D4D4D4"/>
              </a:solidFill>
              <a:effectLst/>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09EDF179-CAB4-9998-6742-A8EE8045166C}"/>
              </a:ext>
            </a:extLst>
          </p:cNvPr>
          <p:cNvSpPr>
            <a:spLocks noGrp="1"/>
          </p:cNvSpPr>
          <p:nvPr>
            <p:ph type="sldNum" sz="quarter" idx="12"/>
          </p:nvPr>
        </p:nvSpPr>
        <p:spPr/>
        <p:txBody>
          <a:bodyPr/>
          <a:lstStyle/>
          <a:p>
            <a:fld id="{6B547C04-AA2C-754F-9E4E-F6B7B0201F60}" type="slidenum">
              <a:rPr lang="en-US" smtClean="0"/>
              <a:pPr/>
              <a:t>43</a:t>
            </a:fld>
            <a:endParaRPr lang="en-US"/>
          </a:p>
        </p:txBody>
      </p:sp>
      <p:grpSp>
        <p:nvGrpSpPr>
          <p:cNvPr id="5" name="Group 4">
            <a:extLst>
              <a:ext uri="{FF2B5EF4-FFF2-40B4-BE49-F238E27FC236}">
                <a16:creationId xmlns:a16="http://schemas.microsoft.com/office/drawing/2014/main" id="{436F788D-1186-26D7-1E0C-E7B6D2459A96}"/>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B0D8D455-89EB-C13A-D390-B169864DF12C}"/>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4743A91D-31C0-5248-DAA2-65905F084A40}"/>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84E3760B-12FE-DDDF-EF79-4B66F23ADA79}"/>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1" name="Straight Connector 20">
                <a:extLst>
                  <a:ext uri="{FF2B5EF4-FFF2-40B4-BE49-F238E27FC236}">
                    <a16:creationId xmlns:a16="http://schemas.microsoft.com/office/drawing/2014/main" id="{62863233-5990-0E09-4457-53A7DE6A3544}"/>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2" name="Picture 21" descr="A close up of a black background&#10;&#10;AI-generated content may be incorrect.">
                <a:extLst>
                  <a:ext uri="{FF2B5EF4-FFF2-40B4-BE49-F238E27FC236}">
                    <a16:creationId xmlns:a16="http://schemas.microsoft.com/office/drawing/2014/main" id="{00A10717-F411-702F-DD94-FFAF4686A3B4}"/>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8319DA1C-F535-6605-6B84-D27775F86F15}"/>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DC03C115-13C0-1946-A0F3-02B1E7FD87C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B9A2BDE-1420-EFBA-E1AE-A800BB6D4A7E}"/>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8382804C-98D4-93E0-E7BB-C811A7DEEA3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01449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39948-0319-A321-86D9-698A4E68F80C}"/>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BEADEC09-4EE2-F49C-B866-9F7949E9027F}"/>
              </a:ext>
            </a:extLst>
          </p:cNvPr>
          <p:cNvSpPr txBox="1"/>
          <p:nvPr/>
        </p:nvSpPr>
        <p:spPr>
          <a:xfrm>
            <a:off x="999626" y="3258511"/>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Var </a:t>
            </a:r>
            <a:r>
              <a:rPr lang="en-GB" dirty="0">
                <a:solidFill>
                  <a:srgbClr val="0000FF"/>
                </a:solidFill>
                <a:effectLst/>
                <a:latin typeface="Fira Code" pitchFamily="49" charset="0"/>
                <a:ea typeface="Fira Code" pitchFamily="49" charset="0"/>
                <a:cs typeface="Fira Code" pitchFamily="49" charset="0"/>
              </a:rPr>
              <a:t>::</a:t>
            </a:r>
            <a:r>
              <a:rPr lang="en-GB" dirty="0">
                <a:solidFill>
                  <a:srgbClr val="0000FF"/>
                </a:solidFill>
                <a:effectLst/>
                <a:highlight>
                  <a:srgbClr val="FFFC9B"/>
                </a:highlight>
                <a:latin typeface="Fira Code" pitchFamily="49" charset="0"/>
                <a:ea typeface="Fira Code" pitchFamily="49" charset="0"/>
                <a:cs typeface="Fira Code" pitchFamily="49" charset="0"/>
              </a:rPr>
              <a:t> </a:t>
            </a:r>
            <a:r>
              <a:rPr lang="en-GB" dirty="0" err="1">
                <a:solidFill>
                  <a:srgbClr val="257FA0"/>
                </a:solidFill>
                <a:effectLst/>
                <a:highlight>
                  <a:srgbClr val="FFFC9B"/>
                </a:highlight>
                <a:latin typeface="Fira Code" pitchFamily="49" charset="0"/>
                <a:ea typeface="Fira Code" pitchFamily="49" charset="0"/>
                <a:cs typeface="Fira Code" pitchFamily="49" charset="0"/>
              </a:rPr>
              <a:t>ReifyIndex</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ts2 </a:t>
            </a:r>
            <a:r>
              <a:rPr lang="en-GB" dirty="0">
                <a:solidFill>
                  <a:srgbClr val="0000FF"/>
                </a:solidFill>
                <a:highlight>
                  <a:srgbClr val="FFFC9B"/>
                </a:highlight>
                <a:latin typeface="Fira Code" pitchFamily="49" charset="0"/>
                <a:ea typeface="Fira Code" pitchFamily="49" charset="0"/>
                <a:cs typeface="Fira Code" pitchFamily="49" charset="0"/>
              </a:rPr>
              <a:t>=</a:t>
            </a:r>
            <a:r>
              <a:rPr lang="en-GB" dirty="0">
                <a:solidFill>
                  <a:srgbClr val="0000FF"/>
                </a:solidFill>
                <a:effectLst/>
                <a:highlight>
                  <a:srgbClr val="FFFC9B"/>
                </a:highlight>
                <a:latin typeface="Fira Code" pitchFamily="49" charset="0"/>
                <a:ea typeface="Fira Code" pitchFamily="49" charset="0"/>
                <a:cs typeface="Fira Code" pitchFamily="49" charset="0"/>
              </a:rPr>
              <a:t>&gt;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latin typeface="Fira Code" pitchFamily="49" charset="0"/>
                <a:ea typeface="Fira Code" pitchFamily="49" charset="0"/>
                <a:cs typeface="Fira Code" pitchFamily="49" charset="0"/>
              </a:rPr>
              <a:t>ts2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t1)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t1) t2)</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488B5915-7230-E923-A54D-B5132EA49933}"/>
              </a:ext>
            </a:extLst>
          </p:cNvPr>
          <p:cNvSpPr txBox="1"/>
          <p:nvPr/>
        </p:nvSpPr>
        <p:spPr>
          <a:xfrm>
            <a:off x="1120806" y="2283256"/>
            <a:ext cx="4286533" cy="430887"/>
          </a:xfrm>
          <a:prstGeom prst="rect">
            <a:avLst/>
          </a:prstGeom>
          <a:noFill/>
        </p:spPr>
        <p:txBody>
          <a:bodyPr wrap="square">
            <a:spAutoFit/>
          </a:bodyPr>
          <a:lstStyle/>
          <a:p>
            <a:r>
              <a:rPr lang="en-GB" sz="1100" dirty="0">
                <a:solidFill>
                  <a:srgbClr val="0000FF"/>
                </a:solidFill>
                <a:effectLst/>
                <a:latin typeface="Fira Code" pitchFamily="49" charset="0"/>
                <a:ea typeface="Fira Code" pitchFamily="49" charset="0"/>
                <a:cs typeface="Fira Code" pitchFamily="49" charset="0"/>
              </a:rPr>
              <a:t>data </a:t>
            </a:r>
            <a:r>
              <a:rPr lang="en-GB" sz="1100" dirty="0">
                <a:solidFill>
                  <a:srgbClr val="257FA0"/>
                </a:solidFill>
                <a:effectLst/>
                <a:latin typeface="Fira Code" pitchFamily="49" charset="0"/>
                <a:ea typeface="Fira Code" pitchFamily="49" charset="0"/>
                <a:cs typeface="Fira Code" pitchFamily="49" charset="0"/>
              </a:rPr>
              <a:t>Ty </a:t>
            </a:r>
            <a:r>
              <a:rPr lang="en-GB" sz="1100" dirty="0">
                <a:solidFill>
                  <a:srgbClr val="0000FF"/>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Unit </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Ty :-&gt; Ty    </a:t>
            </a:r>
            <a:r>
              <a:rPr lang="en-GB" sz="1100" dirty="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Guest types</a:t>
            </a:r>
            <a:endParaRPr lang="en-GB" sz="1100" dirty="0">
              <a:solidFill>
                <a:srgbClr val="257FA0"/>
              </a:solidFill>
              <a:effectLst/>
              <a:latin typeface="Fira Code" pitchFamily="49" charset="0"/>
              <a:ea typeface="Fira Code" pitchFamily="49" charset="0"/>
              <a:cs typeface="Fira Code" pitchFamily="49" charset="0"/>
            </a:endParaRPr>
          </a:p>
          <a:p>
            <a:r>
              <a:rPr lang="en-GB" sz="1100" dirty="0">
                <a:solidFill>
                  <a:srgbClr val="0000FF"/>
                </a:solidFill>
                <a:effectLst/>
                <a:latin typeface="Fira Code" pitchFamily="49" charset="0"/>
                <a:ea typeface="Fira Code" pitchFamily="49" charset="0"/>
                <a:cs typeface="Fira Code" pitchFamily="49" charset="0"/>
              </a:rPr>
              <a:t>data </a:t>
            </a:r>
            <a:r>
              <a:rPr lang="en-GB" sz="1100" dirty="0" err="1">
                <a:solidFill>
                  <a:srgbClr val="257FA0"/>
                </a:solidFill>
                <a:effectLst/>
                <a:latin typeface="Fira Code" pitchFamily="49" charset="0"/>
                <a:ea typeface="Fira Code" pitchFamily="49" charset="0"/>
                <a:cs typeface="Fira Code" pitchFamily="49" charset="0"/>
              </a:rPr>
              <a:t>Ctx</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Empty </a:t>
            </a:r>
            <a:r>
              <a:rPr lang="en-GB" sz="1100" dirty="0">
                <a:solidFill>
                  <a:srgbClr val="000000"/>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Ctx</a:t>
            </a:r>
            <a:r>
              <a:rPr lang="en-GB" sz="1100" dirty="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dirty="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393C85AF-59D4-2515-E008-FC26DF4C9E5D}"/>
              </a:ext>
            </a:extLst>
          </p:cNvPr>
          <p:cNvSpPr txBox="1"/>
          <p:nvPr/>
        </p:nvSpPr>
        <p:spPr>
          <a:xfrm>
            <a:off x="5478913" y="2203955"/>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5" name="TextBox 4">
            <a:extLst>
              <a:ext uri="{FF2B5EF4-FFF2-40B4-BE49-F238E27FC236}">
                <a16:creationId xmlns:a16="http://schemas.microsoft.com/office/drawing/2014/main" id="{1DA853AB-6E19-FC98-1F5A-B8992552F5ED}"/>
              </a:ext>
            </a:extLst>
          </p:cNvPr>
          <p:cNvSpPr txBox="1"/>
          <p:nvPr/>
        </p:nvSpPr>
        <p:spPr>
          <a:xfrm>
            <a:off x="5478913" y="2808410"/>
            <a:ext cx="6768192" cy="430887"/>
          </a:xfrm>
          <a:prstGeom prst="rect">
            <a:avLst/>
          </a:prstGeom>
          <a:noFill/>
        </p:spPr>
        <p:txBody>
          <a:bodyPr wrap="square">
            <a:spAutoFit/>
          </a:bodyPr>
          <a:lstStyle/>
          <a:p>
            <a:pPr>
              <a:buNone/>
            </a:pPr>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latin typeface="Fira Code" pitchFamily="49" charset="0"/>
                <a:ea typeface="Fira Code" pitchFamily="49" charset="0"/>
                <a:cs typeface="Fira Code" pitchFamily="49" charset="0"/>
              </a:rPr>
              <a:t>:</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257FA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latin typeface="Fira Code" pitchFamily="49" charset="0"/>
                <a:ea typeface="Fira Code" pitchFamily="49" charset="0"/>
                <a:cs typeface="Fira Code" pitchFamily="49" charset="0"/>
              </a:rPr>
              <a:t>:</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p:txBody>
      </p:sp>
      <p:sp>
        <p:nvSpPr>
          <p:cNvPr id="11" name="Slide Number Placeholder 10">
            <a:extLst>
              <a:ext uri="{FF2B5EF4-FFF2-40B4-BE49-F238E27FC236}">
                <a16:creationId xmlns:a16="http://schemas.microsoft.com/office/drawing/2014/main" id="{F57ED485-850A-5008-AB1F-A8E7BCA59E40}"/>
              </a:ext>
            </a:extLst>
          </p:cNvPr>
          <p:cNvSpPr>
            <a:spLocks noGrp="1"/>
          </p:cNvSpPr>
          <p:nvPr>
            <p:ph type="sldNum" sz="quarter" idx="12"/>
          </p:nvPr>
        </p:nvSpPr>
        <p:spPr/>
        <p:txBody>
          <a:bodyPr/>
          <a:lstStyle/>
          <a:p>
            <a:fld id="{6B547C04-AA2C-754F-9E4E-F6B7B0201F60}" type="slidenum">
              <a:rPr lang="en-US" smtClean="0"/>
              <a:pPr/>
              <a:t>44</a:t>
            </a:fld>
            <a:endParaRPr lang="en-US"/>
          </a:p>
        </p:txBody>
      </p:sp>
      <p:sp>
        <p:nvSpPr>
          <p:cNvPr id="18" name="TextBox 17">
            <a:extLst>
              <a:ext uri="{FF2B5EF4-FFF2-40B4-BE49-F238E27FC236}">
                <a16:creationId xmlns:a16="http://schemas.microsoft.com/office/drawing/2014/main" id="{7A5317FE-23DB-7E20-8D71-E4AE38A509F5}"/>
              </a:ext>
            </a:extLst>
          </p:cNvPr>
          <p:cNvSpPr txBox="1"/>
          <p:nvPr/>
        </p:nvSpPr>
        <p:spPr>
          <a:xfrm>
            <a:off x="1120806" y="5407478"/>
            <a:ext cx="6098720"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class </a:t>
            </a:r>
            <a:r>
              <a:rPr lang="en-GB" sz="1100" dirty="0" err="1">
                <a:solidFill>
                  <a:srgbClr val="257FA0"/>
                </a:solidFill>
                <a:effectLst/>
                <a:latin typeface="Fira Code" pitchFamily="49" charset="0"/>
                <a:ea typeface="Fira Code" pitchFamily="49" charset="0"/>
                <a:cs typeface="Fira Code" pitchFamily="49" charset="0"/>
              </a:rPr>
              <a:t>ReifyIndex</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ts2 </a:t>
            </a:r>
            <a:r>
              <a:rPr lang="en-GB" sz="1100" dirty="0">
                <a:solidFill>
                  <a:srgbClr val="0000FF"/>
                </a:solidFill>
                <a:effectLst/>
                <a:latin typeface="Fira Code" pitchFamily="49" charset="0"/>
                <a:ea typeface="Fira Code" pitchFamily="49" charset="0"/>
                <a:cs typeface="Fira Code" pitchFamily="49" charset="0"/>
              </a:rPr>
              <a:t>where</a:t>
            </a:r>
          </a:p>
          <a:p>
            <a:r>
              <a:rPr lang="en-GB" sz="1100" dirty="0">
                <a:solidFill>
                  <a:srgbClr val="000000"/>
                </a:solidFill>
                <a:effectLst/>
                <a:latin typeface="Fira Code" pitchFamily="49" charset="0"/>
                <a:ea typeface="Fira Code" pitchFamily="49" charset="0"/>
                <a:cs typeface="Fira Code" pitchFamily="49" charset="0"/>
              </a:rPr>
              <a:t>	reify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t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Index </a:t>
            </a:r>
            <a:r>
              <a:rPr lang="en-GB" sz="1100" dirty="0">
                <a:solidFill>
                  <a:srgbClr val="000000"/>
                </a:solidFill>
                <a:effectLst/>
                <a:latin typeface="Fira Code" pitchFamily="49" charset="0"/>
                <a:ea typeface="Fira Code" pitchFamily="49" charset="0"/>
                <a:cs typeface="Fira Code" pitchFamily="49" charset="0"/>
              </a:rPr>
              <a:t>ts2 t</a:t>
            </a:r>
          </a:p>
        </p:txBody>
      </p:sp>
      <p:sp>
        <p:nvSpPr>
          <p:cNvPr id="19" name="TextBox 18">
            <a:extLst>
              <a:ext uri="{FF2B5EF4-FFF2-40B4-BE49-F238E27FC236}">
                <a16:creationId xmlns:a16="http://schemas.microsoft.com/office/drawing/2014/main" id="{C293854E-032F-BA78-FD0C-468B80480B96}"/>
              </a:ext>
            </a:extLst>
          </p:cNvPr>
          <p:cNvSpPr txBox="1"/>
          <p:nvPr/>
        </p:nvSpPr>
        <p:spPr>
          <a:xfrm>
            <a:off x="999626" y="5969170"/>
            <a:ext cx="7395911"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instance </a:t>
            </a:r>
            <a:r>
              <a:rPr lang="en-GB" sz="1100" dirty="0">
                <a:solidFill>
                  <a:srgbClr val="0F7001"/>
                </a:solidFill>
                <a:effectLst/>
                <a:latin typeface="Fira Code" pitchFamily="49" charset="0"/>
                <a:ea typeface="Fira Code" pitchFamily="49" charset="0"/>
                <a:cs typeface="Fira Code" pitchFamily="49" charset="0"/>
              </a:rPr>
              <a:t>{-# OVERLAPPING #-} </a:t>
            </a:r>
            <a:r>
              <a:rPr lang="en-GB" sz="1100" dirty="0" err="1">
                <a:solidFill>
                  <a:srgbClr val="257FA0"/>
                </a:solidFill>
                <a:effectLst/>
                <a:latin typeface="Fira Code" pitchFamily="49" charset="0"/>
                <a:ea typeface="Fira Code" pitchFamily="49" charset="0"/>
                <a:cs typeface="Fira Code" pitchFamily="49" charset="0"/>
              </a:rPr>
              <a:t>ReifyIndex</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where</a:t>
            </a:r>
            <a:endParaRPr lang="en-GB" sz="1100" dirty="0">
              <a:solidFill>
                <a:srgbClr val="0F7001"/>
              </a:solidFill>
              <a:effectLst/>
              <a:latin typeface="Fira Code" pitchFamily="49" charset="0"/>
              <a:ea typeface="Fira Code" pitchFamily="49" charset="0"/>
              <a:cs typeface="Fira Code" pitchFamily="49" charset="0"/>
            </a:endParaRPr>
          </a:p>
          <a:p>
            <a:r>
              <a:rPr lang="en-GB" sz="1100" dirty="0">
                <a:solidFill>
                  <a:srgbClr val="000000"/>
                </a:solidFill>
                <a:effectLst/>
                <a:latin typeface="Fira Code" pitchFamily="49" charset="0"/>
                <a:ea typeface="Fira Code" pitchFamily="49" charset="0"/>
                <a:cs typeface="Fira Code" pitchFamily="49" charset="0"/>
              </a:rPr>
              <a:t>	reify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Top</a:t>
            </a:r>
          </a:p>
        </p:txBody>
      </p:sp>
      <p:sp>
        <p:nvSpPr>
          <p:cNvPr id="20" name="TextBox 19">
            <a:extLst>
              <a:ext uri="{FF2B5EF4-FFF2-40B4-BE49-F238E27FC236}">
                <a16:creationId xmlns:a16="http://schemas.microsoft.com/office/drawing/2014/main" id="{7E133A44-3DA7-D23E-0C89-14D08496C4BC}"/>
              </a:ext>
            </a:extLst>
          </p:cNvPr>
          <p:cNvSpPr txBox="1"/>
          <p:nvPr/>
        </p:nvSpPr>
        <p:spPr>
          <a:xfrm>
            <a:off x="6096000" y="5557205"/>
            <a:ext cx="5118894" cy="600164"/>
          </a:xfrm>
          <a:prstGeom prst="rect">
            <a:avLst/>
          </a:prstGeom>
          <a:noFill/>
        </p:spPr>
        <p:txBody>
          <a:bodyPr wrap="square">
            <a:spAutoFit/>
          </a:bodyPr>
          <a:lstStyle/>
          <a:p>
            <a:pPr>
              <a:buNone/>
            </a:pPr>
            <a:r>
              <a:rPr lang="en-GB" sz="1100" dirty="0">
                <a:solidFill>
                  <a:srgbClr val="0000FF"/>
                </a:solidFill>
                <a:latin typeface="Fira Code" pitchFamily="49" charset="0"/>
                <a:ea typeface="Fira Code" pitchFamily="49" charset="0"/>
                <a:cs typeface="Fira Code" pitchFamily="49" charset="0"/>
              </a:rPr>
              <a:t>instance </a:t>
            </a:r>
            <a:r>
              <a:rPr lang="en-GB" sz="1100" dirty="0">
                <a:solidFill>
                  <a:srgbClr val="000000"/>
                </a:solidFill>
                <a:latin typeface="Fira Code" pitchFamily="49" charset="0"/>
                <a:ea typeface="Fira Code" pitchFamily="49" charset="0"/>
                <a:cs typeface="Fira Code" pitchFamily="49" charset="0"/>
              </a:rPr>
              <a:t>(</a:t>
            </a:r>
            <a:r>
              <a:rPr lang="en-GB" sz="1100" dirty="0" err="1">
                <a:solidFill>
                  <a:srgbClr val="257FA0"/>
                </a:solidFill>
                <a:latin typeface="Fira Code" pitchFamily="49" charset="0"/>
                <a:ea typeface="Fira Code" pitchFamily="49" charset="0"/>
                <a:cs typeface="Fira Code" pitchFamily="49" charset="0"/>
              </a:rPr>
              <a:t>ReifyIndex</a:t>
            </a:r>
            <a:r>
              <a:rPr lang="en-GB" sz="1100" dirty="0">
                <a:solidFill>
                  <a:srgbClr val="257FA0"/>
                </a:solidFill>
                <a:latin typeface="Fira Code" pitchFamily="49" charset="0"/>
                <a:ea typeface="Fira Code" pitchFamily="49" charset="0"/>
                <a:cs typeface="Fira Code" pitchFamily="49" charset="0"/>
              </a:rPr>
              <a:t> </a:t>
            </a:r>
            <a:r>
              <a:rPr lang="en-GB" sz="1100" dirty="0" err="1">
                <a:solidFill>
                  <a:srgbClr val="000000"/>
                </a:solidFill>
                <a:latin typeface="Fira Code" pitchFamily="49" charset="0"/>
                <a:ea typeface="Fira Code" pitchFamily="49" charset="0"/>
                <a:cs typeface="Fira Code" pitchFamily="49" charset="0"/>
              </a:rPr>
              <a:t>ts</a:t>
            </a:r>
            <a:r>
              <a:rPr lang="en-GB" sz="1100" dirty="0">
                <a:solidFill>
                  <a:srgbClr val="000000"/>
                </a:solidFill>
                <a:latin typeface="Fira Code" pitchFamily="49" charset="0"/>
                <a:ea typeface="Fira Code" pitchFamily="49" charset="0"/>
                <a:cs typeface="Fira Code" pitchFamily="49" charset="0"/>
              </a:rPr>
              <a:t> ts2, </a:t>
            </a:r>
            <a:r>
              <a:rPr lang="en-GB" sz="1100" dirty="0" err="1">
                <a:solidFill>
                  <a:srgbClr val="000000"/>
                </a:solidFill>
                <a:latin typeface="Fira Code" pitchFamily="49" charset="0"/>
                <a:ea typeface="Fira Code" pitchFamily="49" charset="0"/>
                <a:cs typeface="Fira Code" pitchFamily="49" charset="0"/>
              </a:rPr>
              <a:t>ReifyIndex</a:t>
            </a:r>
            <a:r>
              <a:rPr lang="en-GB" sz="1100" dirty="0">
                <a:solidFill>
                  <a:srgbClr val="000000"/>
                </a:solidFill>
                <a:latin typeface="Fira Code" pitchFamily="49" charset="0"/>
                <a:ea typeface="Fira Code" pitchFamily="49" charset="0"/>
                <a:cs typeface="Fira Code" pitchFamily="49" charset="0"/>
              </a:rPr>
              <a:t>' ~ (ts2 </a:t>
            </a:r>
            <a:r>
              <a:rPr lang="en-GB" sz="1100" dirty="0">
                <a:solidFill>
                  <a:srgbClr val="257FA0"/>
                </a:solidFill>
                <a:latin typeface="Fira Code" pitchFamily="49" charset="0"/>
                <a:ea typeface="Fira Code" pitchFamily="49" charset="0"/>
                <a:cs typeface="Fira Code" pitchFamily="49" charset="0"/>
              </a:rPr>
              <a:t>:/: </a:t>
            </a:r>
            <a:r>
              <a:rPr lang="en-GB" sz="1100" dirty="0">
                <a:solidFill>
                  <a:srgbClr val="000000"/>
                </a:solidFill>
                <a:latin typeface="Fira Code" pitchFamily="49" charset="0"/>
                <a:ea typeface="Fira Code" pitchFamily="49" charset="0"/>
                <a:cs typeface="Fira Code" pitchFamily="49" charset="0"/>
              </a:rPr>
              <a:t>a))</a:t>
            </a:r>
          </a:p>
          <a:p>
            <a:pPr lvl="1"/>
            <a:r>
              <a:rPr lang="en-GB" sz="1100" dirty="0">
                <a:solidFill>
                  <a:srgbClr val="0000FF"/>
                </a:solidFill>
                <a:latin typeface="Fira Code" pitchFamily="49" charset="0"/>
                <a:ea typeface="Fira Code" pitchFamily="49" charset="0"/>
                <a:cs typeface="Fira Code" pitchFamily="49" charset="0"/>
              </a:rPr>
              <a:t>=&gt; </a:t>
            </a:r>
            <a:r>
              <a:rPr lang="en-GB" sz="1100" dirty="0" err="1">
                <a:solidFill>
                  <a:srgbClr val="257FA0"/>
                </a:solidFill>
                <a:latin typeface="Fira Code" pitchFamily="49" charset="0"/>
                <a:ea typeface="Fira Code" pitchFamily="49" charset="0"/>
                <a:cs typeface="Fira Code" pitchFamily="49" charset="0"/>
              </a:rPr>
              <a:t>ReifyIndex</a:t>
            </a:r>
            <a:r>
              <a:rPr lang="en-GB" sz="1100" dirty="0">
                <a:solidFill>
                  <a:srgbClr val="257FA0"/>
                </a:solidFill>
                <a:latin typeface="Fira Code" pitchFamily="49" charset="0"/>
                <a:ea typeface="Fira Code" pitchFamily="49" charset="0"/>
                <a:cs typeface="Fira Code" pitchFamily="49" charset="0"/>
              </a:rPr>
              <a:t> </a:t>
            </a:r>
            <a:r>
              <a:rPr lang="en-GB" sz="1100" dirty="0" err="1">
                <a:solidFill>
                  <a:srgbClr val="000000"/>
                </a:solidFill>
                <a:latin typeface="Fira Code" pitchFamily="49" charset="0"/>
                <a:ea typeface="Fira Code" pitchFamily="49" charset="0"/>
                <a:cs typeface="Fira Code" pitchFamily="49" charset="0"/>
              </a:rPr>
              <a:t>ts</a:t>
            </a:r>
            <a:r>
              <a:rPr lang="en-GB" sz="1100" dirty="0">
                <a:solidFill>
                  <a:srgbClr val="000000"/>
                </a:solidFill>
                <a:latin typeface="Fira Code" pitchFamily="49" charset="0"/>
                <a:ea typeface="Fira Code" pitchFamily="49" charset="0"/>
                <a:cs typeface="Fira Code" pitchFamily="49" charset="0"/>
              </a:rPr>
              <a:t> ts3 </a:t>
            </a:r>
            <a:r>
              <a:rPr lang="en-GB" sz="1100" dirty="0">
                <a:solidFill>
                  <a:srgbClr val="0000FF"/>
                </a:solidFill>
                <a:latin typeface="Fira Code" pitchFamily="49" charset="0"/>
                <a:ea typeface="Fira Code" pitchFamily="49" charset="0"/>
                <a:cs typeface="Fira Code" pitchFamily="49" charset="0"/>
              </a:rPr>
              <a:t>where</a:t>
            </a:r>
            <a:endParaRPr lang="en-GB" sz="1100" dirty="0">
              <a:solidFill>
                <a:srgbClr val="000000"/>
              </a:solidFill>
              <a:latin typeface="Fira Code" pitchFamily="49" charset="0"/>
              <a:ea typeface="Fira Code" pitchFamily="49" charset="0"/>
              <a:cs typeface="Fira Code" pitchFamily="49" charset="0"/>
            </a:endParaRPr>
          </a:p>
          <a:p>
            <a:pPr lvl="2"/>
            <a:r>
              <a:rPr lang="en-GB" sz="1100" dirty="0">
                <a:solidFill>
                  <a:srgbClr val="000000"/>
                </a:solidFill>
                <a:latin typeface="Fira Code" pitchFamily="49" charset="0"/>
                <a:ea typeface="Fira Code" pitchFamily="49" charset="0"/>
                <a:cs typeface="Fira Code" pitchFamily="49" charset="0"/>
              </a:rPr>
              <a:t>reify </a:t>
            </a:r>
            <a:r>
              <a:rPr lang="en-GB" sz="1100" dirty="0" err="1">
                <a:solidFill>
                  <a:srgbClr val="000000"/>
                </a:solidFill>
                <a:latin typeface="Fira Code" pitchFamily="49" charset="0"/>
                <a:ea typeface="Fira Code" pitchFamily="49" charset="0"/>
                <a:cs typeface="Fira Code" pitchFamily="49" charset="0"/>
              </a:rPr>
              <a:t>i</a:t>
            </a:r>
            <a:r>
              <a:rPr lang="en-GB" sz="1100" dirty="0">
                <a:solidFill>
                  <a:srgbClr val="000000"/>
                </a:solidFill>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 </a:t>
            </a:r>
            <a:r>
              <a:rPr lang="en-GB" sz="1100" dirty="0">
                <a:solidFill>
                  <a:srgbClr val="257FA0"/>
                </a:solidFill>
                <a:latin typeface="Fira Code" pitchFamily="49" charset="0"/>
                <a:ea typeface="Fira Code" pitchFamily="49" charset="0"/>
                <a:cs typeface="Fira Code" pitchFamily="49" charset="0"/>
              </a:rPr>
              <a:t>Pop </a:t>
            </a:r>
            <a:r>
              <a:rPr lang="en-GB" sz="1100" dirty="0">
                <a:solidFill>
                  <a:srgbClr val="000000"/>
                </a:solidFill>
                <a:latin typeface="Fira Code" pitchFamily="49" charset="0"/>
                <a:ea typeface="Fira Code" pitchFamily="49" charset="0"/>
                <a:cs typeface="Fira Code" pitchFamily="49" charset="0"/>
              </a:rPr>
              <a:t>(reify </a:t>
            </a:r>
            <a:r>
              <a:rPr lang="en-GB" sz="1100" dirty="0" err="1">
                <a:solidFill>
                  <a:srgbClr val="000000"/>
                </a:solidFill>
                <a:latin typeface="Fira Code" pitchFamily="49" charset="0"/>
                <a:ea typeface="Fira Code" pitchFamily="49" charset="0"/>
                <a:cs typeface="Fira Code" pitchFamily="49" charset="0"/>
              </a:rPr>
              <a:t>i</a:t>
            </a:r>
            <a:r>
              <a:rPr lang="en-GB" sz="1100" dirty="0">
                <a:solidFill>
                  <a:srgbClr val="000000"/>
                </a:solidFill>
                <a:latin typeface="Fira Code" pitchFamily="49" charset="0"/>
                <a:ea typeface="Fira Code" pitchFamily="49" charset="0"/>
                <a:cs typeface="Fira Code" pitchFamily="49" charset="0"/>
              </a:rPr>
              <a:t>)</a:t>
            </a:r>
          </a:p>
        </p:txBody>
      </p:sp>
      <p:grpSp>
        <p:nvGrpSpPr>
          <p:cNvPr id="34" name="Group 33">
            <a:extLst>
              <a:ext uri="{FF2B5EF4-FFF2-40B4-BE49-F238E27FC236}">
                <a16:creationId xmlns:a16="http://schemas.microsoft.com/office/drawing/2014/main" id="{E6E89A80-E378-DD1A-6632-E74F072AC93D}"/>
              </a:ext>
            </a:extLst>
          </p:cNvPr>
          <p:cNvGrpSpPr/>
          <p:nvPr/>
        </p:nvGrpSpPr>
        <p:grpSpPr>
          <a:xfrm>
            <a:off x="999626" y="136525"/>
            <a:ext cx="10192748" cy="1793645"/>
            <a:chOff x="999626" y="136525"/>
            <a:chExt cx="10192748" cy="1793645"/>
          </a:xfrm>
        </p:grpSpPr>
        <p:pic>
          <p:nvPicPr>
            <p:cNvPr id="35" name="Picture 34">
              <a:extLst>
                <a:ext uri="{FF2B5EF4-FFF2-40B4-BE49-F238E27FC236}">
                  <a16:creationId xmlns:a16="http://schemas.microsoft.com/office/drawing/2014/main" id="{CCFEC8EF-CBBF-D23B-120A-E7689C7FA2C3}"/>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36" name="Group 35">
              <a:extLst>
                <a:ext uri="{FF2B5EF4-FFF2-40B4-BE49-F238E27FC236}">
                  <a16:creationId xmlns:a16="http://schemas.microsoft.com/office/drawing/2014/main" id="{D45F2410-2D4A-B67F-F235-165B03B969C1}"/>
                </a:ext>
              </a:extLst>
            </p:cNvPr>
            <p:cNvGrpSpPr/>
            <p:nvPr/>
          </p:nvGrpSpPr>
          <p:grpSpPr>
            <a:xfrm>
              <a:off x="3790892" y="1336907"/>
              <a:ext cx="4463590" cy="529805"/>
              <a:chOff x="3576142" y="1392200"/>
              <a:chExt cx="4463590" cy="529805"/>
            </a:xfrm>
          </p:grpSpPr>
          <p:pic>
            <p:nvPicPr>
              <p:cNvPr id="41" name="Picture 40" descr="A black background with white text&#10;&#10;AI-generated content may be incorrect.">
                <a:extLst>
                  <a:ext uri="{FF2B5EF4-FFF2-40B4-BE49-F238E27FC236}">
                    <a16:creationId xmlns:a16="http://schemas.microsoft.com/office/drawing/2014/main" id="{FDB6E9CA-D076-AF51-964F-0776081B3909}"/>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42" name="Straight Connector 41">
                <a:extLst>
                  <a:ext uri="{FF2B5EF4-FFF2-40B4-BE49-F238E27FC236}">
                    <a16:creationId xmlns:a16="http://schemas.microsoft.com/office/drawing/2014/main" id="{03B0252C-649C-E4B9-7AA0-BF3F952F6005}"/>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43" name="Picture 42" descr="A close up of a black background&#10;&#10;AI-generated content may be incorrect.">
                <a:extLst>
                  <a:ext uri="{FF2B5EF4-FFF2-40B4-BE49-F238E27FC236}">
                    <a16:creationId xmlns:a16="http://schemas.microsoft.com/office/drawing/2014/main" id="{3244BE73-9A55-0CCA-8888-27CFCA0029AC}"/>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37" name="TextBox 36">
              <a:extLst>
                <a:ext uri="{FF2B5EF4-FFF2-40B4-BE49-F238E27FC236}">
                  <a16:creationId xmlns:a16="http://schemas.microsoft.com/office/drawing/2014/main" id="{DD6C6A42-614E-660D-A98C-490A0466E0D8}"/>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38" name="Picture 10" descr="Alex Kavvos">
              <a:extLst>
                <a:ext uri="{FF2B5EF4-FFF2-40B4-BE49-F238E27FC236}">
                  <a16:creationId xmlns:a16="http://schemas.microsoft.com/office/drawing/2014/main" id="{754C1811-87B2-982D-A184-3A6D646AE63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39" name="Picture 38">
              <a:extLst>
                <a:ext uri="{FF2B5EF4-FFF2-40B4-BE49-F238E27FC236}">
                  <a16:creationId xmlns:a16="http://schemas.microsoft.com/office/drawing/2014/main" id="{D04CB729-1B1A-9C8B-7513-D8A380B2C47E}"/>
                </a:ext>
              </a:extLst>
            </p:cNvPr>
            <p:cNvPicPr>
              <a:picLocks noChangeAspect="1"/>
            </p:cNvPicPr>
            <p:nvPr/>
          </p:nvPicPr>
          <p:blipFill>
            <a:blip r:embed="rId7"/>
            <a:srcRect l="18354"/>
            <a:stretch/>
          </p:blipFill>
          <p:spPr>
            <a:xfrm>
              <a:off x="999626" y="136525"/>
              <a:ext cx="1462651" cy="1791450"/>
            </a:xfrm>
            <a:prstGeom prst="rect">
              <a:avLst/>
            </a:prstGeom>
          </p:spPr>
        </p:pic>
        <p:pic>
          <p:nvPicPr>
            <p:cNvPr id="40" name="Picture 4" descr="Meng Wang (head of group)">
              <a:extLst>
                <a:ext uri="{FF2B5EF4-FFF2-40B4-BE49-F238E27FC236}">
                  <a16:creationId xmlns:a16="http://schemas.microsoft.com/office/drawing/2014/main" id="{ED857C31-4702-84E6-2C1F-318730F3233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178294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84C0C-6C8F-E5D1-7915-B5B403688805}"/>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8581A8EB-FFC5-E291-3FA8-48D7720B8E12}"/>
              </a:ext>
            </a:extLst>
          </p:cNvPr>
          <p:cNvSpPr txBox="1"/>
          <p:nvPr/>
        </p:nvSpPr>
        <p:spPr>
          <a:xfrm>
            <a:off x="999626" y="3258511"/>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a:t>
            </a:r>
            <a:r>
              <a:rPr lang="en-GB" dirty="0">
                <a:solidFill>
                  <a:srgbClr val="257FA0"/>
                </a:solidFill>
                <a:effectLst/>
                <a:highlight>
                  <a:srgbClr val="FFFFFF"/>
                </a:highlight>
                <a:latin typeface="Fira Code" pitchFamily="49" charset="0"/>
                <a:ea typeface="Fira Code" pitchFamily="49" charset="0"/>
                <a:cs typeface="Fira Code" pitchFamily="49" charset="0"/>
              </a:rPr>
              <a:t>Var </a:t>
            </a:r>
            <a:r>
              <a:rPr lang="en-GB" dirty="0">
                <a:solidFill>
                  <a:srgbClr val="0000FF"/>
                </a:solidFill>
                <a:effectLst/>
                <a:highlight>
                  <a:srgbClr val="FFFFFF"/>
                </a:highlight>
                <a:latin typeface="Fira Code" pitchFamily="49" charset="0"/>
                <a:ea typeface="Fira Code" pitchFamily="49" charset="0"/>
                <a:cs typeface="Fira Code" pitchFamily="49" charset="0"/>
              </a:rPr>
              <a:t>:: </a:t>
            </a:r>
            <a:r>
              <a:rPr lang="en-GB" dirty="0" err="1">
                <a:solidFill>
                  <a:srgbClr val="257FA0"/>
                </a:solidFill>
                <a:effectLst/>
                <a:highlight>
                  <a:srgbClr val="FFFFFF"/>
                </a:highlight>
                <a:latin typeface="Fira Code" pitchFamily="49" charset="0"/>
                <a:ea typeface="Fira Code" pitchFamily="49" charset="0"/>
                <a:cs typeface="Fira Code" pitchFamily="49" charset="0"/>
              </a:rPr>
              <a:t>ReifyIndex</a:t>
            </a:r>
            <a:r>
              <a:rPr lang="en-GB" dirty="0">
                <a:solidFill>
                  <a:srgbClr val="257FA0"/>
                </a:solidFill>
                <a:effectLst/>
                <a:highlight>
                  <a:srgbClr val="FFFFFF"/>
                </a:highlight>
                <a:latin typeface="Fira Code" pitchFamily="49" charset="0"/>
                <a:ea typeface="Fira Code" pitchFamily="49" charset="0"/>
                <a:cs typeface="Fira Code" pitchFamily="49" charset="0"/>
              </a:rPr>
              <a:t> </a:t>
            </a:r>
            <a:r>
              <a:rPr lang="en-GB" dirty="0" err="1">
                <a:solidFill>
                  <a:srgbClr val="000000"/>
                </a:solidFill>
                <a:effectLst/>
                <a:highlight>
                  <a:srgbClr val="FFFFFF"/>
                </a:highlight>
                <a:latin typeface="Fira Code" pitchFamily="49" charset="0"/>
                <a:ea typeface="Fira Code" pitchFamily="49" charset="0"/>
                <a:cs typeface="Fira Code" pitchFamily="49" charset="0"/>
              </a:rPr>
              <a:t>ts</a:t>
            </a:r>
            <a:r>
              <a:rPr lang="en-GB" dirty="0">
                <a:solidFill>
                  <a:srgbClr val="000000"/>
                </a:solidFill>
                <a:effectLst/>
                <a:highlight>
                  <a:srgbClr val="FFFFFF"/>
                </a:highlight>
                <a:latin typeface="Fira Code" pitchFamily="49" charset="0"/>
                <a:ea typeface="Fira Code" pitchFamily="49" charset="0"/>
                <a:cs typeface="Fira Code" pitchFamily="49" charset="0"/>
              </a:rPr>
              <a:t> ts2 </a:t>
            </a:r>
            <a:r>
              <a:rPr lang="en-GB" dirty="0">
                <a:solidFill>
                  <a:srgbClr val="0000FF"/>
                </a:solidFill>
                <a:highlight>
                  <a:srgbClr val="FFFFFF"/>
                </a:highlight>
                <a:latin typeface="Fira Code" pitchFamily="49" charset="0"/>
                <a:ea typeface="Fira Code" pitchFamily="49" charset="0"/>
                <a:cs typeface="Fira Code" pitchFamily="49" charset="0"/>
              </a:rPr>
              <a:t>=</a:t>
            </a:r>
            <a:r>
              <a:rPr lang="en-GB" dirty="0">
                <a:solidFill>
                  <a:srgbClr val="0000FF"/>
                </a:solidFill>
                <a:effectLst/>
                <a:highlight>
                  <a:srgbClr val="FFFFFF"/>
                </a:highlight>
                <a:latin typeface="Fira Code" pitchFamily="49" charset="0"/>
                <a:ea typeface="Fira Code" pitchFamily="49" charset="0"/>
                <a:cs typeface="Fira Code" pitchFamily="49" charset="0"/>
              </a:rPr>
              <a:t>&gt;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latin typeface="Fira Code" pitchFamily="49" charset="0"/>
                <a:ea typeface="Fira Code" pitchFamily="49" charset="0"/>
                <a:cs typeface="Fira Code" pitchFamily="49" charset="0"/>
              </a:rPr>
              <a:t>ts2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t1)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latin typeface="Fira Code" pitchFamily="49" charset="0"/>
                <a:ea typeface="Fira Code" pitchFamily="49" charset="0"/>
                <a:cs typeface="Fira Code" pitchFamily="49" charset="0"/>
              </a:rPr>
              <a:t>(</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t1) t2)</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E5490DB4-20DE-75FB-28C4-B0129944FE22}"/>
              </a:ext>
            </a:extLst>
          </p:cNvPr>
          <p:cNvSpPr txBox="1"/>
          <p:nvPr/>
        </p:nvSpPr>
        <p:spPr>
          <a:xfrm>
            <a:off x="1120806" y="2283256"/>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6598C0F1-AF29-2E3F-8DAA-7AD3E2985EC9}"/>
              </a:ext>
            </a:extLst>
          </p:cNvPr>
          <p:cNvSpPr txBox="1"/>
          <p:nvPr/>
        </p:nvSpPr>
        <p:spPr>
          <a:xfrm>
            <a:off x="5478913" y="2203955"/>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5" name="TextBox 4">
            <a:extLst>
              <a:ext uri="{FF2B5EF4-FFF2-40B4-BE49-F238E27FC236}">
                <a16:creationId xmlns:a16="http://schemas.microsoft.com/office/drawing/2014/main" id="{AC9D0158-31C2-7FB5-64A6-471DA28D2882}"/>
              </a:ext>
            </a:extLst>
          </p:cNvPr>
          <p:cNvSpPr txBox="1"/>
          <p:nvPr/>
        </p:nvSpPr>
        <p:spPr>
          <a:xfrm>
            <a:off x="5478913" y="2808410"/>
            <a:ext cx="6768192" cy="430887"/>
          </a:xfrm>
          <a:prstGeom prst="rect">
            <a:avLst/>
          </a:prstGeom>
          <a:noFill/>
        </p:spPr>
        <p:txBody>
          <a:bodyPr wrap="square">
            <a:spAutoFit/>
          </a:bodyPr>
          <a:lstStyle/>
          <a:p>
            <a:pPr>
              <a:buNone/>
            </a:pPr>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latin typeface="Fira Code" pitchFamily="49" charset="0"/>
                <a:ea typeface="Fira Code" pitchFamily="49" charset="0"/>
                <a:cs typeface="Fira Code" pitchFamily="49" charset="0"/>
              </a:rPr>
              <a:t>:</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257FA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latin typeface="Fira Code" pitchFamily="49" charset="0"/>
                <a:ea typeface="Fira Code" pitchFamily="49" charset="0"/>
                <a:cs typeface="Fira Code" pitchFamily="49" charset="0"/>
              </a:rPr>
              <a:t>:</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p:txBody>
      </p:sp>
      <p:sp>
        <p:nvSpPr>
          <p:cNvPr id="11" name="Slide Number Placeholder 10">
            <a:extLst>
              <a:ext uri="{FF2B5EF4-FFF2-40B4-BE49-F238E27FC236}">
                <a16:creationId xmlns:a16="http://schemas.microsoft.com/office/drawing/2014/main" id="{B6CD29A6-7E75-3684-75BD-BE6798EFADA6}"/>
              </a:ext>
            </a:extLst>
          </p:cNvPr>
          <p:cNvSpPr>
            <a:spLocks noGrp="1"/>
          </p:cNvSpPr>
          <p:nvPr>
            <p:ph type="sldNum" sz="quarter" idx="12"/>
          </p:nvPr>
        </p:nvSpPr>
        <p:spPr/>
        <p:txBody>
          <a:bodyPr/>
          <a:lstStyle/>
          <a:p>
            <a:fld id="{6B547C04-AA2C-754F-9E4E-F6B7B0201F60}" type="slidenum">
              <a:rPr lang="en-US" smtClean="0"/>
              <a:pPr/>
              <a:t>45</a:t>
            </a:fld>
            <a:endParaRPr lang="en-US"/>
          </a:p>
        </p:txBody>
      </p:sp>
      <p:sp>
        <p:nvSpPr>
          <p:cNvPr id="19" name="TextBox 18">
            <a:extLst>
              <a:ext uri="{FF2B5EF4-FFF2-40B4-BE49-F238E27FC236}">
                <a16:creationId xmlns:a16="http://schemas.microsoft.com/office/drawing/2014/main" id="{3AAF34E9-1A0D-E0C4-6AD6-99E19334650C}"/>
              </a:ext>
            </a:extLst>
          </p:cNvPr>
          <p:cNvSpPr txBox="1"/>
          <p:nvPr/>
        </p:nvSpPr>
        <p:spPr>
          <a:xfrm>
            <a:off x="1120806" y="5407478"/>
            <a:ext cx="6098720"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class </a:t>
            </a:r>
            <a:r>
              <a:rPr lang="en-GB" sz="1100" dirty="0" err="1">
                <a:solidFill>
                  <a:srgbClr val="257FA0"/>
                </a:solidFill>
                <a:effectLst/>
                <a:latin typeface="Fira Code" pitchFamily="49" charset="0"/>
                <a:ea typeface="Fira Code" pitchFamily="49" charset="0"/>
                <a:cs typeface="Fira Code" pitchFamily="49" charset="0"/>
              </a:rPr>
              <a:t>ReifyIndex</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ts2 </a:t>
            </a:r>
            <a:r>
              <a:rPr lang="en-GB" sz="1100" dirty="0">
                <a:solidFill>
                  <a:srgbClr val="0000FF"/>
                </a:solidFill>
                <a:effectLst/>
                <a:latin typeface="Fira Code" pitchFamily="49" charset="0"/>
                <a:ea typeface="Fira Code" pitchFamily="49" charset="0"/>
                <a:cs typeface="Fira Code" pitchFamily="49" charset="0"/>
              </a:rPr>
              <a:t>where</a:t>
            </a:r>
          </a:p>
          <a:p>
            <a:r>
              <a:rPr lang="en-GB" sz="1100" dirty="0">
                <a:solidFill>
                  <a:srgbClr val="000000"/>
                </a:solidFill>
                <a:effectLst/>
                <a:latin typeface="Fira Code" pitchFamily="49" charset="0"/>
                <a:ea typeface="Fira Code" pitchFamily="49" charset="0"/>
                <a:cs typeface="Fira Code" pitchFamily="49" charset="0"/>
              </a:rPr>
              <a:t>	reify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t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Index </a:t>
            </a:r>
            <a:r>
              <a:rPr lang="en-GB" sz="1100" dirty="0">
                <a:solidFill>
                  <a:srgbClr val="000000"/>
                </a:solidFill>
                <a:effectLst/>
                <a:latin typeface="Fira Code" pitchFamily="49" charset="0"/>
                <a:ea typeface="Fira Code" pitchFamily="49" charset="0"/>
                <a:cs typeface="Fira Code" pitchFamily="49" charset="0"/>
              </a:rPr>
              <a:t>ts2 t</a:t>
            </a:r>
          </a:p>
        </p:txBody>
      </p:sp>
      <p:sp>
        <p:nvSpPr>
          <p:cNvPr id="20" name="TextBox 19">
            <a:extLst>
              <a:ext uri="{FF2B5EF4-FFF2-40B4-BE49-F238E27FC236}">
                <a16:creationId xmlns:a16="http://schemas.microsoft.com/office/drawing/2014/main" id="{BCD23FCA-0D1A-B9A2-9D8E-E4E4D9A8879C}"/>
              </a:ext>
            </a:extLst>
          </p:cNvPr>
          <p:cNvSpPr txBox="1"/>
          <p:nvPr/>
        </p:nvSpPr>
        <p:spPr>
          <a:xfrm>
            <a:off x="999626" y="5969170"/>
            <a:ext cx="7395911"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instance </a:t>
            </a:r>
            <a:r>
              <a:rPr lang="en-GB" sz="1100" dirty="0">
                <a:solidFill>
                  <a:srgbClr val="0F7001"/>
                </a:solidFill>
                <a:effectLst/>
                <a:latin typeface="Fira Code" pitchFamily="49" charset="0"/>
                <a:ea typeface="Fira Code" pitchFamily="49" charset="0"/>
                <a:cs typeface="Fira Code" pitchFamily="49" charset="0"/>
              </a:rPr>
              <a:t>{-# OVERLAPPING #-} </a:t>
            </a:r>
            <a:r>
              <a:rPr lang="en-GB" sz="1100" dirty="0" err="1">
                <a:solidFill>
                  <a:srgbClr val="257FA0"/>
                </a:solidFill>
                <a:effectLst/>
                <a:latin typeface="Fira Code" pitchFamily="49" charset="0"/>
                <a:ea typeface="Fira Code" pitchFamily="49" charset="0"/>
                <a:cs typeface="Fira Code" pitchFamily="49" charset="0"/>
              </a:rPr>
              <a:t>ReifyIndex</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where</a:t>
            </a:r>
            <a:endParaRPr lang="en-GB" sz="1100" dirty="0">
              <a:solidFill>
                <a:srgbClr val="0F7001"/>
              </a:solidFill>
              <a:effectLst/>
              <a:latin typeface="Fira Code" pitchFamily="49" charset="0"/>
              <a:ea typeface="Fira Code" pitchFamily="49" charset="0"/>
              <a:cs typeface="Fira Code" pitchFamily="49" charset="0"/>
            </a:endParaRPr>
          </a:p>
          <a:p>
            <a:r>
              <a:rPr lang="en-GB" sz="1100" dirty="0">
                <a:solidFill>
                  <a:srgbClr val="000000"/>
                </a:solidFill>
                <a:effectLst/>
                <a:latin typeface="Fira Code" pitchFamily="49" charset="0"/>
                <a:ea typeface="Fira Code" pitchFamily="49" charset="0"/>
                <a:cs typeface="Fira Code" pitchFamily="49" charset="0"/>
              </a:rPr>
              <a:t>	reify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Top</a:t>
            </a:r>
          </a:p>
        </p:txBody>
      </p:sp>
      <p:sp>
        <p:nvSpPr>
          <p:cNvPr id="21" name="TextBox 20">
            <a:extLst>
              <a:ext uri="{FF2B5EF4-FFF2-40B4-BE49-F238E27FC236}">
                <a16:creationId xmlns:a16="http://schemas.microsoft.com/office/drawing/2014/main" id="{03243542-FD87-605D-92D2-E1501239AA61}"/>
              </a:ext>
            </a:extLst>
          </p:cNvPr>
          <p:cNvSpPr txBox="1"/>
          <p:nvPr/>
        </p:nvSpPr>
        <p:spPr>
          <a:xfrm>
            <a:off x="6096000" y="5557205"/>
            <a:ext cx="5118894" cy="600164"/>
          </a:xfrm>
          <a:prstGeom prst="rect">
            <a:avLst/>
          </a:prstGeom>
          <a:noFill/>
        </p:spPr>
        <p:txBody>
          <a:bodyPr wrap="square">
            <a:spAutoFit/>
          </a:bodyPr>
          <a:lstStyle/>
          <a:p>
            <a:pPr>
              <a:buNone/>
            </a:pPr>
            <a:r>
              <a:rPr lang="en-GB" sz="1100" dirty="0">
                <a:solidFill>
                  <a:srgbClr val="0000FF"/>
                </a:solidFill>
                <a:latin typeface="Fira Code" pitchFamily="49" charset="0"/>
                <a:ea typeface="Fira Code" pitchFamily="49" charset="0"/>
                <a:cs typeface="Fira Code" pitchFamily="49" charset="0"/>
              </a:rPr>
              <a:t>instance </a:t>
            </a:r>
            <a:r>
              <a:rPr lang="en-GB" sz="1100" dirty="0">
                <a:solidFill>
                  <a:srgbClr val="000000"/>
                </a:solidFill>
                <a:latin typeface="Fira Code" pitchFamily="49" charset="0"/>
                <a:ea typeface="Fira Code" pitchFamily="49" charset="0"/>
                <a:cs typeface="Fira Code" pitchFamily="49" charset="0"/>
              </a:rPr>
              <a:t>(</a:t>
            </a:r>
            <a:r>
              <a:rPr lang="en-GB" sz="1100" dirty="0" err="1">
                <a:solidFill>
                  <a:srgbClr val="257FA0"/>
                </a:solidFill>
                <a:latin typeface="Fira Code" pitchFamily="49" charset="0"/>
                <a:ea typeface="Fira Code" pitchFamily="49" charset="0"/>
                <a:cs typeface="Fira Code" pitchFamily="49" charset="0"/>
              </a:rPr>
              <a:t>ReifyIndex</a:t>
            </a:r>
            <a:r>
              <a:rPr lang="en-GB" sz="1100" dirty="0">
                <a:solidFill>
                  <a:srgbClr val="257FA0"/>
                </a:solidFill>
                <a:latin typeface="Fira Code" pitchFamily="49" charset="0"/>
                <a:ea typeface="Fira Code" pitchFamily="49" charset="0"/>
                <a:cs typeface="Fira Code" pitchFamily="49" charset="0"/>
              </a:rPr>
              <a:t> </a:t>
            </a:r>
            <a:r>
              <a:rPr lang="en-GB" sz="1100" dirty="0" err="1">
                <a:solidFill>
                  <a:srgbClr val="000000"/>
                </a:solidFill>
                <a:latin typeface="Fira Code" pitchFamily="49" charset="0"/>
                <a:ea typeface="Fira Code" pitchFamily="49" charset="0"/>
                <a:cs typeface="Fira Code" pitchFamily="49" charset="0"/>
              </a:rPr>
              <a:t>ts</a:t>
            </a:r>
            <a:r>
              <a:rPr lang="en-GB" sz="1100" dirty="0">
                <a:solidFill>
                  <a:srgbClr val="000000"/>
                </a:solidFill>
                <a:latin typeface="Fira Code" pitchFamily="49" charset="0"/>
                <a:ea typeface="Fira Code" pitchFamily="49" charset="0"/>
                <a:cs typeface="Fira Code" pitchFamily="49" charset="0"/>
              </a:rPr>
              <a:t> ts2, </a:t>
            </a:r>
            <a:r>
              <a:rPr lang="en-GB" sz="1100" dirty="0" err="1">
                <a:solidFill>
                  <a:srgbClr val="000000"/>
                </a:solidFill>
                <a:latin typeface="Fira Code" pitchFamily="49" charset="0"/>
                <a:ea typeface="Fira Code" pitchFamily="49" charset="0"/>
                <a:cs typeface="Fira Code" pitchFamily="49" charset="0"/>
              </a:rPr>
              <a:t>ReifyIndex</a:t>
            </a:r>
            <a:r>
              <a:rPr lang="en-GB" sz="1100" dirty="0">
                <a:solidFill>
                  <a:srgbClr val="000000"/>
                </a:solidFill>
                <a:latin typeface="Fira Code" pitchFamily="49" charset="0"/>
                <a:ea typeface="Fira Code" pitchFamily="49" charset="0"/>
                <a:cs typeface="Fira Code" pitchFamily="49" charset="0"/>
              </a:rPr>
              <a:t>' ~ (ts2 </a:t>
            </a:r>
            <a:r>
              <a:rPr lang="en-GB" sz="1100" dirty="0">
                <a:solidFill>
                  <a:srgbClr val="257FA0"/>
                </a:solidFill>
                <a:latin typeface="Fira Code" pitchFamily="49" charset="0"/>
                <a:ea typeface="Fira Code" pitchFamily="49" charset="0"/>
                <a:cs typeface="Fira Code" pitchFamily="49" charset="0"/>
              </a:rPr>
              <a:t>:/: </a:t>
            </a:r>
            <a:r>
              <a:rPr lang="en-GB" sz="1100" dirty="0">
                <a:solidFill>
                  <a:srgbClr val="000000"/>
                </a:solidFill>
                <a:latin typeface="Fira Code" pitchFamily="49" charset="0"/>
                <a:ea typeface="Fira Code" pitchFamily="49" charset="0"/>
                <a:cs typeface="Fira Code" pitchFamily="49" charset="0"/>
              </a:rPr>
              <a:t>a))</a:t>
            </a:r>
          </a:p>
          <a:p>
            <a:pPr lvl="1"/>
            <a:r>
              <a:rPr lang="en-GB" sz="1100" dirty="0">
                <a:solidFill>
                  <a:srgbClr val="0000FF"/>
                </a:solidFill>
                <a:latin typeface="Fira Code" pitchFamily="49" charset="0"/>
                <a:ea typeface="Fira Code" pitchFamily="49" charset="0"/>
                <a:cs typeface="Fira Code" pitchFamily="49" charset="0"/>
              </a:rPr>
              <a:t>=&gt; </a:t>
            </a:r>
            <a:r>
              <a:rPr lang="en-GB" sz="1100" dirty="0" err="1">
                <a:solidFill>
                  <a:srgbClr val="257FA0"/>
                </a:solidFill>
                <a:latin typeface="Fira Code" pitchFamily="49" charset="0"/>
                <a:ea typeface="Fira Code" pitchFamily="49" charset="0"/>
                <a:cs typeface="Fira Code" pitchFamily="49" charset="0"/>
              </a:rPr>
              <a:t>ReifyIndex</a:t>
            </a:r>
            <a:r>
              <a:rPr lang="en-GB" sz="1100" dirty="0">
                <a:solidFill>
                  <a:srgbClr val="257FA0"/>
                </a:solidFill>
                <a:latin typeface="Fira Code" pitchFamily="49" charset="0"/>
                <a:ea typeface="Fira Code" pitchFamily="49" charset="0"/>
                <a:cs typeface="Fira Code" pitchFamily="49" charset="0"/>
              </a:rPr>
              <a:t> </a:t>
            </a:r>
            <a:r>
              <a:rPr lang="en-GB" sz="1100" dirty="0" err="1">
                <a:solidFill>
                  <a:srgbClr val="000000"/>
                </a:solidFill>
                <a:latin typeface="Fira Code" pitchFamily="49" charset="0"/>
                <a:ea typeface="Fira Code" pitchFamily="49" charset="0"/>
                <a:cs typeface="Fira Code" pitchFamily="49" charset="0"/>
              </a:rPr>
              <a:t>ts</a:t>
            </a:r>
            <a:r>
              <a:rPr lang="en-GB" sz="1100" dirty="0">
                <a:solidFill>
                  <a:srgbClr val="000000"/>
                </a:solidFill>
                <a:latin typeface="Fira Code" pitchFamily="49" charset="0"/>
                <a:ea typeface="Fira Code" pitchFamily="49" charset="0"/>
                <a:cs typeface="Fira Code" pitchFamily="49" charset="0"/>
              </a:rPr>
              <a:t> ts3 </a:t>
            </a:r>
            <a:r>
              <a:rPr lang="en-GB" sz="1100" dirty="0">
                <a:solidFill>
                  <a:srgbClr val="0000FF"/>
                </a:solidFill>
                <a:latin typeface="Fira Code" pitchFamily="49" charset="0"/>
                <a:ea typeface="Fira Code" pitchFamily="49" charset="0"/>
                <a:cs typeface="Fira Code" pitchFamily="49" charset="0"/>
              </a:rPr>
              <a:t>where</a:t>
            </a:r>
            <a:endParaRPr lang="en-GB" sz="1100" dirty="0">
              <a:solidFill>
                <a:srgbClr val="000000"/>
              </a:solidFill>
              <a:latin typeface="Fira Code" pitchFamily="49" charset="0"/>
              <a:ea typeface="Fira Code" pitchFamily="49" charset="0"/>
              <a:cs typeface="Fira Code" pitchFamily="49" charset="0"/>
            </a:endParaRPr>
          </a:p>
          <a:p>
            <a:pPr lvl="2"/>
            <a:r>
              <a:rPr lang="en-GB" sz="1100" dirty="0">
                <a:solidFill>
                  <a:srgbClr val="000000"/>
                </a:solidFill>
                <a:latin typeface="Fira Code" pitchFamily="49" charset="0"/>
                <a:ea typeface="Fira Code" pitchFamily="49" charset="0"/>
                <a:cs typeface="Fira Code" pitchFamily="49" charset="0"/>
              </a:rPr>
              <a:t>reify </a:t>
            </a:r>
            <a:r>
              <a:rPr lang="en-GB" sz="1100" dirty="0" err="1">
                <a:solidFill>
                  <a:srgbClr val="000000"/>
                </a:solidFill>
                <a:latin typeface="Fira Code" pitchFamily="49" charset="0"/>
                <a:ea typeface="Fira Code" pitchFamily="49" charset="0"/>
                <a:cs typeface="Fira Code" pitchFamily="49" charset="0"/>
              </a:rPr>
              <a:t>i</a:t>
            </a:r>
            <a:r>
              <a:rPr lang="en-GB" sz="1100" dirty="0">
                <a:solidFill>
                  <a:srgbClr val="000000"/>
                </a:solidFill>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 </a:t>
            </a:r>
            <a:r>
              <a:rPr lang="en-GB" sz="1100" dirty="0">
                <a:solidFill>
                  <a:srgbClr val="257FA0"/>
                </a:solidFill>
                <a:latin typeface="Fira Code" pitchFamily="49" charset="0"/>
                <a:ea typeface="Fira Code" pitchFamily="49" charset="0"/>
                <a:cs typeface="Fira Code" pitchFamily="49" charset="0"/>
              </a:rPr>
              <a:t>Pop </a:t>
            </a:r>
            <a:r>
              <a:rPr lang="en-GB" sz="1100" dirty="0">
                <a:solidFill>
                  <a:srgbClr val="000000"/>
                </a:solidFill>
                <a:latin typeface="Fira Code" pitchFamily="49" charset="0"/>
                <a:ea typeface="Fira Code" pitchFamily="49" charset="0"/>
                <a:cs typeface="Fira Code" pitchFamily="49" charset="0"/>
              </a:rPr>
              <a:t>(reify </a:t>
            </a:r>
            <a:r>
              <a:rPr lang="en-GB" sz="1100" dirty="0" err="1">
                <a:solidFill>
                  <a:srgbClr val="000000"/>
                </a:solidFill>
                <a:latin typeface="Fira Code" pitchFamily="49" charset="0"/>
                <a:ea typeface="Fira Code" pitchFamily="49" charset="0"/>
                <a:cs typeface="Fira Code" pitchFamily="49" charset="0"/>
              </a:rPr>
              <a:t>i</a:t>
            </a:r>
            <a:r>
              <a:rPr lang="en-GB" sz="1100" dirty="0">
                <a:solidFill>
                  <a:srgbClr val="000000"/>
                </a:solidFill>
                <a:latin typeface="Fira Code" pitchFamily="49" charset="0"/>
                <a:ea typeface="Fira Code" pitchFamily="49" charset="0"/>
                <a:cs typeface="Fira Code" pitchFamily="49" charset="0"/>
              </a:rPr>
              <a:t>)</a:t>
            </a:r>
          </a:p>
        </p:txBody>
      </p:sp>
      <p:grpSp>
        <p:nvGrpSpPr>
          <p:cNvPr id="22" name="Group 21">
            <a:extLst>
              <a:ext uri="{FF2B5EF4-FFF2-40B4-BE49-F238E27FC236}">
                <a16:creationId xmlns:a16="http://schemas.microsoft.com/office/drawing/2014/main" id="{AA73372C-435B-5F2D-0F7C-4060D457C916}"/>
              </a:ext>
            </a:extLst>
          </p:cNvPr>
          <p:cNvGrpSpPr/>
          <p:nvPr/>
        </p:nvGrpSpPr>
        <p:grpSpPr>
          <a:xfrm>
            <a:off x="999626" y="136525"/>
            <a:ext cx="10192748" cy="1793645"/>
            <a:chOff x="999626" y="136525"/>
            <a:chExt cx="10192748" cy="1793645"/>
          </a:xfrm>
        </p:grpSpPr>
        <p:pic>
          <p:nvPicPr>
            <p:cNvPr id="23" name="Picture 22">
              <a:extLst>
                <a:ext uri="{FF2B5EF4-FFF2-40B4-BE49-F238E27FC236}">
                  <a16:creationId xmlns:a16="http://schemas.microsoft.com/office/drawing/2014/main" id="{FFF5A7BC-9A7C-A8CE-1444-AAAD41220CA1}"/>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24" name="Group 23">
              <a:extLst>
                <a:ext uri="{FF2B5EF4-FFF2-40B4-BE49-F238E27FC236}">
                  <a16:creationId xmlns:a16="http://schemas.microsoft.com/office/drawing/2014/main" id="{9AE516B1-0A3C-0D5F-DA60-505DEACA2C5D}"/>
                </a:ext>
              </a:extLst>
            </p:cNvPr>
            <p:cNvGrpSpPr/>
            <p:nvPr/>
          </p:nvGrpSpPr>
          <p:grpSpPr>
            <a:xfrm>
              <a:off x="3790892" y="1336907"/>
              <a:ext cx="4463590" cy="529805"/>
              <a:chOff x="3576142" y="1392200"/>
              <a:chExt cx="4463590" cy="529805"/>
            </a:xfrm>
          </p:grpSpPr>
          <p:pic>
            <p:nvPicPr>
              <p:cNvPr id="37" name="Picture 36" descr="A black background with white text&#10;&#10;AI-generated content may be incorrect.">
                <a:extLst>
                  <a:ext uri="{FF2B5EF4-FFF2-40B4-BE49-F238E27FC236}">
                    <a16:creationId xmlns:a16="http://schemas.microsoft.com/office/drawing/2014/main" id="{6DF3128B-0FA6-45CF-FF2F-B524449FC611}"/>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38" name="Straight Connector 37">
                <a:extLst>
                  <a:ext uri="{FF2B5EF4-FFF2-40B4-BE49-F238E27FC236}">
                    <a16:creationId xmlns:a16="http://schemas.microsoft.com/office/drawing/2014/main" id="{23CC0882-5666-04DA-E8BF-134A3EC0A229}"/>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39" name="Picture 38" descr="A close up of a black background&#10;&#10;AI-generated content may be incorrect.">
                <a:extLst>
                  <a:ext uri="{FF2B5EF4-FFF2-40B4-BE49-F238E27FC236}">
                    <a16:creationId xmlns:a16="http://schemas.microsoft.com/office/drawing/2014/main" id="{D63826BC-320B-A0F2-FD17-434E1A9F773C}"/>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33" name="TextBox 32">
              <a:extLst>
                <a:ext uri="{FF2B5EF4-FFF2-40B4-BE49-F238E27FC236}">
                  <a16:creationId xmlns:a16="http://schemas.microsoft.com/office/drawing/2014/main" id="{C7955CF4-A152-CD72-390A-EF0FC0ADAE52}"/>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34" name="Picture 10" descr="Alex Kavvos">
              <a:extLst>
                <a:ext uri="{FF2B5EF4-FFF2-40B4-BE49-F238E27FC236}">
                  <a16:creationId xmlns:a16="http://schemas.microsoft.com/office/drawing/2014/main" id="{E8F196E3-A81F-36A4-E89E-64789EC5094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35" name="Picture 34">
              <a:extLst>
                <a:ext uri="{FF2B5EF4-FFF2-40B4-BE49-F238E27FC236}">
                  <a16:creationId xmlns:a16="http://schemas.microsoft.com/office/drawing/2014/main" id="{7387DF73-86EA-5128-B0FE-26CF6D63321F}"/>
                </a:ext>
              </a:extLst>
            </p:cNvPr>
            <p:cNvPicPr>
              <a:picLocks noChangeAspect="1"/>
            </p:cNvPicPr>
            <p:nvPr/>
          </p:nvPicPr>
          <p:blipFill>
            <a:blip r:embed="rId7"/>
            <a:srcRect l="18354"/>
            <a:stretch/>
          </p:blipFill>
          <p:spPr>
            <a:xfrm>
              <a:off x="999626" y="136525"/>
              <a:ext cx="1462651" cy="1791450"/>
            </a:xfrm>
            <a:prstGeom prst="rect">
              <a:avLst/>
            </a:prstGeom>
          </p:spPr>
        </p:pic>
        <p:pic>
          <p:nvPicPr>
            <p:cNvPr id="36" name="Picture 4" descr="Meng Wang (head of group)">
              <a:extLst>
                <a:ext uri="{FF2B5EF4-FFF2-40B4-BE49-F238E27FC236}">
                  <a16:creationId xmlns:a16="http://schemas.microsoft.com/office/drawing/2014/main" id="{79355BB6-0964-7045-8263-1ED7DB094AD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8233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7A7F3-2B27-0EED-D10B-5B1D195B943F}"/>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5A94587A-53CC-78A4-107E-D3F655C2E509}"/>
              </a:ext>
            </a:extLst>
          </p:cNvPr>
          <p:cNvSpPr txBox="1"/>
          <p:nvPr/>
        </p:nvSpPr>
        <p:spPr>
          <a:xfrm>
            <a:off x="999626" y="3258511"/>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a:t>
            </a:r>
            <a:r>
              <a:rPr lang="en-GB" dirty="0">
                <a:solidFill>
                  <a:srgbClr val="257FA0"/>
                </a:solidFill>
                <a:effectLst/>
                <a:highlight>
                  <a:srgbClr val="FFFFFF"/>
                </a:highlight>
                <a:latin typeface="Fira Code" pitchFamily="49" charset="0"/>
                <a:ea typeface="Fira Code" pitchFamily="49" charset="0"/>
                <a:cs typeface="Fira Code" pitchFamily="49" charset="0"/>
              </a:rPr>
              <a:t>Var </a:t>
            </a:r>
            <a:r>
              <a:rPr lang="en-GB" dirty="0">
                <a:solidFill>
                  <a:srgbClr val="0000FF"/>
                </a:solidFill>
                <a:effectLst/>
                <a:highlight>
                  <a:srgbClr val="FFFFFF"/>
                </a:highlight>
                <a:latin typeface="Fira Code" pitchFamily="49" charset="0"/>
                <a:ea typeface="Fira Code" pitchFamily="49" charset="0"/>
                <a:cs typeface="Fira Code" pitchFamily="49" charset="0"/>
              </a:rPr>
              <a:t>:: </a:t>
            </a:r>
            <a:r>
              <a:rPr lang="en-GB" dirty="0" err="1">
                <a:solidFill>
                  <a:srgbClr val="257FA0"/>
                </a:solidFill>
                <a:effectLst/>
                <a:highlight>
                  <a:srgbClr val="FFFFFF"/>
                </a:highlight>
                <a:latin typeface="Fira Code" pitchFamily="49" charset="0"/>
                <a:ea typeface="Fira Code" pitchFamily="49" charset="0"/>
                <a:cs typeface="Fira Code" pitchFamily="49" charset="0"/>
              </a:rPr>
              <a:t>ReifyIndex</a:t>
            </a:r>
            <a:r>
              <a:rPr lang="en-GB" dirty="0">
                <a:solidFill>
                  <a:srgbClr val="257FA0"/>
                </a:solidFill>
                <a:effectLst/>
                <a:highlight>
                  <a:srgbClr val="FFFFFF"/>
                </a:highlight>
                <a:latin typeface="Fira Code" pitchFamily="49" charset="0"/>
                <a:ea typeface="Fira Code" pitchFamily="49" charset="0"/>
                <a:cs typeface="Fira Code" pitchFamily="49" charset="0"/>
              </a:rPr>
              <a:t> </a:t>
            </a:r>
            <a:r>
              <a:rPr lang="en-GB" dirty="0" err="1">
                <a:solidFill>
                  <a:srgbClr val="000000"/>
                </a:solidFill>
                <a:effectLst/>
                <a:highlight>
                  <a:srgbClr val="FFFFFF"/>
                </a:highlight>
                <a:latin typeface="Fira Code" pitchFamily="49" charset="0"/>
                <a:ea typeface="Fira Code" pitchFamily="49" charset="0"/>
                <a:cs typeface="Fira Code" pitchFamily="49" charset="0"/>
              </a:rPr>
              <a:t>ts</a:t>
            </a:r>
            <a:r>
              <a:rPr lang="en-GB" dirty="0">
                <a:solidFill>
                  <a:srgbClr val="000000"/>
                </a:solidFill>
                <a:effectLst/>
                <a:highlight>
                  <a:srgbClr val="FFFFFF"/>
                </a:highlight>
                <a:latin typeface="Fira Code" pitchFamily="49" charset="0"/>
                <a:ea typeface="Fira Code" pitchFamily="49" charset="0"/>
                <a:cs typeface="Fira Code" pitchFamily="49" charset="0"/>
              </a:rPr>
              <a:t> ts2 </a:t>
            </a:r>
            <a:r>
              <a:rPr lang="en-GB" dirty="0">
                <a:solidFill>
                  <a:srgbClr val="0000FF"/>
                </a:solidFill>
                <a:highlight>
                  <a:srgbClr val="FFFFFF"/>
                </a:highlight>
                <a:latin typeface="Fira Code" pitchFamily="49" charset="0"/>
                <a:ea typeface="Fira Code" pitchFamily="49" charset="0"/>
                <a:cs typeface="Fira Code" pitchFamily="49" charset="0"/>
              </a:rPr>
              <a:t>=</a:t>
            </a:r>
            <a:r>
              <a:rPr lang="en-GB" dirty="0">
                <a:solidFill>
                  <a:srgbClr val="0000FF"/>
                </a:solidFill>
                <a:effectLst/>
                <a:highlight>
                  <a:srgbClr val="FFFFFF"/>
                </a:highlight>
                <a:latin typeface="Fira Code" pitchFamily="49" charset="0"/>
                <a:ea typeface="Fira Code" pitchFamily="49" charset="0"/>
                <a:cs typeface="Fira Code" pitchFamily="49" charset="0"/>
              </a:rPr>
              <a:t>&gt; </a:t>
            </a:r>
            <a:r>
              <a:rPr lang="en-GB" dirty="0" err="1">
                <a:solidFill>
                  <a:srgbClr val="257FA0"/>
                </a:solidFill>
                <a:effectLst/>
                <a:latin typeface="Fira Code" pitchFamily="49" charset="0"/>
                <a:ea typeface="Fira Code" pitchFamily="49" charset="0"/>
                <a:cs typeface="Fira Code" pitchFamily="49" charset="0"/>
              </a:rPr>
              <a:t>ProxyTop</a:t>
            </a:r>
            <a:r>
              <a:rPr lang="en-GB" dirty="0">
                <a:solidFill>
                  <a:srgbClr val="257FA0"/>
                </a:solidFill>
                <a:effectLst/>
                <a:latin typeface="Fira Code" pitchFamily="49" charset="0"/>
                <a:ea typeface="Fira Code" pitchFamily="49" charset="0"/>
                <a:cs typeface="Fira Code" pitchFamily="49" charset="0"/>
              </a:rPr>
              <a:t>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latin typeface="Fira Code" pitchFamily="49" charset="0"/>
                <a:ea typeface="Fira Code" pitchFamily="49" charset="0"/>
                <a:cs typeface="Fira Code" pitchFamily="49" charset="0"/>
              </a:rPr>
              <a:t>ts2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257FA0"/>
                </a:solidFill>
                <a:effectLst/>
                <a:highlight>
                  <a:srgbClr val="FFFC9B"/>
                </a:highlight>
                <a:latin typeface="Fira Code" pitchFamily="49" charset="0"/>
                <a:ea typeface="Fira Code" pitchFamily="49" charset="0"/>
                <a:cs typeface="Fira Code" pitchFamily="49" charset="0"/>
              </a:rPr>
              <a:t>ProxyTop</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t1) t1 </a:t>
            </a:r>
            <a:r>
              <a:rPr lang="en-GB" dirty="0">
                <a:solidFill>
                  <a:srgbClr val="0000FF"/>
                </a:solidFill>
                <a:effectLst/>
                <a:highlight>
                  <a:srgbClr val="FFFC9B"/>
                </a:highlight>
                <a:latin typeface="Fira Code" pitchFamily="49" charset="0"/>
                <a:ea typeface="Fira Code" pitchFamily="49" charset="0"/>
                <a:cs typeface="Fira Code" pitchFamily="49" charset="0"/>
              </a:rPr>
              <a:t>-&gt; </a:t>
            </a:r>
            <a:r>
              <a:rPr lang="en-GB" dirty="0">
                <a:solidFill>
                  <a:srgbClr val="257FA0"/>
                </a:solidFill>
                <a:effectLst/>
                <a:highlight>
                  <a:srgbClr val="FFFC9B"/>
                </a:highlight>
                <a:latin typeface="Fira Code" pitchFamily="49" charset="0"/>
                <a:ea typeface="Fira Code" pitchFamily="49" charset="0"/>
                <a:cs typeface="Fira Code" pitchFamily="49" charset="0"/>
              </a:rPr>
              <a:t>STLC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t1) t2)</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B9B74539-0014-A1D9-A4FA-9F9192F660C9}"/>
              </a:ext>
            </a:extLst>
          </p:cNvPr>
          <p:cNvSpPr txBox="1"/>
          <p:nvPr/>
        </p:nvSpPr>
        <p:spPr>
          <a:xfrm>
            <a:off x="1120806" y="2283256"/>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5441F6D0-3542-E60C-3317-5A1052908556}"/>
              </a:ext>
            </a:extLst>
          </p:cNvPr>
          <p:cNvSpPr txBox="1"/>
          <p:nvPr/>
        </p:nvSpPr>
        <p:spPr>
          <a:xfrm>
            <a:off x="5478913" y="2203955"/>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5" name="TextBox 4">
            <a:extLst>
              <a:ext uri="{FF2B5EF4-FFF2-40B4-BE49-F238E27FC236}">
                <a16:creationId xmlns:a16="http://schemas.microsoft.com/office/drawing/2014/main" id="{C6F0EBCF-932A-AC3D-80D0-1DF5F66345F2}"/>
              </a:ext>
            </a:extLst>
          </p:cNvPr>
          <p:cNvSpPr txBox="1"/>
          <p:nvPr/>
        </p:nvSpPr>
        <p:spPr>
          <a:xfrm>
            <a:off x="5478913" y="2808410"/>
            <a:ext cx="6768192" cy="430887"/>
          </a:xfrm>
          <a:prstGeom prst="rect">
            <a:avLst/>
          </a:prstGeom>
          <a:noFill/>
        </p:spPr>
        <p:txBody>
          <a:bodyPr wrap="square">
            <a:spAutoFit/>
          </a:bodyPr>
          <a:lstStyle/>
          <a:p>
            <a:pPr>
              <a:buNone/>
            </a:pPr>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latin typeface="Fira Code" pitchFamily="49" charset="0"/>
                <a:ea typeface="Fira Code" pitchFamily="49" charset="0"/>
                <a:cs typeface="Fira Code" pitchFamily="49" charset="0"/>
              </a:rPr>
              <a:t>:</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257FA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latin typeface="Fira Code" pitchFamily="49" charset="0"/>
                <a:ea typeface="Fira Code" pitchFamily="49" charset="0"/>
                <a:cs typeface="Fira Code" pitchFamily="49" charset="0"/>
              </a:rPr>
              <a:t>:</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ProxyTop</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p:txBody>
      </p:sp>
      <p:sp>
        <p:nvSpPr>
          <p:cNvPr id="11" name="Slide Number Placeholder 10">
            <a:extLst>
              <a:ext uri="{FF2B5EF4-FFF2-40B4-BE49-F238E27FC236}">
                <a16:creationId xmlns:a16="http://schemas.microsoft.com/office/drawing/2014/main" id="{88A6F12E-F286-F631-69ED-4D589BB17895}"/>
              </a:ext>
            </a:extLst>
          </p:cNvPr>
          <p:cNvSpPr>
            <a:spLocks noGrp="1"/>
          </p:cNvSpPr>
          <p:nvPr>
            <p:ph type="sldNum" sz="quarter" idx="12"/>
          </p:nvPr>
        </p:nvSpPr>
        <p:spPr/>
        <p:txBody>
          <a:bodyPr/>
          <a:lstStyle/>
          <a:p>
            <a:fld id="{6B547C04-AA2C-754F-9E4E-F6B7B0201F60}" type="slidenum">
              <a:rPr lang="en-US" smtClean="0"/>
              <a:pPr/>
              <a:t>46</a:t>
            </a:fld>
            <a:endParaRPr lang="en-US"/>
          </a:p>
        </p:txBody>
      </p:sp>
      <p:sp>
        <p:nvSpPr>
          <p:cNvPr id="18" name="TextBox 17">
            <a:extLst>
              <a:ext uri="{FF2B5EF4-FFF2-40B4-BE49-F238E27FC236}">
                <a16:creationId xmlns:a16="http://schemas.microsoft.com/office/drawing/2014/main" id="{19B485DA-4E7E-6363-F8F5-5A63DDA4A10D}"/>
              </a:ext>
            </a:extLst>
          </p:cNvPr>
          <p:cNvSpPr txBox="1"/>
          <p:nvPr/>
        </p:nvSpPr>
        <p:spPr>
          <a:xfrm>
            <a:off x="1120806" y="5407478"/>
            <a:ext cx="6098720"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class </a:t>
            </a:r>
            <a:r>
              <a:rPr lang="en-GB" sz="1100" dirty="0" err="1">
                <a:solidFill>
                  <a:srgbClr val="257FA0"/>
                </a:solidFill>
                <a:effectLst/>
                <a:latin typeface="Fira Code" pitchFamily="49" charset="0"/>
                <a:ea typeface="Fira Code" pitchFamily="49" charset="0"/>
                <a:cs typeface="Fira Code" pitchFamily="49" charset="0"/>
              </a:rPr>
              <a:t>ReifyIndex</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ts2 </a:t>
            </a:r>
            <a:r>
              <a:rPr lang="en-GB" sz="1100" dirty="0">
                <a:solidFill>
                  <a:srgbClr val="0000FF"/>
                </a:solidFill>
                <a:effectLst/>
                <a:latin typeface="Fira Code" pitchFamily="49" charset="0"/>
                <a:ea typeface="Fira Code" pitchFamily="49" charset="0"/>
                <a:cs typeface="Fira Code" pitchFamily="49" charset="0"/>
              </a:rPr>
              <a:t>where</a:t>
            </a:r>
          </a:p>
          <a:p>
            <a:r>
              <a:rPr lang="en-GB" sz="1100" dirty="0">
                <a:solidFill>
                  <a:srgbClr val="000000"/>
                </a:solidFill>
                <a:effectLst/>
                <a:latin typeface="Fira Code" pitchFamily="49" charset="0"/>
                <a:ea typeface="Fira Code" pitchFamily="49" charset="0"/>
                <a:cs typeface="Fira Code" pitchFamily="49" charset="0"/>
              </a:rPr>
              <a:t>	reify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t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Index </a:t>
            </a:r>
            <a:r>
              <a:rPr lang="en-GB" sz="1100" dirty="0">
                <a:solidFill>
                  <a:srgbClr val="000000"/>
                </a:solidFill>
                <a:effectLst/>
                <a:latin typeface="Fira Code" pitchFamily="49" charset="0"/>
                <a:ea typeface="Fira Code" pitchFamily="49" charset="0"/>
                <a:cs typeface="Fira Code" pitchFamily="49" charset="0"/>
              </a:rPr>
              <a:t>ts2 t</a:t>
            </a:r>
          </a:p>
        </p:txBody>
      </p:sp>
      <p:sp>
        <p:nvSpPr>
          <p:cNvPr id="19" name="TextBox 18">
            <a:extLst>
              <a:ext uri="{FF2B5EF4-FFF2-40B4-BE49-F238E27FC236}">
                <a16:creationId xmlns:a16="http://schemas.microsoft.com/office/drawing/2014/main" id="{44D337E6-E241-F452-FBE7-FEF20CE6F446}"/>
              </a:ext>
            </a:extLst>
          </p:cNvPr>
          <p:cNvSpPr txBox="1"/>
          <p:nvPr/>
        </p:nvSpPr>
        <p:spPr>
          <a:xfrm>
            <a:off x="999626" y="5969170"/>
            <a:ext cx="7395911"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instance </a:t>
            </a:r>
            <a:r>
              <a:rPr lang="en-GB" sz="1100" dirty="0">
                <a:solidFill>
                  <a:srgbClr val="0F7001"/>
                </a:solidFill>
                <a:effectLst/>
                <a:latin typeface="Fira Code" pitchFamily="49" charset="0"/>
                <a:ea typeface="Fira Code" pitchFamily="49" charset="0"/>
                <a:cs typeface="Fira Code" pitchFamily="49" charset="0"/>
              </a:rPr>
              <a:t>{-# OVERLAPPING #-} </a:t>
            </a:r>
            <a:r>
              <a:rPr lang="en-GB" sz="1100" dirty="0" err="1">
                <a:solidFill>
                  <a:srgbClr val="257FA0"/>
                </a:solidFill>
                <a:effectLst/>
                <a:latin typeface="Fira Code" pitchFamily="49" charset="0"/>
                <a:ea typeface="Fira Code" pitchFamily="49" charset="0"/>
                <a:cs typeface="Fira Code" pitchFamily="49" charset="0"/>
              </a:rPr>
              <a:t>ReifyIndex</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where</a:t>
            </a:r>
            <a:endParaRPr lang="en-GB" sz="1100" dirty="0">
              <a:solidFill>
                <a:srgbClr val="0F7001"/>
              </a:solidFill>
              <a:effectLst/>
              <a:latin typeface="Fira Code" pitchFamily="49" charset="0"/>
              <a:ea typeface="Fira Code" pitchFamily="49" charset="0"/>
              <a:cs typeface="Fira Code" pitchFamily="49" charset="0"/>
            </a:endParaRPr>
          </a:p>
          <a:p>
            <a:r>
              <a:rPr lang="en-GB" sz="1100" dirty="0">
                <a:solidFill>
                  <a:srgbClr val="000000"/>
                </a:solidFill>
                <a:effectLst/>
                <a:latin typeface="Fira Code" pitchFamily="49" charset="0"/>
                <a:ea typeface="Fira Code" pitchFamily="49" charset="0"/>
                <a:cs typeface="Fira Code" pitchFamily="49" charset="0"/>
              </a:rPr>
              <a:t>	reify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Top</a:t>
            </a:r>
          </a:p>
        </p:txBody>
      </p:sp>
      <p:sp>
        <p:nvSpPr>
          <p:cNvPr id="20" name="TextBox 19">
            <a:extLst>
              <a:ext uri="{FF2B5EF4-FFF2-40B4-BE49-F238E27FC236}">
                <a16:creationId xmlns:a16="http://schemas.microsoft.com/office/drawing/2014/main" id="{5974D56E-D4C3-99EA-86A7-6B3E1C2A13F1}"/>
              </a:ext>
            </a:extLst>
          </p:cNvPr>
          <p:cNvSpPr txBox="1"/>
          <p:nvPr/>
        </p:nvSpPr>
        <p:spPr>
          <a:xfrm>
            <a:off x="6096000" y="5557205"/>
            <a:ext cx="5118894" cy="600164"/>
          </a:xfrm>
          <a:prstGeom prst="rect">
            <a:avLst/>
          </a:prstGeom>
          <a:noFill/>
        </p:spPr>
        <p:txBody>
          <a:bodyPr wrap="square">
            <a:spAutoFit/>
          </a:bodyPr>
          <a:lstStyle/>
          <a:p>
            <a:pPr>
              <a:buNone/>
            </a:pPr>
            <a:r>
              <a:rPr lang="en-GB" sz="1100" dirty="0">
                <a:solidFill>
                  <a:srgbClr val="0000FF"/>
                </a:solidFill>
                <a:latin typeface="Fira Code" pitchFamily="49" charset="0"/>
                <a:ea typeface="Fira Code" pitchFamily="49" charset="0"/>
                <a:cs typeface="Fira Code" pitchFamily="49" charset="0"/>
              </a:rPr>
              <a:t>instance </a:t>
            </a:r>
            <a:r>
              <a:rPr lang="en-GB" sz="1100" dirty="0">
                <a:solidFill>
                  <a:srgbClr val="000000"/>
                </a:solidFill>
                <a:latin typeface="Fira Code" pitchFamily="49" charset="0"/>
                <a:ea typeface="Fira Code" pitchFamily="49" charset="0"/>
                <a:cs typeface="Fira Code" pitchFamily="49" charset="0"/>
              </a:rPr>
              <a:t>(</a:t>
            </a:r>
            <a:r>
              <a:rPr lang="en-GB" sz="1100" dirty="0" err="1">
                <a:solidFill>
                  <a:srgbClr val="257FA0"/>
                </a:solidFill>
                <a:latin typeface="Fira Code" pitchFamily="49" charset="0"/>
                <a:ea typeface="Fira Code" pitchFamily="49" charset="0"/>
                <a:cs typeface="Fira Code" pitchFamily="49" charset="0"/>
              </a:rPr>
              <a:t>ReifyIndex</a:t>
            </a:r>
            <a:r>
              <a:rPr lang="en-GB" sz="1100" dirty="0">
                <a:solidFill>
                  <a:srgbClr val="257FA0"/>
                </a:solidFill>
                <a:latin typeface="Fira Code" pitchFamily="49" charset="0"/>
                <a:ea typeface="Fira Code" pitchFamily="49" charset="0"/>
                <a:cs typeface="Fira Code" pitchFamily="49" charset="0"/>
              </a:rPr>
              <a:t> </a:t>
            </a:r>
            <a:r>
              <a:rPr lang="en-GB" sz="1100" dirty="0" err="1">
                <a:solidFill>
                  <a:srgbClr val="000000"/>
                </a:solidFill>
                <a:latin typeface="Fira Code" pitchFamily="49" charset="0"/>
                <a:ea typeface="Fira Code" pitchFamily="49" charset="0"/>
                <a:cs typeface="Fira Code" pitchFamily="49" charset="0"/>
              </a:rPr>
              <a:t>ts</a:t>
            </a:r>
            <a:r>
              <a:rPr lang="en-GB" sz="1100" dirty="0">
                <a:solidFill>
                  <a:srgbClr val="000000"/>
                </a:solidFill>
                <a:latin typeface="Fira Code" pitchFamily="49" charset="0"/>
                <a:ea typeface="Fira Code" pitchFamily="49" charset="0"/>
                <a:cs typeface="Fira Code" pitchFamily="49" charset="0"/>
              </a:rPr>
              <a:t> ts2, </a:t>
            </a:r>
            <a:r>
              <a:rPr lang="en-GB" sz="1100" dirty="0" err="1">
                <a:solidFill>
                  <a:srgbClr val="000000"/>
                </a:solidFill>
                <a:latin typeface="Fira Code" pitchFamily="49" charset="0"/>
                <a:ea typeface="Fira Code" pitchFamily="49" charset="0"/>
                <a:cs typeface="Fira Code" pitchFamily="49" charset="0"/>
              </a:rPr>
              <a:t>ReifyIndex</a:t>
            </a:r>
            <a:r>
              <a:rPr lang="en-GB" sz="1100" dirty="0">
                <a:solidFill>
                  <a:srgbClr val="000000"/>
                </a:solidFill>
                <a:latin typeface="Fira Code" pitchFamily="49" charset="0"/>
                <a:ea typeface="Fira Code" pitchFamily="49" charset="0"/>
                <a:cs typeface="Fira Code" pitchFamily="49" charset="0"/>
              </a:rPr>
              <a:t>' ~ (ts2 </a:t>
            </a:r>
            <a:r>
              <a:rPr lang="en-GB" sz="1100" dirty="0">
                <a:solidFill>
                  <a:srgbClr val="257FA0"/>
                </a:solidFill>
                <a:latin typeface="Fira Code" pitchFamily="49" charset="0"/>
                <a:ea typeface="Fira Code" pitchFamily="49" charset="0"/>
                <a:cs typeface="Fira Code" pitchFamily="49" charset="0"/>
              </a:rPr>
              <a:t>:/: </a:t>
            </a:r>
            <a:r>
              <a:rPr lang="en-GB" sz="1100" dirty="0">
                <a:solidFill>
                  <a:srgbClr val="000000"/>
                </a:solidFill>
                <a:latin typeface="Fira Code" pitchFamily="49" charset="0"/>
                <a:ea typeface="Fira Code" pitchFamily="49" charset="0"/>
                <a:cs typeface="Fira Code" pitchFamily="49" charset="0"/>
              </a:rPr>
              <a:t>a))</a:t>
            </a:r>
          </a:p>
          <a:p>
            <a:pPr lvl="1"/>
            <a:r>
              <a:rPr lang="en-GB" sz="1100" dirty="0">
                <a:solidFill>
                  <a:srgbClr val="0000FF"/>
                </a:solidFill>
                <a:latin typeface="Fira Code" pitchFamily="49" charset="0"/>
                <a:ea typeface="Fira Code" pitchFamily="49" charset="0"/>
                <a:cs typeface="Fira Code" pitchFamily="49" charset="0"/>
              </a:rPr>
              <a:t>=&gt; </a:t>
            </a:r>
            <a:r>
              <a:rPr lang="en-GB" sz="1100" dirty="0" err="1">
                <a:solidFill>
                  <a:srgbClr val="257FA0"/>
                </a:solidFill>
                <a:latin typeface="Fira Code" pitchFamily="49" charset="0"/>
                <a:ea typeface="Fira Code" pitchFamily="49" charset="0"/>
                <a:cs typeface="Fira Code" pitchFamily="49" charset="0"/>
              </a:rPr>
              <a:t>ReifyIndex</a:t>
            </a:r>
            <a:r>
              <a:rPr lang="en-GB" sz="1100" dirty="0">
                <a:solidFill>
                  <a:srgbClr val="257FA0"/>
                </a:solidFill>
                <a:latin typeface="Fira Code" pitchFamily="49" charset="0"/>
                <a:ea typeface="Fira Code" pitchFamily="49" charset="0"/>
                <a:cs typeface="Fira Code" pitchFamily="49" charset="0"/>
              </a:rPr>
              <a:t> </a:t>
            </a:r>
            <a:r>
              <a:rPr lang="en-GB" sz="1100" dirty="0" err="1">
                <a:solidFill>
                  <a:srgbClr val="000000"/>
                </a:solidFill>
                <a:latin typeface="Fira Code" pitchFamily="49" charset="0"/>
                <a:ea typeface="Fira Code" pitchFamily="49" charset="0"/>
                <a:cs typeface="Fira Code" pitchFamily="49" charset="0"/>
              </a:rPr>
              <a:t>ts</a:t>
            </a:r>
            <a:r>
              <a:rPr lang="en-GB" sz="1100" dirty="0">
                <a:solidFill>
                  <a:srgbClr val="000000"/>
                </a:solidFill>
                <a:latin typeface="Fira Code" pitchFamily="49" charset="0"/>
                <a:ea typeface="Fira Code" pitchFamily="49" charset="0"/>
                <a:cs typeface="Fira Code" pitchFamily="49" charset="0"/>
              </a:rPr>
              <a:t> ts3 </a:t>
            </a:r>
            <a:r>
              <a:rPr lang="en-GB" sz="1100" dirty="0">
                <a:solidFill>
                  <a:srgbClr val="0000FF"/>
                </a:solidFill>
                <a:latin typeface="Fira Code" pitchFamily="49" charset="0"/>
                <a:ea typeface="Fira Code" pitchFamily="49" charset="0"/>
                <a:cs typeface="Fira Code" pitchFamily="49" charset="0"/>
              </a:rPr>
              <a:t>where</a:t>
            </a:r>
            <a:endParaRPr lang="en-GB" sz="1100" dirty="0">
              <a:solidFill>
                <a:srgbClr val="000000"/>
              </a:solidFill>
              <a:latin typeface="Fira Code" pitchFamily="49" charset="0"/>
              <a:ea typeface="Fira Code" pitchFamily="49" charset="0"/>
              <a:cs typeface="Fira Code" pitchFamily="49" charset="0"/>
            </a:endParaRPr>
          </a:p>
          <a:p>
            <a:pPr lvl="2"/>
            <a:r>
              <a:rPr lang="en-GB" sz="1100" dirty="0">
                <a:solidFill>
                  <a:srgbClr val="000000"/>
                </a:solidFill>
                <a:latin typeface="Fira Code" pitchFamily="49" charset="0"/>
                <a:ea typeface="Fira Code" pitchFamily="49" charset="0"/>
                <a:cs typeface="Fira Code" pitchFamily="49" charset="0"/>
              </a:rPr>
              <a:t>reify </a:t>
            </a:r>
            <a:r>
              <a:rPr lang="en-GB" sz="1100" dirty="0" err="1">
                <a:solidFill>
                  <a:srgbClr val="000000"/>
                </a:solidFill>
                <a:latin typeface="Fira Code" pitchFamily="49" charset="0"/>
                <a:ea typeface="Fira Code" pitchFamily="49" charset="0"/>
                <a:cs typeface="Fira Code" pitchFamily="49" charset="0"/>
              </a:rPr>
              <a:t>i</a:t>
            </a:r>
            <a:r>
              <a:rPr lang="en-GB" sz="1100" dirty="0">
                <a:solidFill>
                  <a:srgbClr val="000000"/>
                </a:solidFill>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 </a:t>
            </a:r>
            <a:r>
              <a:rPr lang="en-GB" sz="1100" dirty="0">
                <a:solidFill>
                  <a:srgbClr val="257FA0"/>
                </a:solidFill>
                <a:latin typeface="Fira Code" pitchFamily="49" charset="0"/>
                <a:ea typeface="Fira Code" pitchFamily="49" charset="0"/>
                <a:cs typeface="Fira Code" pitchFamily="49" charset="0"/>
              </a:rPr>
              <a:t>Pop </a:t>
            </a:r>
            <a:r>
              <a:rPr lang="en-GB" sz="1100" dirty="0">
                <a:solidFill>
                  <a:srgbClr val="000000"/>
                </a:solidFill>
                <a:latin typeface="Fira Code" pitchFamily="49" charset="0"/>
                <a:ea typeface="Fira Code" pitchFamily="49" charset="0"/>
                <a:cs typeface="Fira Code" pitchFamily="49" charset="0"/>
              </a:rPr>
              <a:t>(reify </a:t>
            </a:r>
            <a:r>
              <a:rPr lang="en-GB" sz="1100" dirty="0" err="1">
                <a:solidFill>
                  <a:srgbClr val="000000"/>
                </a:solidFill>
                <a:latin typeface="Fira Code" pitchFamily="49" charset="0"/>
                <a:ea typeface="Fira Code" pitchFamily="49" charset="0"/>
                <a:cs typeface="Fira Code" pitchFamily="49" charset="0"/>
              </a:rPr>
              <a:t>i</a:t>
            </a:r>
            <a:r>
              <a:rPr lang="en-GB" sz="1100" dirty="0">
                <a:solidFill>
                  <a:srgbClr val="000000"/>
                </a:solidFill>
                <a:latin typeface="Fira Code" pitchFamily="49" charset="0"/>
                <a:ea typeface="Fira Code" pitchFamily="49" charset="0"/>
                <a:cs typeface="Fira Code" pitchFamily="49" charset="0"/>
              </a:rPr>
              <a:t>)</a:t>
            </a:r>
          </a:p>
        </p:txBody>
      </p:sp>
      <p:grpSp>
        <p:nvGrpSpPr>
          <p:cNvPr id="21" name="Group 20">
            <a:extLst>
              <a:ext uri="{FF2B5EF4-FFF2-40B4-BE49-F238E27FC236}">
                <a16:creationId xmlns:a16="http://schemas.microsoft.com/office/drawing/2014/main" id="{34B87ED2-083D-D0E2-257E-D2222D48F0C6}"/>
              </a:ext>
            </a:extLst>
          </p:cNvPr>
          <p:cNvGrpSpPr/>
          <p:nvPr/>
        </p:nvGrpSpPr>
        <p:grpSpPr>
          <a:xfrm>
            <a:off x="999626" y="136525"/>
            <a:ext cx="10192748" cy="1793645"/>
            <a:chOff x="999626" y="136525"/>
            <a:chExt cx="10192748" cy="1793645"/>
          </a:xfrm>
        </p:grpSpPr>
        <p:pic>
          <p:nvPicPr>
            <p:cNvPr id="22" name="Picture 21">
              <a:extLst>
                <a:ext uri="{FF2B5EF4-FFF2-40B4-BE49-F238E27FC236}">
                  <a16:creationId xmlns:a16="http://schemas.microsoft.com/office/drawing/2014/main" id="{C7C7D8F1-A4C3-7968-D2B0-3AEA39841DD0}"/>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23" name="Group 22">
              <a:extLst>
                <a:ext uri="{FF2B5EF4-FFF2-40B4-BE49-F238E27FC236}">
                  <a16:creationId xmlns:a16="http://schemas.microsoft.com/office/drawing/2014/main" id="{759DC220-6064-95DA-D0D2-6D24846C940D}"/>
                </a:ext>
              </a:extLst>
            </p:cNvPr>
            <p:cNvGrpSpPr/>
            <p:nvPr/>
          </p:nvGrpSpPr>
          <p:grpSpPr>
            <a:xfrm>
              <a:off x="3790892" y="1336907"/>
              <a:ext cx="4463590" cy="529805"/>
              <a:chOff x="3576142" y="1392200"/>
              <a:chExt cx="4463590" cy="529805"/>
            </a:xfrm>
          </p:grpSpPr>
          <p:pic>
            <p:nvPicPr>
              <p:cNvPr id="36" name="Picture 35" descr="A black background with white text&#10;&#10;AI-generated content may be incorrect.">
                <a:extLst>
                  <a:ext uri="{FF2B5EF4-FFF2-40B4-BE49-F238E27FC236}">
                    <a16:creationId xmlns:a16="http://schemas.microsoft.com/office/drawing/2014/main" id="{1A25CF16-E112-C66C-430A-25F8E81245B8}"/>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37" name="Straight Connector 36">
                <a:extLst>
                  <a:ext uri="{FF2B5EF4-FFF2-40B4-BE49-F238E27FC236}">
                    <a16:creationId xmlns:a16="http://schemas.microsoft.com/office/drawing/2014/main" id="{6B1CB009-F76E-0495-B571-322C04998219}"/>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38" name="Picture 37" descr="A close up of a black background&#10;&#10;AI-generated content may be incorrect.">
                <a:extLst>
                  <a:ext uri="{FF2B5EF4-FFF2-40B4-BE49-F238E27FC236}">
                    <a16:creationId xmlns:a16="http://schemas.microsoft.com/office/drawing/2014/main" id="{69EAFD4A-FFEC-71E1-B70A-027FEF8D363B}"/>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24" name="TextBox 23">
              <a:extLst>
                <a:ext uri="{FF2B5EF4-FFF2-40B4-BE49-F238E27FC236}">
                  <a16:creationId xmlns:a16="http://schemas.microsoft.com/office/drawing/2014/main" id="{11774F8E-1209-DB3F-2C09-9FD9893BA33D}"/>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33" name="Picture 10" descr="Alex Kavvos">
              <a:extLst>
                <a:ext uri="{FF2B5EF4-FFF2-40B4-BE49-F238E27FC236}">
                  <a16:creationId xmlns:a16="http://schemas.microsoft.com/office/drawing/2014/main" id="{DE9A0501-18AD-16C0-55F0-06CF8712AC7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0EB16501-44CB-2D3C-CF70-D8A187A25EEE}"/>
                </a:ext>
              </a:extLst>
            </p:cNvPr>
            <p:cNvPicPr>
              <a:picLocks noChangeAspect="1"/>
            </p:cNvPicPr>
            <p:nvPr/>
          </p:nvPicPr>
          <p:blipFill>
            <a:blip r:embed="rId7"/>
            <a:srcRect l="18354"/>
            <a:stretch/>
          </p:blipFill>
          <p:spPr>
            <a:xfrm>
              <a:off x="999626" y="136525"/>
              <a:ext cx="1462651" cy="1791450"/>
            </a:xfrm>
            <a:prstGeom prst="rect">
              <a:avLst/>
            </a:prstGeom>
          </p:spPr>
        </p:pic>
        <p:pic>
          <p:nvPicPr>
            <p:cNvPr id="35" name="Picture 4" descr="Meng Wang (head of group)">
              <a:extLst>
                <a:ext uri="{FF2B5EF4-FFF2-40B4-BE49-F238E27FC236}">
                  <a16:creationId xmlns:a16="http://schemas.microsoft.com/office/drawing/2014/main" id="{3C468F5C-61C2-6F20-15B3-17DE8FA9BBE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41" name="Horizontal Scroll 40">
            <a:extLst>
              <a:ext uri="{FF2B5EF4-FFF2-40B4-BE49-F238E27FC236}">
                <a16:creationId xmlns:a16="http://schemas.microsoft.com/office/drawing/2014/main" id="{88D65BAA-777F-9582-42E1-01FA4ECE59C9}"/>
              </a:ext>
            </a:extLst>
          </p:cNvPr>
          <p:cNvSpPr/>
          <p:nvPr/>
        </p:nvSpPr>
        <p:spPr>
          <a:xfrm>
            <a:off x="2376300" y="4668228"/>
            <a:ext cx="7947093" cy="1477327"/>
          </a:xfrm>
          <a:prstGeom prst="horizontalScroll">
            <a:avLst/>
          </a:prstGeom>
          <a:blipFill>
            <a:blip r:embed="rId9"/>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None/>
            </a:pPr>
            <a:r>
              <a:rPr lang="en-GB" sz="1600" dirty="0" err="1">
                <a:solidFill>
                  <a:srgbClr val="000000"/>
                </a:solidFill>
                <a:latin typeface="Fira Code" pitchFamily="49" charset="0"/>
                <a:ea typeface="Fira Code" pitchFamily="49" charset="0"/>
                <a:cs typeface="Fira Code" pitchFamily="49" charset="0"/>
              </a:rPr>
              <a:t>tt</a:t>
            </a:r>
            <a:r>
              <a:rPr lang="en-GB" sz="1600" dirty="0">
                <a:solidFill>
                  <a:srgbClr val="000000"/>
                </a:solidFill>
                <a:latin typeface="Fira Code" pitchFamily="49" charset="0"/>
                <a:ea typeface="Fira Code" pitchFamily="49" charset="0"/>
                <a:cs typeface="Fira Code" pitchFamily="49" charset="0"/>
              </a:rPr>
              <a:t> </a:t>
            </a:r>
            <a:r>
              <a:rPr lang="en-GB" sz="1600" dirty="0">
                <a:solidFill>
                  <a:srgbClr val="0000FF"/>
                </a:solidFill>
                <a:latin typeface="Fira Code" pitchFamily="49" charset="0"/>
                <a:ea typeface="Fira Code" pitchFamily="49" charset="0"/>
                <a:cs typeface="Fira Code" pitchFamily="49" charset="0"/>
              </a:rPr>
              <a:t>= </a:t>
            </a:r>
            <a:r>
              <a:rPr lang="en-GB" sz="1600" dirty="0">
                <a:solidFill>
                  <a:srgbClr val="257FA0"/>
                </a:solidFill>
                <a:latin typeface="Fira Code" pitchFamily="49" charset="0"/>
                <a:ea typeface="Fira Code" pitchFamily="49" charset="0"/>
                <a:cs typeface="Fira Code" pitchFamily="49" charset="0"/>
              </a:rPr>
              <a:t>Lambda </a:t>
            </a:r>
            <a:r>
              <a:rPr lang="en-GB" sz="1600" dirty="0">
                <a:solidFill>
                  <a:srgbClr val="000000"/>
                </a:solidFill>
                <a:latin typeface="Fira Code" pitchFamily="49" charset="0"/>
                <a:ea typeface="Fira Code" pitchFamily="49" charset="0"/>
                <a:cs typeface="Fira Code" pitchFamily="49" charset="0"/>
              </a:rPr>
              <a:t>(\x </a:t>
            </a:r>
            <a:r>
              <a:rPr lang="en-GB" sz="1600" dirty="0">
                <a:solidFill>
                  <a:srgbClr val="0000FF"/>
                </a:solidFill>
                <a:latin typeface="Fira Code" pitchFamily="49" charset="0"/>
                <a:ea typeface="Fira Code" pitchFamily="49" charset="0"/>
                <a:cs typeface="Fira Code" pitchFamily="49" charset="0"/>
              </a:rPr>
              <a:t>-&gt; </a:t>
            </a:r>
            <a:r>
              <a:rPr lang="en-GB" sz="1600" dirty="0">
                <a:solidFill>
                  <a:srgbClr val="257FA0"/>
                </a:solidFill>
                <a:latin typeface="Fira Code" pitchFamily="49" charset="0"/>
                <a:ea typeface="Fira Code" pitchFamily="49" charset="0"/>
                <a:cs typeface="Fira Code" pitchFamily="49" charset="0"/>
              </a:rPr>
              <a:t>Lambda </a:t>
            </a:r>
            <a:r>
              <a:rPr lang="en-GB" sz="1600" dirty="0">
                <a:solidFill>
                  <a:srgbClr val="000000"/>
                </a:solidFill>
                <a:latin typeface="Fira Code" pitchFamily="49" charset="0"/>
                <a:ea typeface="Fira Code" pitchFamily="49" charset="0"/>
                <a:cs typeface="Fira Code" pitchFamily="49" charset="0"/>
              </a:rPr>
              <a:t>(\y </a:t>
            </a:r>
            <a:r>
              <a:rPr lang="en-GB" sz="1600" dirty="0">
                <a:solidFill>
                  <a:srgbClr val="0000FF"/>
                </a:solidFill>
                <a:latin typeface="Fira Code" pitchFamily="49" charset="0"/>
                <a:ea typeface="Fira Code" pitchFamily="49" charset="0"/>
                <a:cs typeface="Fira Code" pitchFamily="49" charset="0"/>
              </a:rPr>
              <a:t>-&gt; </a:t>
            </a:r>
            <a:r>
              <a:rPr lang="en-GB" sz="1600" dirty="0">
                <a:solidFill>
                  <a:srgbClr val="257FA0"/>
                </a:solidFill>
                <a:latin typeface="Fira Code" pitchFamily="49" charset="0"/>
                <a:ea typeface="Fira Code" pitchFamily="49" charset="0"/>
                <a:cs typeface="Fira Code" pitchFamily="49" charset="0"/>
              </a:rPr>
              <a:t>Var </a:t>
            </a:r>
            <a:r>
              <a:rPr lang="en-GB" sz="1600" dirty="0">
                <a:solidFill>
                  <a:srgbClr val="000000"/>
                </a:solidFill>
                <a:latin typeface="Fira Code" pitchFamily="49" charset="0"/>
                <a:ea typeface="Fira Code" pitchFamily="49" charset="0"/>
                <a:cs typeface="Fira Code" pitchFamily="49" charset="0"/>
              </a:rPr>
              <a:t>x))</a:t>
            </a:r>
            <a:endParaRPr lang="en-GB" sz="1600" dirty="0">
              <a:solidFill>
                <a:srgbClr val="257FA0"/>
              </a:solidFill>
              <a:latin typeface="Fira Code" pitchFamily="49" charset="0"/>
              <a:ea typeface="Fira Code" pitchFamily="49" charset="0"/>
              <a:cs typeface="Fira Code" pitchFamily="49" charset="0"/>
            </a:endParaRPr>
          </a:p>
          <a:p>
            <a:pPr algn="ctr">
              <a:buNone/>
            </a:pPr>
            <a:r>
              <a:rPr lang="en-GB" sz="1600" dirty="0">
                <a:solidFill>
                  <a:srgbClr val="000000"/>
                </a:solidFill>
                <a:latin typeface="Fira Code" pitchFamily="49" charset="0"/>
                <a:ea typeface="Fira Code" pitchFamily="49" charset="0"/>
                <a:cs typeface="Fira Code" pitchFamily="49" charset="0"/>
              </a:rPr>
              <a:t>ff </a:t>
            </a:r>
            <a:r>
              <a:rPr lang="en-GB" sz="1600" dirty="0">
                <a:solidFill>
                  <a:srgbClr val="0000FF"/>
                </a:solidFill>
                <a:latin typeface="Fira Code" pitchFamily="49" charset="0"/>
                <a:ea typeface="Fira Code" pitchFamily="49" charset="0"/>
                <a:cs typeface="Fira Code" pitchFamily="49" charset="0"/>
              </a:rPr>
              <a:t>= </a:t>
            </a:r>
            <a:r>
              <a:rPr lang="en-GB" sz="1600" dirty="0">
                <a:solidFill>
                  <a:srgbClr val="257FA0"/>
                </a:solidFill>
                <a:latin typeface="Fira Code" pitchFamily="49" charset="0"/>
                <a:ea typeface="Fira Code" pitchFamily="49" charset="0"/>
                <a:cs typeface="Fira Code" pitchFamily="49" charset="0"/>
              </a:rPr>
              <a:t>Lambda </a:t>
            </a:r>
            <a:r>
              <a:rPr lang="en-GB" sz="1600" dirty="0">
                <a:solidFill>
                  <a:srgbClr val="000000"/>
                </a:solidFill>
                <a:latin typeface="Fira Code" pitchFamily="49" charset="0"/>
                <a:ea typeface="Fira Code" pitchFamily="49" charset="0"/>
                <a:cs typeface="Fira Code" pitchFamily="49" charset="0"/>
              </a:rPr>
              <a:t>(\x </a:t>
            </a:r>
            <a:r>
              <a:rPr lang="en-GB" sz="1600" dirty="0">
                <a:solidFill>
                  <a:srgbClr val="0000FF"/>
                </a:solidFill>
                <a:latin typeface="Fira Code" pitchFamily="49" charset="0"/>
                <a:ea typeface="Fira Code" pitchFamily="49" charset="0"/>
                <a:cs typeface="Fira Code" pitchFamily="49" charset="0"/>
              </a:rPr>
              <a:t>-&gt; </a:t>
            </a:r>
            <a:r>
              <a:rPr lang="en-GB" sz="1600" dirty="0">
                <a:solidFill>
                  <a:srgbClr val="257FA0"/>
                </a:solidFill>
                <a:latin typeface="Fira Code" pitchFamily="49" charset="0"/>
                <a:ea typeface="Fira Code" pitchFamily="49" charset="0"/>
                <a:cs typeface="Fira Code" pitchFamily="49" charset="0"/>
              </a:rPr>
              <a:t>Lambda </a:t>
            </a:r>
            <a:r>
              <a:rPr lang="en-GB" sz="1600" dirty="0">
                <a:solidFill>
                  <a:srgbClr val="000000"/>
                </a:solidFill>
                <a:latin typeface="Fira Code" pitchFamily="49" charset="0"/>
                <a:ea typeface="Fira Code" pitchFamily="49" charset="0"/>
                <a:cs typeface="Fira Code" pitchFamily="49" charset="0"/>
              </a:rPr>
              <a:t>(\y </a:t>
            </a:r>
            <a:r>
              <a:rPr lang="en-GB" sz="1600" dirty="0">
                <a:solidFill>
                  <a:srgbClr val="0000FF"/>
                </a:solidFill>
                <a:latin typeface="Fira Code" pitchFamily="49" charset="0"/>
                <a:ea typeface="Fira Code" pitchFamily="49" charset="0"/>
                <a:cs typeface="Fira Code" pitchFamily="49" charset="0"/>
              </a:rPr>
              <a:t>-&gt; </a:t>
            </a:r>
            <a:r>
              <a:rPr lang="en-GB" sz="1600" dirty="0">
                <a:solidFill>
                  <a:srgbClr val="257FA0"/>
                </a:solidFill>
                <a:latin typeface="Fira Code" pitchFamily="49" charset="0"/>
                <a:ea typeface="Fira Code" pitchFamily="49" charset="0"/>
                <a:cs typeface="Fira Code" pitchFamily="49" charset="0"/>
              </a:rPr>
              <a:t>Var </a:t>
            </a:r>
            <a:r>
              <a:rPr lang="en-GB" sz="1600" dirty="0">
                <a:solidFill>
                  <a:srgbClr val="000000"/>
                </a:solidFill>
                <a:latin typeface="Fira Code" pitchFamily="49" charset="0"/>
                <a:ea typeface="Fira Code" pitchFamily="49" charset="0"/>
                <a:cs typeface="Fira Code" pitchFamily="49" charset="0"/>
              </a:rPr>
              <a:t>y))</a:t>
            </a:r>
            <a:endParaRPr lang="en-GB" sz="1600" dirty="0">
              <a:solidFill>
                <a:srgbClr val="257FA0"/>
              </a:solidFill>
              <a:latin typeface="Fira Code" pitchFamily="49" charset="0"/>
              <a:ea typeface="Fira Code" pitchFamily="49" charset="0"/>
              <a:cs typeface="Fira Code" pitchFamily="49" charset="0"/>
            </a:endParaRPr>
          </a:p>
        </p:txBody>
      </p:sp>
    </p:spTree>
    <p:extLst>
      <p:ext uri="{BB962C8B-B14F-4D97-AF65-F5344CB8AC3E}">
        <p14:creationId xmlns:p14="http://schemas.microsoft.com/office/powerpoint/2010/main" val="1791031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left)">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1F597-DAEA-5FA8-F900-5198BFF82089}"/>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D9679A34-C308-7AF8-41FA-B6C2E4F4131B}"/>
              </a:ext>
            </a:extLst>
          </p:cNvPr>
          <p:cNvSpPr txBox="1"/>
          <p:nvPr/>
        </p:nvSpPr>
        <p:spPr>
          <a:xfrm>
            <a:off x="999626" y="3258511"/>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a:t>
            </a:r>
            <a:r>
              <a:rPr lang="en-GB" dirty="0">
                <a:solidFill>
                  <a:srgbClr val="257FA0"/>
                </a:solidFill>
                <a:effectLst/>
                <a:highlight>
                  <a:srgbClr val="FFFFFF"/>
                </a:highlight>
                <a:latin typeface="Fira Code" pitchFamily="49" charset="0"/>
                <a:ea typeface="Fira Code" pitchFamily="49" charset="0"/>
                <a:cs typeface="Fira Code" pitchFamily="49" charset="0"/>
              </a:rPr>
              <a:t>Var </a:t>
            </a:r>
            <a:r>
              <a:rPr lang="en-GB" dirty="0">
                <a:solidFill>
                  <a:srgbClr val="0000FF"/>
                </a:solidFill>
                <a:effectLst/>
                <a:highlight>
                  <a:srgbClr val="FFFFFF"/>
                </a:highlight>
                <a:latin typeface="Fira Code" pitchFamily="49" charset="0"/>
                <a:ea typeface="Fira Code" pitchFamily="49" charset="0"/>
                <a:cs typeface="Fira Code" pitchFamily="49" charset="0"/>
              </a:rPr>
              <a:t>:: </a:t>
            </a:r>
            <a:r>
              <a:rPr lang="en-GB" dirty="0" err="1">
                <a:solidFill>
                  <a:srgbClr val="257FA0"/>
                </a:solidFill>
                <a:effectLst/>
                <a:highlight>
                  <a:srgbClr val="FFFFFF"/>
                </a:highlight>
                <a:latin typeface="Fira Code" pitchFamily="49" charset="0"/>
                <a:ea typeface="Fira Code" pitchFamily="49" charset="0"/>
                <a:cs typeface="Fira Code" pitchFamily="49" charset="0"/>
              </a:rPr>
              <a:t>ReifyIndex</a:t>
            </a:r>
            <a:r>
              <a:rPr lang="en-GB" dirty="0">
                <a:solidFill>
                  <a:srgbClr val="257FA0"/>
                </a:solidFill>
                <a:effectLst/>
                <a:highlight>
                  <a:srgbClr val="FFFFFF"/>
                </a:highlight>
                <a:latin typeface="Fira Code" pitchFamily="49" charset="0"/>
                <a:ea typeface="Fira Code" pitchFamily="49" charset="0"/>
                <a:cs typeface="Fira Code" pitchFamily="49" charset="0"/>
              </a:rPr>
              <a:t> </a:t>
            </a:r>
            <a:r>
              <a:rPr lang="en-GB" dirty="0" err="1">
                <a:solidFill>
                  <a:srgbClr val="000000"/>
                </a:solidFill>
                <a:effectLst/>
                <a:highlight>
                  <a:srgbClr val="FFFFFF"/>
                </a:highlight>
                <a:latin typeface="Fira Code" pitchFamily="49" charset="0"/>
                <a:ea typeface="Fira Code" pitchFamily="49" charset="0"/>
                <a:cs typeface="Fira Code" pitchFamily="49" charset="0"/>
              </a:rPr>
              <a:t>ts</a:t>
            </a:r>
            <a:r>
              <a:rPr lang="en-GB" dirty="0">
                <a:solidFill>
                  <a:srgbClr val="000000"/>
                </a:solidFill>
                <a:effectLst/>
                <a:highlight>
                  <a:srgbClr val="FFFFFF"/>
                </a:highlight>
                <a:latin typeface="Fira Code" pitchFamily="49" charset="0"/>
                <a:ea typeface="Fira Code" pitchFamily="49" charset="0"/>
                <a:cs typeface="Fira Code" pitchFamily="49" charset="0"/>
              </a:rPr>
              <a:t> ts2 </a:t>
            </a:r>
            <a:r>
              <a:rPr lang="en-GB" dirty="0">
                <a:solidFill>
                  <a:srgbClr val="0000FF"/>
                </a:solidFill>
                <a:highlight>
                  <a:srgbClr val="FFFFFF"/>
                </a:highlight>
                <a:latin typeface="Fira Code" pitchFamily="49" charset="0"/>
                <a:ea typeface="Fira Code" pitchFamily="49" charset="0"/>
                <a:cs typeface="Fira Code" pitchFamily="49" charset="0"/>
              </a:rPr>
              <a:t>=</a:t>
            </a:r>
            <a:r>
              <a:rPr lang="en-GB" dirty="0">
                <a:solidFill>
                  <a:srgbClr val="0000FF"/>
                </a:solidFill>
                <a:effectLst/>
                <a:highlight>
                  <a:srgbClr val="FFFFFF"/>
                </a:highlight>
                <a:latin typeface="Fira Code" pitchFamily="49" charset="0"/>
                <a:ea typeface="Fira Code" pitchFamily="49" charset="0"/>
                <a:cs typeface="Fira Code" pitchFamily="49" charset="0"/>
              </a:rPr>
              <a:t>&gt; </a:t>
            </a:r>
            <a:r>
              <a:rPr lang="en-GB" dirty="0" err="1">
                <a:solidFill>
                  <a:srgbClr val="257FA0"/>
                </a:solidFill>
                <a:effectLst/>
                <a:highlight>
                  <a:srgbClr val="FFFC9B"/>
                </a:highlight>
                <a:latin typeface="Fira Code" pitchFamily="49" charset="0"/>
                <a:ea typeface="Fira Code" pitchFamily="49" charset="0"/>
                <a:cs typeface="Fira Code" pitchFamily="49" charset="0"/>
              </a:rPr>
              <a:t>ProxyTop</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latin typeface="Fira Code" pitchFamily="49" charset="0"/>
                <a:ea typeface="Fira Code" pitchFamily="49" charset="0"/>
                <a:cs typeface="Fira Code" pitchFamily="49" charset="0"/>
              </a:rPr>
              <a:t>ts2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257FA0"/>
                </a:solidFill>
                <a:effectLst/>
                <a:highlight>
                  <a:srgbClr val="FFFC9B"/>
                </a:highlight>
                <a:latin typeface="Fira Code" pitchFamily="49" charset="0"/>
                <a:ea typeface="Fira Code" pitchFamily="49" charset="0"/>
                <a:cs typeface="Fira Code" pitchFamily="49" charset="0"/>
              </a:rPr>
              <a:t>ProxyTop</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t1) t1 </a:t>
            </a:r>
            <a:r>
              <a:rPr lang="en-GB" dirty="0">
                <a:solidFill>
                  <a:srgbClr val="0000FF"/>
                </a:solidFill>
                <a:effectLst/>
                <a:highlight>
                  <a:srgbClr val="FFFC9B"/>
                </a:highlight>
                <a:latin typeface="Fira Code" pitchFamily="49" charset="0"/>
                <a:ea typeface="Fira Code" pitchFamily="49" charset="0"/>
                <a:cs typeface="Fira Code" pitchFamily="49" charset="0"/>
              </a:rPr>
              <a:t>-&gt; </a:t>
            </a:r>
            <a:r>
              <a:rPr lang="en-GB" dirty="0">
                <a:solidFill>
                  <a:srgbClr val="257FA0"/>
                </a:solidFill>
                <a:effectLst/>
                <a:highlight>
                  <a:srgbClr val="FFFC9B"/>
                </a:highlight>
                <a:latin typeface="Fira Code" pitchFamily="49" charset="0"/>
                <a:ea typeface="Fira Code" pitchFamily="49" charset="0"/>
                <a:cs typeface="Fira Code" pitchFamily="49" charset="0"/>
              </a:rPr>
              <a:t>STLC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t1) t2)</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691CF336-1AD8-01EC-1370-E03864C0E586}"/>
              </a:ext>
            </a:extLst>
          </p:cNvPr>
          <p:cNvSpPr txBox="1"/>
          <p:nvPr/>
        </p:nvSpPr>
        <p:spPr>
          <a:xfrm>
            <a:off x="1120806" y="2283256"/>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93B58D77-C7C8-8C96-CACE-7995CC3311D6}"/>
              </a:ext>
            </a:extLst>
          </p:cNvPr>
          <p:cNvSpPr txBox="1"/>
          <p:nvPr/>
        </p:nvSpPr>
        <p:spPr>
          <a:xfrm>
            <a:off x="5478913" y="2203955"/>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5" name="TextBox 4">
            <a:extLst>
              <a:ext uri="{FF2B5EF4-FFF2-40B4-BE49-F238E27FC236}">
                <a16:creationId xmlns:a16="http://schemas.microsoft.com/office/drawing/2014/main" id="{2AB731F2-130B-1F08-01A2-EC5BF518FAE3}"/>
              </a:ext>
            </a:extLst>
          </p:cNvPr>
          <p:cNvSpPr txBox="1"/>
          <p:nvPr/>
        </p:nvSpPr>
        <p:spPr>
          <a:xfrm>
            <a:off x="5478913" y="2808410"/>
            <a:ext cx="6768192"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data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Ctx</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Ty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Type </a:t>
            </a:r>
            <a:r>
              <a:rPr lang="en-GB" sz="1100" dirty="0">
                <a:solidFill>
                  <a:srgbClr val="0000FF"/>
                </a:solidFill>
                <a:effectLst/>
                <a:latin typeface="Fira Code" pitchFamily="49" charset="0"/>
                <a:ea typeface="Fira Code" pitchFamily="49" charset="0"/>
                <a:cs typeface="Fira Code" pitchFamily="49" charset="0"/>
              </a:rPr>
              <a:t>where</a:t>
            </a:r>
            <a:endParaRPr lang="en-GB" sz="1100" dirty="0">
              <a:solidFill>
                <a:srgbClr val="257FA0"/>
              </a:solidFill>
              <a:effectLst/>
              <a:latin typeface="Fira Code" pitchFamily="49" charset="0"/>
              <a:ea typeface="Fira Code" pitchFamily="49" charset="0"/>
              <a:cs typeface="Fira Code" pitchFamily="49" charset="0"/>
            </a:endParaRPr>
          </a:p>
          <a:p>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00"/>
                </a:solidFill>
                <a:effectLst/>
                <a:latin typeface="Fira Code" pitchFamily="49" charset="0"/>
                <a:ea typeface="Fira Code" pitchFamily="49" charset="0"/>
                <a:cs typeface="Fira Code" pitchFamily="49" charset="0"/>
              </a:rPr>
              <a:t>(</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00"/>
                </a:solidFill>
                <a:effectLst/>
                <a:latin typeface="Fira Code" pitchFamily="49" charset="0"/>
                <a:ea typeface="Fira Code" pitchFamily="49" charset="0"/>
                <a:cs typeface="Fira Code" pitchFamily="49" charset="0"/>
              </a:rPr>
              <a:t>t) t</a:t>
            </a:r>
            <a:endParaRPr lang="en-GB" sz="1100" dirty="0">
              <a:solidFill>
                <a:srgbClr val="257FA0"/>
              </a:solidFill>
              <a:effectLst/>
              <a:latin typeface="Fira Code" pitchFamily="49" charset="0"/>
              <a:ea typeface="Fira Code" pitchFamily="49" charset="0"/>
              <a:cs typeface="Fira Code" pitchFamily="49" charset="0"/>
            </a:endParaRPr>
          </a:p>
        </p:txBody>
      </p:sp>
      <p:sp>
        <p:nvSpPr>
          <p:cNvPr id="11" name="Slide Number Placeholder 10">
            <a:extLst>
              <a:ext uri="{FF2B5EF4-FFF2-40B4-BE49-F238E27FC236}">
                <a16:creationId xmlns:a16="http://schemas.microsoft.com/office/drawing/2014/main" id="{FA19C30F-85B9-1D64-8E62-CE9FFB9B0C31}"/>
              </a:ext>
            </a:extLst>
          </p:cNvPr>
          <p:cNvSpPr>
            <a:spLocks noGrp="1"/>
          </p:cNvSpPr>
          <p:nvPr>
            <p:ph type="sldNum" sz="quarter" idx="12"/>
          </p:nvPr>
        </p:nvSpPr>
        <p:spPr/>
        <p:txBody>
          <a:bodyPr/>
          <a:lstStyle/>
          <a:p>
            <a:fld id="{6B547C04-AA2C-754F-9E4E-F6B7B0201F60}" type="slidenum">
              <a:rPr lang="en-US" smtClean="0"/>
              <a:pPr/>
              <a:t>47</a:t>
            </a:fld>
            <a:endParaRPr lang="en-US"/>
          </a:p>
        </p:txBody>
      </p:sp>
      <p:sp>
        <p:nvSpPr>
          <p:cNvPr id="18" name="TextBox 17">
            <a:extLst>
              <a:ext uri="{FF2B5EF4-FFF2-40B4-BE49-F238E27FC236}">
                <a16:creationId xmlns:a16="http://schemas.microsoft.com/office/drawing/2014/main" id="{D623DC5C-0471-DDE0-BFAA-26B3868BDAA3}"/>
              </a:ext>
            </a:extLst>
          </p:cNvPr>
          <p:cNvSpPr txBox="1"/>
          <p:nvPr/>
        </p:nvSpPr>
        <p:spPr>
          <a:xfrm>
            <a:off x="1120806" y="5407478"/>
            <a:ext cx="6098720"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class </a:t>
            </a:r>
            <a:r>
              <a:rPr lang="en-GB" sz="1100" dirty="0" err="1">
                <a:solidFill>
                  <a:srgbClr val="257FA0"/>
                </a:solidFill>
                <a:effectLst/>
                <a:latin typeface="Fira Code" pitchFamily="49" charset="0"/>
                <a:ea typeface="Fira Code" pitchFamily="49" charset="0"/>
                <a:cs typeface="Fira Code" pitchFamily="49" charset="0"/>
              </a:rPr>
              <a:t>ReifyIndex</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ts2 </a:t>
            </a:r>
            <a:r>
              <a:rPr lang="en-GB" sz="1100" dirty="0">
                <a:solidFill>
                  <a:srgbClr val="0000FF"/>
                </a:solidFill>
                <a:effectLst/>
                <a:latin typeface="Fira Code" pitchFamily="49" charset="0"/>
                <a:ea typeface="Fira Code" pitchFamily="49" charset="0"/>
                <a:cs typeface="Fira Code" pitchFamily="49" charset="0"/>
              </a:rPr>
              <a:t>where</a:t>
            </a:r>
          </a:p>
          <a:p>
            <a:r>
              <a:rPr lang="en-GB" sz="1100" dirty="0">
                <a:solidFill>
                  <a:srgbClr val="000000"/>
                </a:solidFill>
                <a:effectLst/>
                <a:latin typeface="Fira Code" pitchFamily="49" charset="0"/>
                <a:ea typeface="Fira Code" pitchFamily="49" charset="0"/>
                <a:cs typeface="Fira Code" pitchFamily="49" charset="0"/>
              </a:rPr>
              <a:t>	reify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t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Index </a:t>
            </a:r>
            <a:r>
              <a:rPr lang="en-GB" sz="1100" dirty="0">
                <a:solidFill>
                  <a:srgbClr val="000000"/>
                </a:solidFill>
                <a:effectLst/>
                <a:latin typeface="Fira Code" pitchFamily="49" charset="0"/>
                <a:ea typeface="Fira Code" pitchFamily="49" charset="0"/>
                <a:cs typeface="Fira Code" pitchFamily="49" charset="0"/>
              </a:rPr>
              <a:t>ts2 t</a:t>
            </a:r>
          </a:p>
        </p:txBody>
      </p:sp>
      <p:sp>
        <p:nvSpPr>
          <p:cNvPr id="19" name="TextBox 18">
            <a:extLst>
              <a:ext uri="{FF2B5EF4-FFF2-40B4-BE49-F238E27FC236}">
                <a16:creationId xmlns:a16="http://schemas.microsoft.com/office/drawing/2014/main" id="{0ABE8EE8-7143-7E85-C1D5-3142CB20E7EF}"/>
              </a:ext>
            </a:extLst>
          </p:cNvPr>
          <p:cNvSpPr txBox="1"/>
          <p:nvPr/>
        </p:nvSpPr>
        <p:spPr>
          <a:xfrm>
            <a:off x="999626" y="5969170"/>
            <a:ext cx="7395911"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instance </a:t>
            </a:r>
            <a:r>
              <a:rPr lang="en-GB" sz="1100" dirty="0">
                <a:solidFill>
                  <a:srgbClr val="0F7001"/>
                </a:solidFill>
                <a:effectLst/>
                <a:latin typeface="Fira Code" pitchFamily="49" charset="0"/>
                <a:ea typeface="Fira Code" pitchFamily="49" charset="0"/>
                <a:cs typeface="Fira Code" pitchFamily="49" charset="0"/>
              </a:rPr>
              <a:t>{-# OVERLAPPING #-} </a:t>
            </a:r>
            <a:r>
              <a:rPr lang="en-GB" sz="1100" dirty="0" err="1">
                <a:solidFill>
                  <a:srgbClr val="257FA0"/>
                </a:solidFill>
                <a:effectLst/>
                <a:latin typeface="Fira Code" pitchFamily="49" charset="0"/>
                <a:ea typeface="Fira Code" pitchFamily="49" charset="0"/>
                <a:cs typeface="Fira Code" pitchFamily="49" charset="0"/>
              </a:rPr>
              <a:t>ReifyIndex</a:t>
            </a:r>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where</a:t>
            </a:r>
            <a:endParaRPr lang="en-GB" sz="1100" dirty="0">
              <a:solidFill>
                <a:srgbClr val="0F7001"/>
              </a:solidFill>
              <a:effectLst/>
              <a:latin typeface="Fira Code" pitchFamily="49" charset="0"/>
              <a:ea typeface="Fira Code" pitchFamily="49" charset="0"/>
              <a:cs typeface="Fira Code" pitchFamily="49" charset="0"/>
            </a:endParaRPr>
          </a:p>
          <a:p>
            <a:r>
              <a:rPr lang="en-GB" sz="1100" dirty="0">
                <a:solidFill>
                  <a:srgbClr val="000000"/>
                </a:solidFill>
                <a:effectLst/>
                <a:latin typeface="Fira Code" pitchFamily="49" charset="0"/>
                <a:ea typeface="Fira Code" pitchFamily="49" charset="0"/>
                <a:cs typeface="Fira Code" pitchFamily="49" charset="0"/>
              </a:rPr>
              <a:t>	reify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Top</a:t>
            </a:r>
          </a:p>
        </p:txBody>
      </p:sp>
      <p:sp>
        <p:nvSpPr>
          <p:cNvPr id="20" name="TextBox 19">
            <a:extLst>
              <a:ext uri="{FF2B5EF4-FFF2-40B4-BE49-F238E27FC236}">
                <a16:creationId xmlns:a16="http://schemas.microsoft.com/office/drawing/2014/main" id="{37B182AA-408C-6DCC-603F-D8CAC1AAE5A9}"/>
              </a:ext>
            </a:extLst>
          </p:cNvPr>
          <p:cNvSpPr txBox="1"/>
          <p:nvPr/>
        </p:nvSpPr>
        <p:spPr>
          <a:xfrm>
            <a:off x="6096000" y="5557205"/>
            <a:ext cx="5118894" cy="600164"/>
          </a:xfrm>
          <a:prstGeom prst="rect">
            <a:avLst/>
          </a:prstGeom>
          <a:noFill/>
        </p:spPr>
        <p:txBody>
          <a:bodyPr wrap="square">
            <a:spAutoFit/>
          </a:bodyPr>
          <a:lstStyle/>
          <a:p>
            <a:pPr>
              <a:buNone/>
            </a:pPr>
            <a:r>
              <a:rPr lang="en-GB" sz="1100" dirty="0">
                <a:solidFill>
                  <a:srgbClr val="0000FF"/>
                </a:solidFill>
                <a:latin typeface="Fira Code" pitchFamily="49" charset="0"/>
                <a:ea typeface="Fira Code" pitchFamily="49" charset="0"/>
                <a:cs typeface="Fira Code" pitchFamily="49" charset="0"/>
              </a:rPr>
              <a:t>instance </a:t>
            </a:r>
            <a:r>
              <a:rPr lang="en-GB" sz="1100" dirty="0">
                <a:solidFill>
                  <a:srgbClr val="000000"/>
                </a:solidFill>
                <a:latin typeface="Fira Code" pitchFamily="49" charset="0"/>
                <a:ea typeface="Fira Code" pitchFamily="49" charset="0"/>
                <a:cs typeface="Fira Code" pitchFamily="49" charset="0"/>
              </a:rPr>
              <a:t>(</a:t>
            </a:r>
            <a:r>
              <a:rPr lang="en-GB" sz="1100" dirty="0" err="1">
                <a:solidFill>
                  <a:srgbClr val="257FA0"/>
                </a:solidFill>
                <a:latin typeface="Fira Code" pitchFamily="49" charset="0"/>
                <a:ea typeface="Fira Code" pitchFamily="49" charset="0"/>
                <a:cs typeface="Fira Code" pitchFamily="49" charset="0"/>
              </a:rPr>
              <a:t>ReifyIndex</a:t>
            </a:r>
            <a:r>
              <a:rPr lang="en-GB" sz="1100" dirty="0">
                <a:solidFill>
                  <a:srgbClr val="257FA0"/>
                </a:solidFill>
                <a:latin typeface="Fira Code" pitchFamily="49" charset="0"/>
                <a:ea typeface="Fira Code" pitchFamily="49" charset="0"/>
                <a:cs typeface="Fira Code" pitchFamily="49" charset="0"/>
              </a:rPr>
              <a:t> </a:t>
            </a:r>
            <a:r>
              <a:rPr lang="en-GB" sz="1100" dirty="0" err="1">
                <a:solidFill>
                  <a:srgbClr val="000000"/>
                </a:solidFill>
                <a:latin typeface="Fira Code" pitchFamily="49" charset="0"/>
                <a:ea typeface="Fira Code" pitchFamily="49" charset="0"/>
                <a:cs typeface="Fira Code" pitchFamily="49" charset="0"/>
              </a:rPr>
              <a:t>ts</a:t>
            </a:r>
            <a:r>
              <a:rPr lang="en-GB" sz="1100" dirty="0">
                <a:solidFill>
                  <a:srgbClr val="000000"/>
                </a:solidFill>
                <a:latin typeface="Fira Code" pitchFamily="49" charset="0"/>
                <a:ea typeface="Fira Code" pitchFamily="49" charset="0"/>
                <a:cs typeface="Fira Code" pitchFamily="49" charset="0"/>
              </a:rPr>
              <a:t> ts2, </a:t>
            </a:r>
            <a:r>
              <a:rPr lang="en-GB" sz="1100" dirty="0" err="1">
                <a:solidFill>
                  <a:srgbClr val="000000"/>
                </a:solidFill>
                <a:latin typeface="Fira Code" pitchFamily="49" charset="0"/>
                <a:ea typeface="Fira Code" pitchFamily="49" charset="0"/>
                <a:cs typeface="Fira Code" pitchFamily="49" charset="0"/>
              </a:rPr>
              <a:t>ReifyIndex</a:t>
            </a:r>
            <a:r>
              <a:rPr lang="en-GB" sz="1100" dirty="0">
                <a:solidFill>
                  <a:srgbClr val="000000"/>
                </a:solidFill>
                <a:latin typeface="Fira Code" pitchFamily="49" charset="0"/>
                <a:ea typeface="Fira Code" pitchFamily="49" charset="0"/>
                <a:cs typeface="Fira Code" pitchFamily="49" charset="0"/>
              </a:rPr>
              <a:t>' ~ (ts2 </a:t>
            </a:r>
            <a:r>
              <a:rPr lang="en-GB" sz="1100" dirty="0">
                <a:solidFill>
                  <a:srgbClr val="257FA0"/>
                </a:solidFill>
                <a:latin typeface="Fira Code" pitchFamily="49" charset="0"/>
                <a:ea typeface="Fira Code" pitchFamily="49" charset="0"/>
                <a:cs typeface="Fira Code" pitchFamily="49" charset="0"/>
              </a:rPr>
              <a:t>:/: </a:t>
            </a:r>
            <a:r>
              <a:rPr lang="en-GB" sz="1100" dirty="0">
                <a:solidFill>
                  <a:srgbClr val="000000"/>
                </a:solidFill>
                <a:latin typeface="Fira Code" pitchFamily="49" charset="0"/>
                <a:ea typeface="Fira Code" pitchFamily="49" charset="0"/>
                <a:cs typeface="Fira Code" pitchFamily="49" charset="0"/>
              </a:rPr>
              <a:t>a))</a:t>
            </a:r>
          </a:p>
          <a:p>
            <a:pPr lvl="1"/>
            <a:r>
              <a:rPr lang="en-GB" sz="1100" dirty="0">
                <a:solidFill>
                  <a:srgbClr val="0000FF"/>
                </a:solidFill>
                <a:latin typeface="Fira Code" pitchFamily="49" charset="0"/>
                <a:ea typeface="Fira Code" pitchFamily="49" charset="0"/>
                <a:cs typeface="Fira Code" pitchFamily="49" charset="0"/>
              </a:rPr>
              <a:t>=&gt; </a:t>
            </a:r>
            <a:r>
              <a:rPr lang="en-GB" sz="1100" dirty="0" err="1">
                <a:solidFill>
                  <a:srgbClr val="257FA0"/>
                </a:solidFill>
                <a:latin typeface="Fira Code" pitchFamily="49" charset="0"/>
                <a:ea typeface="Fira Code" pitchFamily="49" charset="0"/>
                <a:cs typeface="Fira Code" pitchFamily="49" charset="0"/>
              </a:rPr>
              <a:t>ReifyIndex</a:t>
            </a:r>
            <a:r>
              <a:rPr lang="en-GB" sz="1100" dirty="0">
                <a:solidFill>
                  <a:srgbClr val="257FA0"/>
                </a:solidFill>
                <a:latin typeface="Fira Code" pitchFamily="49" charset="0"/>
                <a:ea typeface="Fira Code" pitchFamily="49" charset="0"/>
                <a:cs typeface="Fira Code" pitchFamily="49" charset="0"/>
              </a:rPr>
              <a:t> </a:t>
            </a:r>
            <a:r>
              <a:rPr lang="en-GB" sz="1100" dirty="0" err="1">
                <a:solidFill>
                  <a:srgbClr val="000000"/>
                </a:solidFill>
                <a:latin typeface="Fira Code" pitchFamily="49" charset="0"/>
                <a:ea typeface="Fira Code" pitchFamily="49" charset="0"/>
                <a:cs typeface="Fira Code" pitchFamily="49" charset="0"/>
              </a:rPr>
              <a:t>ts</a:t>
            </a:r>
            <a:r>
              <a:rPr lang="en-GB" sz="1100" dirty="0">
                <a:solidFill>
                  <a:srgbClr val="000000"/>
                </a:solidFill>
                <a:latin typeface="Fira Code" pitchFamily="49" charset="0"/>
                <a:ea typeface="Fira Code" pitchFamily="49" charset="0"/>
                <a:cs typeface="Fira Code" pitchFamily="49" charset="0"/>
              </a:rPr>
              <a:t> ts3 </a:t>
            </a:r>
            <a:r>
              <a:rPr lang="en-GB" sz="1100" dirty="0">
                <a:solidFill>
                  <a:srgbClr val="0000FF"/>
                </a:solidFill>
                <a:latin typeface="Fira Code" pitchFamily="49" charset="0"/>
                <a:ea typeface="Fira Code" pitchFamily="49" charset="0"/>
                <a:cs typeface="Fira Code" pitchFamily="49" charset="0"/>
              </a:rPr>
              <a:t>where</a:t>
            </a:r>
            <a:endParaRPr lang="en-GB" sz="1100" dirty="0">
              <a:solidFill>
                <a:srgbClr val="000000"/>
              </a:solidFill>
              <a:latin typeface="Fira Code" pitchFamily="49" charset="0"/>
              <a:ea typeface="Fira Code" pitchFamily="49" charset="0"/>
              <a:cs typeface="Fira Code" pitchFamily="49" charset="0"/>
            </a:endParaRPr>
          </a:p>
          <a:p>
            <a:pPr lvl="2"/>
            <a:r>
              <a:rPr lang="en-GB" sz="1100" dirty="0">
                <a:solidFill>
                  <a:srgbClr val="000000"/>
                </a:solidFill>
                <a:latin typeface="Fira Code" pitchFamily="49" charset="0"/>
                <a:ea typeface="Fira Code" pitchFamily="49" charset="0"/>
                <a:cs typeface="Fira Code" pitchFamily="49" charset="0"/>
              </a:rPr>
              <a:t>reify </a:t>
            </a:r>
            <a:r>
              <a:rPr lang="en-GB" sz="1100" dirty="0" err="1">
                <a:solidFill>
                  <a:srgbClr val="000000"/>
                </a:solidFill>
                <a:latin typeface="Fira Code" pitchFamily="49" charset="0"/>
                <a:ea typeface="Fira Code" pitchFamily="49" charset="0"/>
                <a:cs typeface="Fira Code" pitchFamily="49" charset="0"/>
              </a:rPr>
              <a:t>i</a:t>
            </a:r>
            <a:r>
              <a:rPr lang="en-GB" sz="1100" dirty="0">
                <a:solidFill>
                  <a:srgbClr val="000000"/>
                </a:solidFill>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 </a:t>
            </a:r>
            <a:r>
              <a:rPr lang="en-GB" sz="1100" dirty="0">
                <a:solidFill>
                  <a:srgbClr val="257FA0"/>
                </a:solidFill>
                <a:latin typeface="Fira Code" pitchFamily="49" charset="0"/>
                <a:ea typeface="Fira Code" pitchFamily="49" charset="0"/>
                <a:cs typeface="Fira Code" pitchFamily="49" charset="0"/>
              </a:rPr>
              <a:t>Pop </a:t>
            </a:r>
            <a:r>
              <a:rPr lang="en-GB" sz="1100" dirty="0">
                <a:solidFill>
                  <a:srgbClr val="000000"/>
                </a:solidFill>
                <a:latin typeface="Fira Code" pitchFamily="49" charset="0"/>
                <a:ea typeface="Fira Code" pitchFamily="49" charset="0"/>
                <a:cs typeface="Fira Code" pitchFamily="49" charset="0"/>
              </a:rPr>
              <a:t>(reify </a:t>
            </a:r>
            <a:r>
              <a:rPr lang="en-GB" sz="1100" dirty="0" err="1">
                <a:solidFill>
                  <a:srgbClr val="000000"/>
                </a:solidFill>
                <a:latin typeface="Fira Code" pitchFamily="49" charset="0"/>
                <a:ea typeface="Fira Code" pitchFamily="49" charset="0"/>
                <a:cs typeface="Fira Code" pitchFamily="49" charset="0"/>
              </a:rPr>
              <a:t>i</a:t>
            </a:r>
            <a:r>
              <a:rPr lang="en-GB" sz="1100" dirty="0">
                <a:solidFill>
                  <a:srgbClr val="000000"/>
                </a:solidFill>
                <a:latin typeface="Fira Code" pitchFamily="49" charset="0"/>
                <a:ea typeface="Fira Code" pitchFamily="49" charset="0"/>
                <a:cs typeface="Fira Code" pitchFamily="49" charset="0"/>
              </a:rPr>
              <a:t>)</a:t>
            </a:r>
          </a:p>
        </p:txBody>
      </p:sp>
      <p:grpSp>
        <p:nvGrpSpPr>
          <p:cNvPr id="21" name="Group 20">
            <a:extLst>
              <a:ext uri="{FF2B5EF4-FFF2-40B4-BE49-F238E27FC236}">
                <a16:creationId xmlns:a16="http://schemas.microsoft.com/office/drawing/2014/main" id="{1FBDE1EE-A0EC-37B4-7F2D-0DA28B272BD0}"/>
              </a:ext>
            </a:extLst>
          </p:cNvPr>
          <p:cNvGrpSpPr/>
          <p:nvPr/>
        </p:nvGrpSpPr>
        <p:grpSpPr>
          <a:xfrm>
            <a:off x="999626" y="136525"/>
            <a:ext cx="10192748" cy="1793645"/>
            <a:chOff x="999626" y="136525"/>
            <a:chExt cx="10192748" cy="1793645"/>
          </a:xfrm>
        </p:grpSpPr>
        <p:pic>
          <p:nvPicPr>
            <p:cNvPr id="22" name="Picture 21">
              <a:extLst>
                <a:ext uri="{FF2B5EF4-FFF2-40B4-BE49-F238E27FC236}">
                  <a16:creationId xmlns:a16="http://schemas.microsoft.com/office/drawing/2014/main" id="{5E26CA13-00DD-53DE-E26C-79647B6CD39F}"/>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23" name="Group 22">
              <a:extLst>
                <a:ext uri="{FF2B5EF4-FFF2-40B4-BE49-F238E27FC236}">
                  <a16:creationId xmlns:a16="http://schemas.microsoft.com/office/drawing/2014/main" id="{2EB083DD-D3B8-85B0-A054-A7E2C83127A2}"/>
                </a:ext>
              </a:extLst>
            </p:cNvPr>
            <p:cNvGrpSpPr/>
            <p:nvPr/>
          </p:nvGrpSpPr>
          <p:grpSpPr>
            <a:xfrm>
              <a:off x="3790892" y="1336907"/>
              <a:ext cx="4463590" cy="529805"/>
              <a:chOff x="3576142" y="1392200"/>
              <a:chExt cx="4463590" cy="529805"/>
            </a:xfrm>
          </p:grpSpPr>
          <p:pic>
            <p:nvPicPr>
              <p:cNvPr id="36" name="Picture 35" descr="A black background with white text&#10;&#10;AI-generated content may be incorrect.">
                <a:extLst>
                  <a:ext uri="{FF2B5EF4-FFF2-40B4-BE49-F238E27FC236}">
                    <a16:creationId xmlns:a16="http://schemas.microsoft.com/office/drawing/2014/main" id="{A9F04114-6061-62F9-63C0-7A7132C03E23}"/>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37" name="Straight Connector 36">
                <a:extLst>
                  <a:ext uri="{FF2B5EF4-FFF2-40B4-BE49-F238E27FC236}">
                    <a16:creationId xmlns:a16="http://schemas.microsoft.com/office/drawing/2014/main" id="{F9BAF2A1-AC63-B4A7-D191-831E1C4C3D4E}"/>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38" name="Picture 37" descr="A close up of a black background&#10;&#10;AI-generated content may be incorrect.">
                <a:extLst>
                  <a:ext uri="{FF2B5EF4-FFF2-40B4-BE49-F238E27FC236}">
                    <a16:creationId xmlns:a16="http://schemas.microsoft.com/office/drawing/2014/main" id="{A17324A8-157C-6DF8-85FA-32D370CE7389}"/>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24" name="TextBox 23">
              <a:extLst>
                <a:ext uri="{FF2B5EF4-FFF2-40B4-BE49-F238E27FC236}">
                  <a16:creationId xmlns:a16="http://schemas.microsoft.com/office/drawing/2014/main" id="{52818088-0FBB-3DC2-C007-7A5BA7C51223}"/>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33" name="Picture 10" descr="Alex Kavvos">
              <a:extLst>
                <a:ext uri="{FF2B5EF4-FFF2-40B4-BE49-F238E27FC236}">
                  <a16:creationId xmlns:a16="http://schemas.microsoft.com/office/drawing/2014/main" id="{00AE3C55-AF30-5C9B-56E7-8B665EEF363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0EF3FE9E-A147-6A87-EB1B-5AF00F00B1E0}"/>
                </a:ext>
              </a:extLst>
            </p:cNvPr>
            <p:cNvPicPr>
              <a:picLocks noChangeAspect="1"/>
            </p:cNvPicPr>
            <p:nvPr/>
          </p:nvPicPr>
          <p:blipFill>
            <a:blip r:embed="rId7"/>
            <a:srcRect l="18354"/>
            <a:stretch/>
          </p:blipFill>
          <p:spPr>
            <a:xfrm>
              <a:off x="999626" y="136525"/>
              <a:ext cx="1462651" cy="1791450"/>
            </a:xfrm>
            <a:prstGeom prst="rect">
              <a:avLst/>
            </a:prstGeom>
          </p:spPr>
        </p:pic>
        <p:pic>
          <p:nvPicPr>
            <p:cNvPr id="35" name="Picture 4" descr="Meng Wang (head of group)">
              <a:extLst>
                <a:ext uri="{FF2B5EF4-FFF2-40B4-BE49-F238E27FC236}">
                  <a16:creationId xmlns:a16="http://schemas.microsoft.com/office/drawing/2014/main" id="{0F33DDF1-BE40-EEA0-CD4B-35288E4CBCF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39" name="Horizontal Scroll 38">
            <a:extLst>
              <a:ext uri="{FF2B5EF4-FFF2-40B4-BE49-F238E27FC236}">
                <a16:creationId xmlns:a16="http://schemas.microsoft.com/office/drawing/2014/main" id="{E47A74F7-B3C0-4A4B-95E7-98C578C880CE}"/>
              </a:ext>
            </a:extLst>
          </p:cNvPr>
          <p:cNvSpPr/>
          <p:nvPr/>
        </p:nvSpPr>
        <p:spPr>
          <a:xfrm>
            <a:off x="2376300" y="4668228"/>
            <a:ext cx="7947093" cy="1477327"/>
          </a:xfrm>
          <a:prstGeom prst="horizontalScroll">
            <a:avLst/>
          </a:prstGeom>
          <a:blipFill>
            <a:blip r:embed="rId9"/>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dirty="0" err="1">
                <a:solidFill>
                  <a:srgbClr val="000000"/>
                </a:solidFill>
                <a:latin typeface="Fira Code" pitchFamily="49" charset="0"/>
                <a:ea typeface="Fira Code" pitchFamily="49" charset="0"/>
                <a:cs typeface="Fira Code" pitchFamily="49" charset="0"/>
              </a:rPr>
              <a:t>tt</a:t>
            </a:r>
            <a:r>
              <a:rPr lang="en-GB" sz="1400" dirty="0">
                <a:solidFill>
                  <a:srgbClr val="000000"/>
                </a:solidFill>
                <a:latin typeface="Fira Code" pitchFamily="49" charset="0"/>
                <a:ea typeface="Fira Code" pitchFamily="49" charset="0"/>
                <a:cs typeface="Fira Code" pitchFamily="49" charset="0"/>
              </a:rPr>
              <a:t> = </a:t>
            </a:r>
            <a:r>
              <a:rPr lang="en-GB" sz="1400" dirty="0">
                <a:solidFill>
                  <a:srgbClr val="257FA0"/>
                </a:solidFill>
                <a:latin typeface="Fira Code" pitchFamily="49" charset="0"/>
                <a:ea typeface="Fira Code" pitchFamily="49" charset="0"/>
                <a:cs typeface="Fira Code" pitchFamily="49" charset="0"/>
              </a:rPr>
              <a:t>Lambda</a:t>
            </a:r>
            <a:r>
              <a:rPr lang="en-GB" sz="1400" dirty="0">
                <a:solidFill>
                  <a:srgbClr val="000000"/>
                </a:solidFill>
                <a:latin typeface="Fira Code" pitchFamily="49" charset="0"/>
                <a:ea typeface="Fira Code" pitchFamily="49" charset="0"/>
                <a:cs typeface="Fira Code" pitchFamily="49" charset="0"/>
              </a:rPr>
              <a:t> (\(x </a:t>
            </a:r>
            <a:r>
              <a:rPr lang="en-GB" sz="1400" dirty="0">
                <a:solidFill>
                  <a:srgbClr val="0000FF"/>
                </a:solidFill>
                <a:latin typeface="Fira Code" pitchFamily="49" charset="0"/>
                <a:ea typeface="Fira Code" pitchFamily="49" charset="0"/>
                <a:cs typeface="Fira Code" pitchFamily="49" charset="0"/>
              </a:rPr>
              <a:t>::</a:t>
            </a:r>
            <a:r>
              <a:rPr lang="en-GB" sz="1400" dirty="0">
                <a:solidFill>
                  <a:srgbClr val="000000"/>
                </a:solidFill>
                <a:latin typeface="Fira Code" pitchFamily="49" charset="0"/>
                <a:ea typeface="Fira Code" pitchFamily="49" charset="0"/>
                <a:cs typeface="Fira Code" pitchFamily="49" charset="0"/>
              </a:rPr>
              <a:t> </a:t>
            </a:r>
            <a:r>
              <a:rPr lang="en-GB" sz="1400" dirty="0" err="1">
                <a:solidFill>
                  <a:srgbClr val="257FA0"/>
                </a:solidFill>
                <a:latin typeface="Fira Code" pitchFamily="49" charset="0"/>
                <a:ea typeface="Fira Code" pitchFamily="49" charset="0"/>
                <a:cs typeface="Fira Code" pitchFamily="49" charset="0"/>
              </a:rPr>
              <a:t>ProxyTop</a:t>
            </a:r>
            <a:r>
              <a:rPr lang="en-GB" sz="1400" dirty="0">
                <a:solidFill>
                  <a:srgbClr val="000000"/>
                </a:solidFill>
                <a:latin typeface="Fira Code" pitchFamily="49" charset="0"/>
                <a:ea typeface="Fira Code" pitchFamily="49" charset="0"/>
                <a:cs typeface="Fira Code" pitchFamily="49" charset="0"/>
              </a:rPr>
              <a:t> </a:t>
            </a:r>
            <a:r>
              <a:rPr lang="en-GB" sz="1400" dirty="0">
                <a:solidFill>
                  <a:srgbClr val="000000"/>
                </a:solidFill>
                <a:highlight>
                  <a:srgbClr val="FFFC9B"/>
                </a:highlight>
                <a:latin typeface="Fira Code" pitchFamily="49" charset="0"/>
                <a:ea typeface="Fira Code" pitchFamily="49" charset="0"/>
                <a:cs typeface="Fira Code" pitchFamily="49" charset="0"/>
              </a:rPr>
              <a:t>(</a:t>
            </a:r>
            <a:r>
              <a:rPr lang="en-GB" sz="1400" dirty="0" err="1">
                <a:solidFill>
                  <a:srgbClr val="000000"/>
                </a:solidFill>
                <a:highlight>
                  <a:srgbClr val="FFFC9B"/>
                </a:highlight>
                <a:latin typeface="Fira Code" pitchFamily="49" charset="0"/>
                <a:ea typeface="Fira Code" pitchFamily="49" charset="0"/>
                <a:cs typeface="Fira Code" pitchFamily="49" charset="0"/>
              </a:rPr>
              <a:t>ts</a:t>
            </a:r>
            <a:r>
              <a:rPr lang="en-GB" sz="1400" dirty="0">
                <a:solidFill>
                  <a:srgbClr val="257FA0"/>
                </a:solidFill>
                <a:highlight>
                  <a:srgbClr val="FFFC9B"/>
                </a:highlight>
                <a:latin typeface="Fira Code" pitchFamily="49" charset="0"/>
                <a:ea typeface="Fira Code" pitchFamily="49" charset="0"/>
                <a:cs typeface="Fira Code" pitchFamily="49" charset="0"/>
              </a:rPr>
              <a:t> :/:</a:t>
            </a:r>
            <a:r>
              <a:rPr lang="en-GB" sz="1400" dirty="0">
                <a:solidFill>
                  <a:srgbClr val="000000"/>
                </a:solidFill>
                <a:highlight>
                  <a:srgbClr val="FFFC9B"/>
                </a:highlight>
                <a:latin typeface="Fira Code" pitchFamily="49" charset="0"/>
                <a:ea typeface="Fira Code" pitchFamily="49" charset="0"/>
                <a:cs typeface="Fira Code" pitchFamily="49" charset="0"/>
              </a:rPr>
              <a:t> a)</a:t>
            </a:r>
            <a:r>
              <a:rPr lang="en-GB" sz="1400" dirty="0">
                <a:solidFill>
                  <a:srgbClr val="000000"/>
                </a:solidFill>
                <a:latin typeface="Fira Code" pitchFamily="49" charset="0"/>
                <a:ea typeface="Fira Code" pitchFamily="49" charset="0"/>
                <a:cs typeface="Fira Code" pitchFamily="49" charset="0"/>
              </a:rPr>
              <a:t> a) -&gt;</a:t>
            </a:r>
          </a:p>
          <a:p>
            <a:r>
              <a:rPr lang="en-GB" sz="1400" dirty="0">
                <a:solidFill>
                  <a:srgbClr val="000000"/>
                </a:solidFill>
                <a:latin typeface="Fira Code" pitchFamily="49" charset="0"/>
                <a:ea typeface="Fira Code" pitchFamily="49" charset="0"/>
                <a:cs typeface="Fira Code" pitchFamily="49" charset="0"/>
              </a:rPr>
              <a:t>		</a:t>
            </a:r>
            <a:r>
              <a:rPr lang="en-GB" sz="1400" dirty="0">
                <a:solidFill>
                  <a:srgbClr val="257FA0"/>
                </a:solidFill>
                <a:latin typeface="Fira Code" pitchFamily="49" charset="0"/>
                <a:ea typeface="Fira Code" pitchFamily="49" charset="0"/>
                <a:cs typeface="Fira Code" pitchFamily="49" charset="0"/>
              </a:rPr>
              <a:t>Lambda</a:t>
            </a:r>
            <a:r>
              <a:rPr lang="en-GB" sz="1400" dirty="0">
                <a:solidFill>
                  <a:srgbClr val="000000"/>
                </a:solidFill>
                <a:latin typeface="Fira Code" pitchFamily="49" charset="0"/>
                <a:ea typeface="Fira Code" pitchFamily="49" charset="0"/>
                <a:cs typeface="Fira Code" pitchFamily="49" charset="0"/>
              </a:rPr>
              <a:t> (\(y </a:t>
            </a:r>
            <a:r>
              <a:rPr lang="en-GB" sz="1400" dirty="0">
                <a:solidFill>
                  <a:srgbClr val="0000FF"/>
                </a:solidFill>
                <a:latin typeface="Fira Code" pitchFamily="49" charset="0"/>
                <a:ea typeface="Fira Code" pitchFamily="49" charset="0"/>
                <a:cs typeface="Fira Code" pitchFamily="49" charset="0"/>
              </a:rPr>
              <a:t>::</a:t>
            </a:r>
            <a:r>
              <a:rPr lang="en-GB" sz="1400" dirty="0">
                <a:solidFill>
                  <a:srgbClr val="000000"/>
                </a:solidFill>
                <a:latin typeface="Fira Code" pitchFamily="49" charset="0"/>
                <a:ea typeface="Fira Code" pitchFamily="49" charset="0"/>
                <a:cs typeface="Fira Code" pitchFamily="49" charset="0"/>
              </a:rPr>
              <a:t> </a:t>
            </a:r>
            <a:r>
              <a:rPr lang="en-GB" sz="1400" dirty="0" err="1">
                <a:solidFill>
                  <a:srgbClr val="257FA0"/>
                </a:solidFill>
                <a:latin typeface="Fira Code" pitchFamily="49" charset="0"/>
                <a:ea typeface="Fira Code" pitchFamily="49" charset="0"/>
                <a:cs typeface="Fira Code" pitchFamily="49" charset="0"/>
              </a:rPr>
              <a:t>ProxyTop</a:t>
            </a:r>
            <a:r>
              <a:rPr lang="en-GB" sz="1400" dirty="0">
                <a:solidFill>
                  <a:srgbClr val="000000"/>
                </a:solidFill>
                <a:latin typeface="Fira Code" pitchFamily="49" charset="0"/>
                <a:ea typeface="Fira Code" pitchFamily="49" charset="0"/>
                <a:cs typeface="Fira Code" pitchFamily="49" charset="0"/>
              </a:rPr>
              <a:t> </a:t>
            </a:r>
            <a:r>
              <a:rPr lang="en-GB" sz="1400" dirty="0">
                <a:solidFill>
                  <a:srgbClr val="000000"/>
                </a:solidFill>
                <a:highlight>
                  <a:srgbClr val="FFFC9B"/>
                </a:highlight>
                <a:latin typeface="Fira Code" pitchFamily="49" charset="0"/>
                <a:ea typeface="Fira Code" pitchFamily="49" charset="0"/>
                <a:cs typeface="Fira Code" pitchFamily="49" charset="0"/>
              </a:rPr>
              <a:t>(</a:t>
            </a:r>
            <a:r>
              <a:rPr lang="en-GB" sz="1400" dirty="0" err="1">
                <a:solidFill>
                  <a:srgbClr val="000000"/>
                </a:solidFill>
                <a:highlight>
                  <a:srgbClr val="FFFC9B"/>
                </a:highlight>
                <a:latin typeface="Fira Code" pitchFamily="49" charset="0"/>
                <a:ea typeface="Fira Code" pitchFamily="49" charset="0"/>
                <a:cs typeface="Fira Code" pitchFamily="49" charset="0"/>
              </a:rPr>
              <a:t>ts</a:t>
            </a:r>
            <a:r>
              <a:rPr lang="en-GB" sz="1400" dirty="0">
                <a:solidFill>
                  <a:srgbClr val="257FA0"/>
                </a:solidFill>
                <a:highlight>
                  <a:srgbClr val="FFFC9B"/>
                </a:highlight>
                <a:latin typeface="Fira Code" pitchFamily="49" charset="0"/>
                <a:ea typeface="Fira Code" pitchFamily="49" charset="0"/>
                <a:cs typeface="Fira Code" pitchFamily="49" charset="0"/>
              </a:rPr>
              <a:t> :/:</a:t>
            </a:r>
            <a:r>
              <a:rPr lang="en-GB" sz="1400" dirty="0">
                <a:solidFill>
                  <a:srgbClr val="000000"/>
                </a:solidFill>
                <a:highlight>
                  <a:srgbClr val="FFFC9B"/>
                </a:highlight>
                <a:latin typeface="Fira Code" pitchFamily="49" charset="0"/>
                <a:ea typeface="Fira Code" pitchFamily="49" charset="0"/>
                <a:cs typeface="Fira Code" pitchFamily="49" charset="0"/>
              </a:rPr>
              <a:t> a </a:t>
            </a:r>
            <a:r>
              <a:rPr lang="en-GB" sz="1400" dirty="0">
                <a:solidFill>
                  <a:srgbClr val="257FA0"/>
                </a:solidFill>
                <a:highlight>
                  <a:srgbClr val="FFFC9B"/>
                </a:highlight>
                <a:latin typeface="Fira Code" pitchFamily="49" charset="0"/>
                <a:ea typeface="Fira Code" pitchFamily="49" charset="0"/>
                <a:cs typeface="Fira Code" pitchFamily="49" charset="0"/>
              </a:rPr>
              <a:t>:/:</a:t>
            </a:r>
            <a:r>
              <a:rPr lang="en-GB" sz="1400" dirty="0">
                <a:solidFill>
                  <a:srgbClr val="000000"/>
                </a:solidFill>
                <a:highlight>
                  <a:srgbClr val="FFFC9B"/>
                </a:highlight>
                <a:latin typeface="Fira Code" pitchFamily="49" charset="0"/>
                <a:ea typeface="Fira Code" pitchFamily="49" charset="0"/>
                <a:cs typeface="Fira Code" pitchFamily="49" charset="0"/>
              </a:rPr>
              <a:t> b)</a:t>
            </a:r>
            <a:r>
              <a:rPr lang="en-GB" sz="1400" dirty="0">
                <a:solidFill>
                  <a:srgbClr val="000000"/>
                </a:solidFill>
                <a:latin typeface="Fira Code" pitchFamily="49" charset="0"/>
                <a:ea typeface="Fira Code" pitchFamily="49" charset="0"/>
                <a:cs typeface="Fira Code" pitchFamily="49" charset="0"/>
              </a:rPr>
              <a:t> b) -&gt; </a:t>
            </a:r>
            <a:r>
              <a:rPr lang="en-GB" sz="1400" dirty="0">
                <a:solidFill>
                  <a:srgbClr val="257FA0"/>
                </a:solidFill>
                <a:latin typeface="Fira Code" pitchFamily="49" charset="0"/>
                <a:ea typeface="Fira Code" pitchFamily="49" charset="0"/>
                <a:cs typeface="Fira Code" pitchFamily="49" charset="0"/>
              </a:rPr>
              <a:t>Var</a:t>
            </a:r>
            <a:r>
              <a:rPr lang="en-GB" sz="1400" dirty="0">
                <a:solidFill>
                  <a:srgbClr val="000000"/>
                </a:solidFill>
                <a:latin typeface="Fira Code" pitchFamily="49" charset="0"/>
                <a:ea typeface="Fira Code" pitchFamily="49" charset="0"/>
                <a:cs typeface="Fira Code" pitchFamily="49" charset="0"/>
              </a:rPr>
              <a:t> x))</a:t>
            </a:r>
          </a:p>
        </p:txBody>
      </p:sp>
    </p:spTree>
    <p:extLst>
      <p:ext uri="{BB962C8B-B14F-4D97-AF65-F5344CB8AC3E}">
        <p14:creationId xmlns:p14="http://schemas.microsoft.com/office/powerpoint/2010/main" val="1009207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grpId="0" nodeType="clickEffect">
                                  <p:stCondLst>
                                    <p:cond delay="0"/>
                                  </p:stCondLst>
                                  <p:childTnLst>
                                    <p:animEffect transition="out" filter="wipe(left)">
                                      <p:cBhvr>
                                        <p:cTn id="6" dur="500"/>
                                        <p:tgtEl>
                                          <p:spTgt spid="39"/>
                                        </p:tgtEl>
                                      </p:cBhvr>
                                    </p:animEffect>
                                    <p:set>
                                      <p:cBhvr>
                                        <p:cTn id="7" dur="1" fill="hold">
                                          <p:stCondLst>
                                            <p:cond delay="4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4FE8D-2774-B740-C966-BF71F456D85F}"/>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396C6949-9510-D80F-F080-19C697B8A528}"/>
              </a:ext>
            </a:extLst>
          </p:cNvPr>
          <p:cNvSpPr txBox="1"/>
          <p:nvPr/>
        </p:nvSpPr>
        <p:spPr>
          <a:xfrm>
            <a:off x="999626" y="3258511"/>
            <a:ext cx="10700443" cy="1477328"/>
          </a:xfrm>
          <a:prstGeom prst="rect">
            <a:avLst/>
          </a:prstGeom>
          <a:noFill/>
        </p:spPr>
        <p:txBody>
          <a:bodyPr wrap="square">
            <a:spAutoFit/>
          </a:bodyPr>
          <a:lstStyle/>
          <a:p>
            <a:pPr>
              <a:buNone/>
            </a:pPr>
            <a:r>
              <a:rPr lang="en-GB" dirty="0">
                <a:solidFill>
                  <a:srgbClr val="0000FF"/>
                </a:solidFill>
                <a:effectLst/>
                <a:latin typeface="Fira Code" pitchFamily="49" charset="0"/>
                <a:ea typeface="Fira Code" pitchFamily="49" charset="0"/>
                <a:cs typeface="Fira Code" pitchFamily="49" charset="0"/>
              </a:rPr>
              <a:t>data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257FA0"/>
                </a:solidFill>
                <a:effectLst/>
                <a:latin typeface="Fira Code" pitchFamily="49" charset="0"/>
                <a:ea typeface="Fira Code" pitchFamily="49" charset="0"/>
                <a:cs typeface="Fira Code" pitchFamily="49" charset="0"/>
              </a:rPr>
              <a:t>Ctx</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-&gt;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Type </a:t>
            </a:r>
            <a:r>
              <a:rPr lang="en-GB" dirty="0">
                <a:solidFill>
                  <a:srgbClr val="0000FF"/>
                </a:solidFill>
                <a:effectLst/>
                <a:latin typeface="Fira Code" pitchFamily="49" charset="0"/>
                <a:ea typeface="Fira Code" pitchFamily="49" charset="0"/>
                <a:cs typeface="Fira Code" pitchFamily="49" charset="0"/>
              </a:rPr>
              <a:t>where</a:t>
            </a:r>
          </a:p>
          <a:p>
            <a:pPr>
              <a:buNone/>
            </a:pPr>
            <a:r>
              <a:rPr lang="en-GB" dirty="0">
                <a:solidFill>
                  <a:srgbClr val="257FA0"/>
                </a:solidFill>
                <a:effectLst/>
                <a:latin typeface="Fira Code" pitchFamily="49" charset="0"/>
                <a:ea typeface="Fira Code" pitchFamily="49" charset="0"/>
                <a:cs typeface="Fira Code" pitchFamily="49" charset="0"/>
              </a:rPr>
              <a:t>	</a:t>
            </a:r>
            <a:r>
              <a:rPr lang="en-GB" dirty="0">
                <a:solidFill>
                  <a:srgbClr val="257FA0"/>
                </a:solidFill>
                <a:effectLst/>
                <a:highlight>
                  <a:srgbClr val="FFFFFF"/>
                </a:highlight>
                <a:latin typeface="Fira Code" pitchFamily="49" charset="0"/>
                <a:ea typeface="Fira Code" pitchFamily="49" charset="0"/>
                <a:cs typeface="Fira Code" pitchFamily="49" charset="0"/>
              </a:rPr>
              <a:t>Var </a:t>
            </a:r>
            <a:r>
              <a:rPr lang="en-GB" dirty="0">
                <a:solidFill>
                  <a:srgbClr val="0000FF"/>
                </a:solidFill>
                <a:effectLst/>
                <a:highlight>
                  <a:srgbClr val="FFFFFF"/>
                </a:highlight>
                <a:latin typeface="Fira Code" pitchFamily="49" charset="0"/>
                <a:ea typeface="Fira Code" pitchFamily="49" charset="0"/>
                <a:cs typeface="Fira Code" pitchFamily="49" charset="0"/>
              </a:rPr>
              <a:t>:: </a:t>
            </a:r>
            <a:r>
              <a:rPr lang="en-GB" dirty="0" err="1">
                <a:solidFill>
                  <a:srgbClr val="257FA0"/>
                </a:solidFill>
                <a:effectLst/>
                <a:highlight>
                  <a:srgbClr val="FFFC9B"/>
                </a:highlight>
                <a:latin typeface="Fira Code" pitchFamily="49" charset="0"/>
                <a:ea typeface="Fira Code" pitchFamily="49" charset="0"/>
                <a:cs typeface="Fira Code" pitchFamily="49" charset="0"/>
              </a:rPr>
              <a:t>ReifyIndex</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ts2 </a:t>
            </a:r>
            <a:r>
              <a:rPr lang="en-GB" dirty="0">
                <a:solidFill>
                  <a:srgbClr val="0000FF"/>
                </a:solidFill>
                <a:highlight>
                  <a:srgbClr val="FFFFFF"/>
                </a:highlight>
                <a:latin typeface="Fira Code" pitchFamily="49" charset="0"/>
                <a:ea typeface="Fira Code" pitchFamily="49" charset="0"/>
                <a:cs typeface="Fira Code" pitchFamily="49" charset="0"/>
              </a:rPr>
              <a:t>=</a:t>
            </a:r>
            <a:r>
              <a:rPr lang="en-GB" dirty="0">
                <a:solidFill>
                  <a:srgbClr val="0000FF"/>
                </a:solidFill>
                <a:effectLst/>
                <a:highlight>
                  <a:srgbClr val="FFFFFF"/>
                </a:highlight>
                <a:latin typeface="Fira Code" pitchFamily="49" charset="0"/>
                <a:ea typeface="Fira Code" pitchFamily="49" charset="0"/>
                <a:cs typeface="Fira Code" pitchFamily="49" charset="0"/>
              </a:rPr>
              <a:t>&gt; </a:t>
            </a:r>
            <a:r>
              <a:rPr lang="en-GB" dirty="0" err="1">
                <a:solidFill>
                  <a:srgbClr val="257FA0"/>
                </a:solidFill>
                <a:effectLst/>
                <a:highlight>
                  <a:srgbClr val="FFFC9B"/>
                </a:highlight>
                <a:latin typeface="Fira Code" pitchFamily="49" charset="0"/>
                <a:ea typeface="Fira Code" pitchFamily="49" charset="0"/>
                <a:cs typeface="Fira Code" pitchFamily="49" charset="0"/>
              </a:rPr>
              <a:t>ProxyTop</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a:solidFill>
                  <a:srgbClr val="000000"/>
                </a:solidFill>
                <a:effectLst/>
                <a:latin typeface="Fira Code" pitchFamily="49" charset="0"/>
                <a:ea typeface="Fira Code" pitchFamily="49" charset="0"/>
                <a:cs typeface="Fira Code" pitchFamily="49" charset="0"/>
              </a:rPr>
              <a:t>ts2 t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257FA0"/>
                </a:solidFill>
                <a:effectLst/>
                <a:latin typeface="Fira Code" pitchFamily="49" charset="0"/>
                <a:ea typeface="Fira Code" pitchFamily="49" charset="0"/>
                <a:cs typeface="Fira Code" pitchFamily="49" charset="0"/>
              </a:rPr>
              <a:t>	Lambda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257FA0"/>
                </a:solidFill>
                <a:effectLst/>
                <a:highlight>
                  <a:srgbClr val="FFFC9B"/>
                </a:highlight>
                <a:latin typeface="Fira Code" pitchFamily="49" charset="0"/>
                <a:ea typeface="Fira Code" pitchFamily="49" charset="0"/>
                <a:cs typeface="Fira Code" pitchFamily="49" charset="0"/>
              </a:rPr>
              <a:t>ProxyTop</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t1) t1 </a:t>
            </a:r>
            <a:r>
              <a:rPr lang="en-GB" dirty="0">
                <a:solidFill>
                  <a:srgbClr val="0000FF"/>
                </a:solidFill>
                <a:effectLst/>
                <a:highlight>
                  <a:srgbClr val="FFFC9B"/>
                </a:highlight>
                <a:latin typeface="Fira Code" pitchFamily="49" charset="0"/>
                <a:ea typeface="Fira Code" pitchFamily="49" charset="0"/>
                <a:cs typeface="Fira Code" pitchFamily="49" charset="0"/>
              </a:rPr>
              <a:t>-&gt; </a:t>
            </a:r>
            <a:r>
              <a:rPr lang="en-GB" dirty="0">
                <a:solidFill>
                  <a:srgbClr val="257FA0"/>
                </a:solidFill>
                <a:effectLst/>
                <a:highlight>
                  <a:srgbClr val="FFFC9B"/>
                </a:highlight>
                <a:latin typeface="Fira Code" pitchFamily="49" charset="0"/>
                <a:ea typeface="Fira Code" pitchFamily="49" charset="0"/>
                <a:cs typeface="Fira Code" pitchFamily="49" charset="0"/>
              </a:rPr>
              <a:t>STLC </a:t>
            </a:r>
            <a:r>
              <a:rPr lang="en-GB" dirty="0">
                <a:solidFill>
                  <a:srgbClr val="000000"/>
                </a:solidFill>
                <a:effectLst/>
                <a:highlight>
                  <a:srgbClr val="FFFC9B"/>
                </a:highlight>
                <a:latin typeface="Fira Code" pitchFamily="49" charset="0"/>
                <a:ea typeface="Fira Code" pitchFamily="49" charset="0"/>
                <a:cs typeface="Fira Code" pitchFamily="49" charset="0"/>
              </a:rPr>
              <a:t>(</a:t>
            </a:r>
            <a:r>
              <a:rPr lang="en-GB" dirty="0" err="1">
                <a:solidFill>
                  <a:srgbClr val="000000"/>
                </a:solidFill>
                <a:effectLst/>
                <a:highlight>
                  <a:srgbClr val="FFFC9B"/>
                </a:highlight>
                <a:latin typeface="Fira Code" pitchFamily="49" charset="0"/>
                <a:ea typeface="Fira Code" pitchFamily="49" charset="0"/>
                <a:cs typeface="Fira Code" pitchFamily="49" charset="0"/>
              </a:rPr>
              <a:t>ts</a:t>
            </a:r>
            <a:r>
              <a:rPr lang="en-GB" dirty="0">
                <a:solidFill>
                  <a:srgbClr val="000000"/>
                </a:solidFill>
                <a:effectLst/>
                <a:highlight>
                  <a:srgbClr val="FFFC9B"/>
                </a:highlight>
                <a:latin typeface="Fira Code" pitchFamily="49" charset="0"/>
                <a:ea typeface="Fira Code" pitchFamily="49" charset="0"/>
                <a:cs typeface="Fira Code" pitchFamily="49" charset="0"/>
              </a:rPr>
              <a:t> </a:t>
            </a:r>
            <a:r>
              <a:rPr lang="en-GB" dirty="0">
                <a:solidFill>
                  <a:srgbClr val="257FA0"/>
                </a:solidFill>
                <a:effectLst/>
                <a:highlight>
                  <a:srgbClr val="FFFC9B"/>
                </a:highlight>
                <a:latin typeface="Fira Code" pitchFamily="49" charset="0"/>
                <a:ea typeface="Fira Code" pitchFamily="49" charset="0"/>
                <a:cs typeface="Fira Code" pitchFamily="49" charset="0"/>
              </a:rPr>
              <a:t>:/: </a:t>
            </a:r>
            <a:r>
              <a:rPr lang="en-GB" dirty="0">
                <a:solidFill>
                  <a:srgbClr val="000000"/>
                </a:solidFill>
                <a:effectLst/>
                <a:highlight>
                  <a:srgbClr val="FFFC9B"/>
                </a:highlight>
                <a:latin typeface="Fira Code" pitchFamily="49" charset="0"/>
                <a:ea typeface="Fira Code" pitchFamily="49" charset="0"/>
                <a:cs typeface="Fira Code" pitchFamily="49" charset="0"/>
              </a:rPr>
              <a:t>t1) t2)</a:t>
            </a:r>
          </a:p>
          <a:p>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                            </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257FA0"/>
                </a:solidFill>
                <a:effectLst/>
                <a:latin typeface="Fira Code" pitchFamily="49" charset="0"/>
                <a:ea typeface="Fira Code" pitchFamily="49" charset="0"/>
                <a:cs typeface="Fira Code" pitchFamily="49" charset="0"/>
              </a:rPr>
              <a:t>	Apply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t2)</a:t>
            </a:r>
            <a:r>
              <a:rPr lang="en-GB" dirty="0">
                <a:solidFill>
                  <a:srgbClr val="257FA0"/>
                </a:solidFill>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t1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t2</a:t>
            </a:r>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6390407D-D36B-27CB-D385-EA6FA1DF7033}"/>
              </a:ext>
            </a:extLst>
          </p:cNvPr>
          <p:cNvSpPr txBox="1"/>
          <p:nvPr/>
        </p:nvSpPr>
        <p:spPr>
          <a:xfrm>
            <a:off x="1120806" y="2283256"/>
            <a:ext cx="4286533" cy="430887"/>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Unit </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Ty :-&gt; Ty    </a:t>
            </a:r>
            <a:r>
              <a:rPr lang="en-GB" sz="1100">
                <a:solidFill>
                  <a:srgbClr val="0F7001"/>
                </a:solidFill>
                <a:latin typeface="Fira Code" pitchFamily="49" charset="0"/>
                <a:ea typeface="Fira Code" pitchFamily="49" charset="0"/>
                <a:cs typeface="Fira Code" pitchFamily="49" charset="0"/>
              </a:rPr>
              <a:t>--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Guest types</a:t>
            </a:r>
            <a:endParaRPr lang="en-GB" sz="1100">
              <a:solidFill>
                <a:srgbClr val="257FA0"/>
              </a:solidFill>
              <a:effectLst/>
              <a:latin typeface="Fira Code" pitchFamily="49" charset="0"/>
              <a:ea typeface="Fira Code" pitchFamily="49" charset="0"/>
              <a:cs typeface="Fira Code" pitchFamily="49" charset="0"/>
            </a:endParaRPr>
          </a:p>
          <a:p>
            <a:r>
              <a:rPr lang="en-GB" sz="1100">
                <a:solidFill>
                  <a:srgbClr val="0000FF"/>
                </a:solidFill>
                <a:effectLst/>
                <a:latin typeface="Fira Code" pitchFamily="49" charset="0"/>
                <a:ea typeface="Fira Code" pitchFamily="49" charset="0"/>
                <a:cs typeface="Fira Code" pitchFamily="49" charset="0"/>
              </a:rPr>
              <a:t>data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Empty </a:t>
            </a:r>
            <a:r>
              <a:rPr lang="en-GB" sz="1100">
                <a:solidFill>
                  <a:srgbClr val="000000"/>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 Ty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Typing context</a:t>
            </a:r>
            <a:endParaRPr lang="en-GB" sz="1100">
              <a:solidFill>
                <a:srgbClr val="257FA0"/>
              </a:solidFill>
              <a:effectLst/>
              <a:latin typeface="Fira Code" pitchFamily="49" charset="0"/>
              <a:ea typeface="Fira Code" pitchFamily="49" charset="0"/>
              <a:cs typeface="Fira Code" pitchFamily="49" charset="0"/>
            </a:endParaRPr>
          </a:p>
        </p:txBody>
      </p:sp>
      <p:sp>
        <p:nvSpPr>
          <p:cNvPr id="6" name="TextBox 5">
            <a:extLst>
              <a:ext uri="{FF2B5EF4-FFF2-40B4-BE49-F238E27FC236}">
                <a16:creationId xmlns:a16="http://schemas.microsoft.com/office/drawing/2014/main" id="{0EECFBFA-62D8-3F48-435E-7AACBA48F04F}"/>
              </a:ext>
            </a:extLst>
          </p:cNvPr>
          <p:cNvSpPr txBox="1"/>
          <p:nvPr/>
        </p:nvSpPr>
        <p:spPr>
          <a:xfrm>
            <a:off x="5478913" y="2203955"/>
            <a:ext cx="8402303" cy="600164"/>
          </a:xfrm>
          <a:prstGeom prst="rect">
            <a:avLst/>
          </a:prstGeom>
          <a:noFill/>
        </p:spPr>
        <p:txBody>
          <a:bodyPr wrap="square">
            <a:spAutoFit/>
          </a:bodyPr>
          <a:lstStyle/>
          <a:p>
            <a:r>
              <a:rPr lang="en-GB" sz="1100">
                <a:solidFill>
                  <a:srgbClr val="0000FF"/>
                </a:solidFill>
                <a:effectLst/>
                <a:latin typeface="Fira Code" pitchFamily="49" charset="0"/>
                <a:ea typeface="Fira Code" pitchFamily="49" charset="0"/>
                <a:cs typeface="Fira Code" pitchFamily="49" charset="0"/>
              </a:rPr>
              <a:t>data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FF"/>
                </a:solidFill>
                <a:effectLst/>
                <a:latin typeface="Fira Code" pitchFamily="49" charset="0"/>
                <a:ea typeface="Fira Code" pitchFamily="49" charset="0"/>
                <a:cs typeface="Fira Code" pitchFamily="49" charset="0"/>
              </a:rPr>
              <a:t>:: </a:t>
            </a:r>
            <a:r>
              <a:rPr lang="en-GB" sz="1100" err="1">
                <a:solidFill>
                  <a:srgbClr val="257FA0"/>
                </a:solidFill>
                <a:effectLst/>
                <a:latin typeface="Fira Code" pitchFamily="49" charset="0"/>
                <a:ea typeface="Fira Code" pitchFamily="49" charset="0"/>
                <a:cs typeface="Fira Code" pitchFamily="49" charset="0"/>
              </a:rPr>
              <a:t>Ctx</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Type </a:t>
            </a:r>
            <a:r>
              <a:rPr lang="en-GB" sz="1100">
                <a:solidFill>
                  <a:srgbClr val="0000FF"/>
                </a:solidFill>
                <a:effectLst/>
                <a:latin typeface="Fira Code" pitchFamily="49" charset="0"/>
                <a:ea typeface="Fira Code" pitchFamily="49" charset="0"/>
                <a:cs typeface="Fira Code" pitchFamily="49" charset="0"/>
              </a:rPr>
              <a:t>where </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Index </a:t>
            </a:r>
            <a:r>
              <a:rPr lang="en-GB" sz="1100">
                <a:solidFill>
                  <a:srgbClr val="0F7001"/>
                </a:solidFill>
                <a:latin typeface="Fira Code" pitchFamily="49" charset="0"/>
                <a:ea typeface="Fira Code" pitchFamily="49" charset="0"/>
                <a:cs typeface="Fira Code" pitchFamily="49" charset="0"/>
              </a:rPr>
              <a:t>into t</a:t>
            </a:r>
            <a:r>
              <a:rPr kumimoji="0" lang="en-GB" sz="1100" b="0" i="0" u="none" strike="noStrike" kern="1200" cap="none" spc="0" normalizeH="0" baseline="0" noProof="0" err="1">
                <a:ln>
                  <a:noFill/>
                </a:ln>
                <a:solidFill>
                  <a:srgbClr val="0F7001"/>
                </a:solidFill>
                <a:effectLst/>
                <a:uLnTx/>
                <a:uFillTx/>
                <a:latin typeface="Fira Code" pitchFamily="49" charset="0"/>
                <a:ea typeface="Fira Code" pitchFamily="49" charset="0"/>
                <a:cs typeface="Fira Code" pitchFamily="49" charset="0"/>
              </a:rPr>
              <a:t>yping</a:t>
            </a:r>
            <a:r>
              <a:rPr kumimoji="0" lang="en-GB" sz="1100" b="0" i="0" u="none" strike="noStrike" kern="1200" cap="none" spc="0" normalizeH="0" baseline="0" noProof="0">
                <a:ln>
                  <a:noFill/>
                </a:ln>
                <a:solidFill>
                  <a:srgbClr val="0F7001"/>
                </a:solidFill>
                <a:effectLst/>
                <a:uLnTx/>
                <a:uFillTx/>
                <a:latin typeface="Fira Code" pitchFamily="49" charset="0"/>
                <a:ea typeface="Fira Code" pitchFamily="49" charset="0"/>
                <a:cs typeface="Fira Code" pitchFamily="49" charset="0"/>
              </a:rPr>
              <a:t> context</a:t>
            </a:r>
            <a:endParaRPr lang="en-GB" sz="1100">
              <a:solidFill>
                <a:srgbClr val="0000FF"/>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Top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endParaRPr lang="en-GB" sz="1100">
              <a:solidFill>
                <a:srgbClr val="257FA0"/>
              </a:solidFill>
              <a:effectLst/>
              <a:latin typeface="Fira Code" pitchFamily="49" charset="0"/>
              <a:ea typeface="Fira Code" pitchFamily="49" charset="0"/>
              <a:cs typeface="Fira Code" pitchFamily="49" charset="0"/>
            </a:endParaRPr>
          </a:p>
          <a:p>
            <a:pPr>
              <a:buNone/>
            </a:pPr>
            <a:r>
              <a:rPr lang="en-GB" sz="1100">
                <a:solidFill>
                  <a:srgbClr val="257FA0"/>
                </a:solidFill>
                <a:effectLst/>
                <a:latin typeface="Fira Code" pitchFamily="49" charset="0"/>
                <a:ea typeface="Fira Code" pitchFamily="49" charset="0"/>
                <a:cs typeface="Fira Code" pitchFamily="49" charset="0"/>
              </a:rPr>
              <a:t>	Pop </a:t>
            </a:r>
            <a:r>
              <a:rPr lang="en-GB" sz="1100">
                <a:solidFill>
                  <a:srgbClr val="0000FF"/>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Index </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t</a:t>
            </a:r>
            <a:r>
              <a:rPr lang="en-GB" sz="1100">
                <a:solidFill>
                  <a:srgbClr val="257FA0"/>
                </a:solidFill>
                <a:latin typeface="Fira Code" pitchFamily="49" charset="0"/>
                <a:ea typeface="Fira Code" pitchFamily="49" charset="0"/>
                <a:cs typeface="Fira Code" pitchFamily="49" charset="0"/>
              </a:rPr>
              <a:t> </a:t>
            </a:r>
            <a:r>
              <a:rPr lang="en-GB" sz="1100">
                <a:solidFill>
                  <a:srgbClr val="0000FF"/>
                </a:solidFill>
                <a:effectLst/>
                <a:latin typeface="Fira Code" pitchFamily="49" charset="0"/>
                <a:ea typeface="Fira Code" pitchFamily="49" charset="0"/>
                <a:cs typeface="Fira Code" pitchFamily="49" charset="0"/>
              </a:rPr>
              <a:t>-&gt; </a:t>
            </a:r>
            <a:r>
              <a:rPr lang="en-GB" sz="1100">
                <a:solidFill>
                  <a:srgbClr val="257FA0"/>
                </a:solidFill>
                <a:effectLst/>
                <a:latin typeface="Fira Code" pitchFamily="49" charset="0"/>
                <a:ea typeface="Fira Code" pitchFamily="49" charset="0"/>
                <a:cs typeface="Fira Code" pitchFamily="49" charset="0"/>
              </a:rPr>
              <a:t>Index </a:t>
            </a:r>
            <a:r>
              <a:rPr lang="en-GB" sz="1100">
                <a:solidFill>
                  <a:srgbClr val="000000"/>
                </a:solidFill>
                <a:effectLst/>
                <a:latin typeface="Fira Code" pitchFamily="49" charset="0"/>
                <a:ea typeface="Fira Code" pitchFamily="49" charset="0"/>
                <a:cs typeface="Fira Code" pitchFamily="49" charset="0"/>
              </a:rPr>
              <a:t>(</a:t>
            </a:r>
            <a:r>
              <a:rPr lang="en-GB" sz="1100" err="1">
                <a:solidFill>
                  <a:srgbClr val="000000"/>
                </a:solidFill>
                <a:effectLst/>
                <a:latin typeface="Fira Code" pitchFamily="49" charset="0"/>
                <a:ea typeface="Fira Code" pitchFamily="49" charset="0"/>
                <a:cs typeface="Fira Code" pitchFamily="49" charset="0"/>
              </a:rPr>
              <a:t>ts</a:t>
            </a:r>
            <a:r>
              <a:rPr lang="en-GB" sz="1100">
                <a:solidFill>
                  <a:srgbClr val="000000"/>
                </a:solidFill>
                <a:effectLst/>
                <a:latin typeface="Fira Code" pitchFamily="49" charset="0"/>
                <a:ea typeface="Fira Code" pitchFamily="49" charset="0"/>
                <a:cs typeface="Fira Code" pitchFamily="49" charset="0"/>
              </a:rPr>
              <a:t> </a:t>
            </a:r>
            <a:r>
              <a:rPr lang="en-GB" sz="1100">
                <a:solidFill>
                  <a:srgbClr val="257FA0"/>
                </a:solidFill>
                <a:effectLst/>
                <a:latin typeface="Fira Code" pitchFamily="49" charset="0"/>
                <a:ea typeface="Fira Code" pitchFamily="49" charset="0"/>
                <a:cs typeface="Fira Code" pitchFamily="49" charset="0"/>
              </a:rPr>
              <a:t>:/: </a:t>
            </a:r>
            <a:r>
              <a:rPr lang="en-GB" sz="1100">
                <a:solidFill>
                  <a:srgbClr val="000000"/>
                </a:solidFill>
                <a:effectLst/>
                <a:latin typeface="Fira Code" pitchFamily="49" charset="0"/>
                <a:ea typeface="Fira Code" pitchFamily="49" charset="0"/>
                <a:cs typeface="Fira Code" pitchFamily="49" charset="0"/>
              </a:rPr>
              <a:t>t’) t</a:t>
            </a:r>
          </a:p>
        </p:txBody>
      </p:sp>
      <p:sp>
        <p:nvSpPr>
          <p:cNvPr id="5" name="TextBox 4">
            <a:extLst>
              <a:ext uri="{FF2B5EF4-FFF2-40B4-BE49-F238E27FC236}">
                <a16:creationId xmlns:a16="http://schemas.microsoft.com/office/drawing/2014/main" id="{44745AFB-0E59-85CB-AF40-7CE3521DD1CA}"/>
              </a:ext>
            </a:extLst>
          </p:cNvPr>
          <p:cNvSpPr txBox="1"/>
          <p:nvPr/>
        </p:nvSpPr>
        <p:spPr>
          <a:xfrm>
            <a:off x="5478913" y="2808410"/>
            <a:ext cx="6768192" cy="430887"/>
          </a:xfrm>
          <a:prstGeom prst="rect">
            <a:avLst/>
          </a:prstGeom>
          <a:noFill/>
        </p:spPr>
        <p:txBody>
          <a:bodyPr wrap="square">
            <a:spAutoFit/>
          </a:bodyPr>
          <a:lstStyle/>
          <a:p>
            <a:pPr>
              <a:buNone/>
            </a:pPr>
            <a:r>
              <a:rPr lang="en-GB" sz="1100" dirty="0">
                <a:solidFill>
                  <a:srgbClr val="0000FF"/>
                </a:solidFill>
                <a:effectLst/>
                <a:latin typeface="Fira Code" pitchFamily="49" charset="0"/>
                <a:ea typeface="Fira Code" pitchFamily="49" charset="0"/>
                <a:cs typeface="Fira Code" pitchFamily="49" charset="0"/>
              </a:rPr>
              <a:t>data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Ctx</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Ty </a:t>
            </a:r>
            <a:r>
              <a:rPr lang="en-GB" sz="1100" dirty="0">
                <a:solidFill>
                  <a:srgbClr val="0000FF"/>
                </a:solidFill>
                <a:effectLst/>
                <a:latin typeface="Fira Code" pitchFamily="49" charset="0"/>
                <a:ea typeface="Fira Code" pitchFamily="49" charset="0"/>
                <a:cs typeface="Fira Code" pitchFamily="49" charset="0"/>
              </a:rPr>
              <a:t>-&gt; </a:t>
            </a:r>
            <a:r>
              <a:rPr lang="en-GB" sz="1100" dirty="0">
                <a:solidFill>
                  <a:srgbClr val="257FA0"/>
                </a:solidFill>
                <a:effectLst/>
                <a:latin typeface="Fira Code" pitchFamily="49" charset="0"/>
                <a:ea typeface="Fira Code" pitchFamily="49" charset="0"/>
                <a:cs typeface="Fira Code" pitchFamily="49" charset="0"/>
              </a:rPr>
              <a:t>Type </a:t>
            </a:r>
            <a:r>
              <a:rPr lang="en-GB" sz="1100" dirty="0">
                <a:solidFill>
                  <a:srgbClr val="0000FF"/>
                </a:solidFill>
                <a:effectLst/>
                <a:latin typeface="Fira Code" pitchFamily="49" charset="0"/>
                <a:ea typeface="Fira Code" pitchFamily="49" charset="0"/>
                <a:cs typeface="Fira Code" pitchFamily="49" charset="0"/>
              </a:rPr>
              <a:t>where</a:t>
            </a:r>
            <a:endParaRPr lang="en-GB" sz="1100" dirty="0">
              <a:solidFill>
                <a:srgbClr val="257FA0"/>
              </a:solidFill>
              <a:effectLst/>
              <a:latin typeface="Fira Code" pitchFamily="49" charset="0"/>
              <a:ea typeface="Fira Code" pitchFamily="49" charset="0"/>
              <a:cs typeface="Fira Code" pitchFamily="49" charset="0"/>
            </a:endParaRPr>
          </a:p>
          <a:p>
            <a:r>
              <a:rPr lang="en-GB" sz="1100" dirty="0">
                <a:solidFill>
                  <a:srgbClr val="257FA0"/>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FF"/>
                </a:solidFill>
                <a:latin typeface="Fira Code" pitchFamily="49" charset="0"/>
                <a:ea typeface="Fira Code" pitchFamily="49" charset="0"/>
                <a:cs typeface="Fira Code" pitchFamily="49" charset="0"/>
              </a:rPr>
              <a:t>:</a:t>
            </a:r>
            <a:r>
              <a:rPr lang="en-GB" sz="1100" dirty="0">
                <a:solidFill>
                  <a:srgbClr val="0000FF"/>
                </a:solidFill>
                <a:effectLst/>
                <a:latin typeface="Fira Code" pitchFamily="49" charset="0"/>
                <a:ea typeface="Fira Code" pitchFamily="49" charset="0"/>
                <a:cs typeface="Fira Code" pitchFamily="49" charset="0"/>
              </a:rPr>
              <a:t>: </a:t>
            </a:r>
            <a:r>
              <a:rPr lang="en-GB" sz="1100" dirty="0" err="1">
                <a:solidFill>
                  <a:srgbClr val="257FA0"/>
                </a:solidFill>
                <a:effectLst/>
                <a:latin typeface="Fira Code" pitchFamily="49" charset="0"/>
                <a:ea typeface="Fira Code" pitchFamily="49" charset="0"/>
                <a:cs typeface="Fira Code" pitchFamily="49" charset="0"/>
              </a:rPr>
              <a:t>ProxyTop</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00"/>
                </a:solidFill>
                <a:effectLst/>
                <a:latin typeface="Fira Code" pitchFamily="49" charset="0"/>
                <a:ea typeface="Fira Code" pitchFamily="49" charset="0"/>
                <a:cs typeface="Fira Code" pitchFamily="49" charset="0"/>
              </a:rPr>
              <a:t>(</a:t>
            </a:r>
            <a:r>
              <a:rPr lang="en-GB" sz="1100" dirty="0" err="1">
                <a:solidFill>
                  <a:srgbClr val="000000"/>
                </a:solidFill>
                <a:effectLst/>
                <a:latin typeface="Fira Code" pitchFamily="49" charset="0"/>
                <a:ea typeface="Fira Code" pitchFamily="49" charset="0"/>
                <a:cs typeface="Fira Code" pitchFamily="49" charset="0"/>
              </a:rPr>
              <a:t>ts</a:t>
            </a:r>
            <a:r>
              <a:rPr lang="en-GB" sz="1100" dirty="0">
                <a:solidFill>
                  <a:srgbClr val="000000"/>
                </a:solidFill>
                <a:effectLst/>
                <a:latin typeface="Fira Code" pitchFamily="49" charset="0"/>
                <a:ea typeface="Fira Code" pitchFamily="49" charset="0"/>
                <a:cs typeface="Fira Code" pitchFamily="49" charset="0"/>
              </a:rPr>
              <a:t> </a:t>
            </a:r>
            <a:r>
              <a:rPr lang="en-GB" sz="1100" dirty="0">
                <a:solidFill>
                  <a:srgbClr val="257FA0"/>
                </a:solidFill>
                <a:effectLst/>
                <a:latin typeface="Fira Code" pitchFamily="49" charset="0"/>
                <a:ea typeface="Fira Code" pitchFamily="49" charset="0"/>
                <a:cs typeface="Fira Code" pitchFamily="49" charset="0"/>
              </a:rPr>
              <a:t>:/: </a:t>
            </a:r>
            <a:r>
              <a:rPr lang="en-GB" sz="1100" dirty="0">
                <a:solidFill>
                  <a:srgbClr val="000000"/>
                </a:solidFill>
                <a:effectLst/>
                <a:latin typeface="Fira Code" pitchFamily="49" charset="0"/>
                <a:ea typeface="Fira Code" pitchFamily="49" charset="0"/>
                <a:cs typeface="Fira Code" pitchFamily="49" charset="0"/>
              </a:rPr>
              <a:t>t) t</a:t>
            </a:r>
            <a:endParaRPr lang="en-GB" sz="1100" dirty="0">
              <a:solidFill>
                <a:srgbClr val="257FA0"/>
              </a:solidFill>
              <a:effectLst/>
              <a:latin typeface="Fira Code" pitchFamily="49" charset="0"/>
              <a:ea typeface="Fira Code" pitchFamily="49" charset="0"/>
              <a:cs typeface="Fira Code" pitchFamily="49" charset="0"/>
            </a:endParaRPr>
          </a:p>
        </p:txBody>
      </p:sp>
      <p:sp>
        <p:nvSpPr>
          <p:cNvPr id="11" name="Slide Number Placeholder 10">
            <a:extLst>
              <a:ext uri="{FF2B5EF4-FFF2-40B4-BE49-F238E27FC236}">
                <a16:creationId xmlns:a16="http://schemas.microsoft.com/office/drawing/2014/main" id="{C14184EA-9325-7C0A-44A4-EA1BBEC7C3BF}"/>
              </a:ext>
            </a:extLst>
          </p:cNvPr>
          <p:cNvSpPr>
            <a:spLocks noGrp="1"/>
          </p:cNvSpPr>
          <p:nvPr>
            <p:ph type="sldNum" sz="quarter" idx="12"/>
          </p:nvPr>
        </p:nvSpPr>
        <p:spPr/>
        <p:txBody>
          <a:bodyPr/>
          <a:lstStyle/>
          <a:p>
            <a:fld id="{6B547C04-AA2C-754F-9E4E-F6B7B0201F60}" type="slidenum">
              <a:rPr lang="en-US" smtClean="0"/>
              <a:pPr/>
              <a:t>48</a:t>
            </a:fld>
            <a:endParaRPr lang="en-US"/>
          </a:p>
        </p:txBody>
      </p:sp>
      <p:sp>
        <p:nvSpPr>
          <p:cNvPr id="21" name="TextBox 20">
            <a:extLst>
              <a:ext uri="{FF2B5EF4-FFF2-40B4-BE49-F238E27FC236}">
                <a16:creationId xmlns:a16="http://schemas.microsoft.com/office/drawing/2014/main" id="{8B126719-313E-9B31-AB4A-3627E8285F48}"/>
              </a:ext>
            </a:extLst>
          </p:cNvPr>
          <p:cNvSpPr txBox="1"/>
          <p:nvPr/>
        </p:nvSpPr>
        <p:spPr>
          <a:xfrm>
            <a:off x="1120806" y="4987758"/>
            <a:ext cx="6098720" cy="523220"/>
          </a:xfrm>
          <a:prstGeom prst="rect">
            <a:avLst/>
          </a:prstGeom>
          <a:noFill/>
        </p:spPr>
        <p:txBody>
          <a:bodyPr wrap="square">
            <a:spAutoFit/>
          </a:bodyPr>
          <a:lstStyle/>
          <a:p>
            <a:pPr>
              <a:buNone/>
            </a:pPr>
            <a:r>
              <a:rPr lang="en-GB" sz="1400" dirty="0">
                <a:solidFill>
                  <a:srgbClr val="0000FF"/>
                </a:solidFill>
                <a:effectLst/>
                <a:latin typeface="Fira Code" pitchFamily="49" charset="0"/>
                <a:ea typeface="Fira Code" pitchFamily="49" charset="0"/>
                <a:cs typeface="Fira Code" pitchFamily="49" charset="0"/>
              </a:rPr>
              <a:t>class </a:t>
            </a:r>
            <a:r>
              <a:rPr lang="en-GB" sz="1400" dirty="0" err="1">
                <a:solidFill>
                  <a:srgbClr val="257FA0"/>
                </a:solidFill>
                <a:effectLst/>
                <a:latin typeface="Fira Code" pitchFamily="49" charset="0"/>
                <a:ea typeface="Fira Code" pitchFamily="49" charset="0"/>
                <a:cs typeface="Fira Code" pitchFamily="49" charset="0"/>
              </a:rPr>
              <a:t>ReifyIndex</a:t>
            </a:r>
            <a:r>
              <a:rPr lang="en-GB" sz="1400" dirty="0">
                <a:solidFill>
                  <a:srgbClr val="257FA0"/>
                </a:solidFill>
                <a:effectLst/>
                <a:latin typeface="Fira Code" pitchFamily="49" charset="0"/>
                <a:ea typeface="Fira Code" pitchFamily="49" charset="0"/>
                <a:cs typeface="Fira Code" pitchFamily="49" charset="0"/>
              </a:rPr>
              <a:t>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ts2 </a:t>
            </a:r>
            <a:r>
              <a:rPr lang="en-GB" sz="1400" dirty="0">
                <a:solidFill>
                  <a:srgbClr val="0000FF"/>
                </a:solidFill>
                <a:effectLst/>
                <a:latin typeface="Fira Code" pitchFamily="49" charset="0"/>
                <a:ea typeface="Fira Code" pitchFamily="49" charset="0"/>
                <a:cs typeface="Fira Code" pitchFamily="49" charset="0"/>
              </a:rPr>
              <a:t>where</a:t>
            </a:r>
          </a:p>
          <a:p>
            <a:r>
              <a:rPr lang="en-GB" sz="1400" dirty="0">
                <a:solidFill>
                  <a:srgbClr val="000000"/>
                </a:solidFill>
                <a:effectLst/>
                <a:latin typeface="Fira Code" pitchFamily="49" charset="0"/>
                <a:ea typeface="Fira Code" pitchFamily="49" charset="0"/>
                <a:cs typeface="Fira Code" pitchFamily="49" charset="0"/>
              </a:rPr>
              <a:t>	reify </a:t>
            </a:r>
            <a:r>
              <a:rPr lang="en-GB" sz="1400" dirty="0">
                <a:solidFill>
                  <a:srgbClr val="0000FF"/>
                </a:solidFill>
                <a:latin typeface="Fira Code" pitchFamily="49" charset="0"/>
                <a:ea typeface="Fira Code" pitchFamily="49" charset="0"/>
                <a:cs typeface="Fira Code" pitchFamily="49" charset="0"/>
              </a:rPr>
              <a:t>:</a:t>
            </a:r>
            <a:r>
              <a:rPr lang="en-GB" sz="1400" dirty="0">
                <a:solidFill>
                  <a:srgbClr val="0000FF"/>
                </a:solidFill>
                <a:effectLst/>
                <a:latin typeface="Fira Code" pitchFamily="49" charset="0"/>
                <a:ea typeface="Fira Code" pitchFamily="49" charset="0"/>
                <a:cs typeface="Fira Code" pitchFamily="49" charset="0"/>
              </a:rPr>
              <a:t>: </a:t>
            </a:r>
            <a:r>
              <a:rPr lang="en-GB" sz="1400" dirty="0" err="1">
                <a:solidFill>
                  <a:srgbClr val="257FA0"/>
                </a:solidFill>
                <a:effectLst/>
                <a:latin typeface="Fira Code" pitchFamily="49" charset="0"/>
                <a:ea typeface="Fira Code" pitchFamily="49" charset="0"/>
                <a:cs typeface="Fira Code" pitchFamily="49" charset="0"/>
              </a:rPr>
              <a:t>ProxyTop</a:t>
            </a:r>
            <a:r>
              <a:rPr lang="en-GB" sz="1400" dirty="0">
                <a:solidFill>
                  <a:srgbClr val="257FA0"/>
                </a:solidFill>
                <a:effectLst/>
                <a:latin typeface="Fira Code" pitchFamily="49" charset="0"/>
                <a:ea typeface="Fira Code" pitchFamily="49" charset="0"/>
                <a:cs typeface="Fira Code" pitchFamily="49" charset="0"/>
              </a:rPr>
              <a:t>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t </a:t>
            </a:r>
            <a:r>
              <a:rPr lang="en-GB" sz="1400" dirty="0">
                <a:solidFill>
                  <a:srgbClr val="0000FF"/>
                </a:solidFill>
                <a:effectLst/>
                <a:latin typeface="Fira Code" pitchFamily="49" charset="0"/>
                <a:ea typeface="Fira Code" pitchFamily="49" charset="0"/>
                <a:cs typeface="Fira Code" pitchFamily="49" charset="0"/>
              </a:rPr>
              <a:t>-&gt; </a:t>
            </a:r>
            <a:r>
              <a:rPr lang="en-GB" sz="1400" dirty="0">
                <a:solidFill>
                  <a:srgbClr val="257FA0"/>
                </a:solidFill>
                <a:effectLst/>
                <a:latin typeface="Fira Code" pitchFamily="49" charset="0"/>
                <a:ea typeface="Fira Code" pitchFamily="49" charset="0"/>
                <a:cs typeface="Fira Code" pitchFamily="49" charset="0"/>
              </a:rPr>
              <a:t>Index </a:t>
            </a:r>
            <a:r>
              <a:rPr lang="en-GB" sz="1400" dirty="0">
                <a:solidFill>
                  <a:srgbClr val="000000"/>
                </a:solidFill>
                <a:effectLst/>
                <a:latin typeface="Fira Code" pitchFamily="49" charset="0"/>
                <a:ea typeface="Fira Code" pitchFamily="49" charset="0"/>
                <a:cs typeface="Fira Code" pitchFamily="49" charset="0"/>
              </a:rPr>
              <a:t>ts2 t</a:t>
            </a:r>
          </a:p>
        </p:txBody>
      </p:sp>
      <p:sp>
        <p:nvSpPr>
          <p:cNvPr id="22" name="TextBox 21">
            <a:extLst>
              <a:ext uri="{FF2B5EF4-FFF2-40B4-BE49-F238E27FC236}">
                <a16:creationId xmlns:a16="http://schemas.microsoft.com/office/drawing/2014/main" id="{B77C25DA-D2DB-1064-78CF-F72E30C10C21}"/>
              </a:ext>
            </a:extLst>
          </p:cNvPr>
          <p:cNvSpPr txBox="1"/>
          <p:nvPr/>
        </p:nvSpPr>
        <p:spPr>
          <a:xfrm>
            <a:off x="999626" y="5549450"/>
            <a:ext cx="7395911" cy="523220"/>
          </a:xfrm>
          <a:prstGeom prst="rect">
            <a:avLst/>
          </a:prstGeom>
          <a:noFill/>
        </p:spPr>
        <p:txBody>
          <a:bodyPr wrap="square">
            <a:spAutoFit/>
          </a:bodyPr>
          <a:lstStyle/>
          <a:p>
            <a:pPr>
              <a:buNone/>
            </a:pPr>
            <a:r>
              <a:rPr lang="en-GB" sz="1400" dirty="0">
                <a:solidFill>
                  <a:srgbClr val="0000FF"/>
                </a:solidFill>
                <a:effectLst/>
                <a:latin typeface="Fira Code" pitchFamily="49" charset="0"/>
                <a:ea typeface="Fira Code" pitchFamily="49" charset="0"/>
                <a:cs typeface="Fira Code" pitchFamily="49" charset="0"/>
              </a:rPr>
              <a:t>instance </a:t>
            </a:r>
            <a:r>
              <a:rPr lang="en-GB" sz="1400" dirty="0">
                <a:solidFill>
                  <a:srgbClr val="0F7001"/>
                </a:solidFill>
                <a:effectLst/>
                <a:latin typeface="Fira Code" pitchFamily="49" charset="0"/>
                <a:ea typeface="Fira Code" pitchFamily="49" charset="0"/>
                <a:cs typeface="Fira Code" pitchFamily="49" charset="0"/>
              </a:rPr>
              <a:t>{-# OVERLAPPING #-} </a:t>
            </a:r>
            <a:r>
              <a:rPr lang="en-GB" sz="1400" dirty="0" err="1">
                <a:solidFill>
                  <a:srgbClr val="257FA0"/>
                </a:solidFill>
                <a:effectLst/>
                <a:latin typeface="Fira Code" pitchFamily="49" charset="0"/>
                <a:ea typeface="Fira Code" pitchFamily="49" charset="0"/>
                <a:cs typeface="Fira Code" pitchFamily="49" charset="0"/>
              </a:rPr>
              <a:t>ReifyIndex</a:t>
            </a:r>
            <a:r>
              <a:rPr lang="en-GB" sz="1400" dirty="0">
                <a:solidFill>
                  <a:srgbClr val="257FA0"/>
                </a:solidFill>
                <a:effectLst/>
                <a:latin typeface="Fira Code" pitchFamily="49" charset="0"/>
                <a:ea typeface="Fira Code" pitchFamily="49" charset="0"/>
                <a:cs typeface="Fira Code" pitchFamily="49" charset="0"/>
              </a:rPr>
              <a:t>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a:t>
            </a:r>
            <a:r>
              <a:rPr lang="en-GB" sz="1400" dirty="0">
                <a:solidFill>
                  <a:srgbClr val="0000FF"/>
                </a:solidFill>
                <a:effectLst/>
                <a:latin typeface="Fira Code" pitchFamily="49" charset="0"/>
                <a:ea typeface="Fira Code" pitchFamily="49" charset="0"/>
                <a:cs typeface="Fira Code" pitchFamily="49" charset="0"/>
              </a:rPr>
              <a:t>where</a:t>
            </a:r>
            <a:endParaRPr lang="en-GB" sz="1400" dirty="0">
              <a:solidFill>
                <a:srgbClr val="0F7001"/>
              </a:solidFill>
              <a:effectLst/>
              <a:latin typeface="Fira Code" pitchFamily="49" charset="0"/>
              <a:ea typeface="Fira Code" pitchFamily="49" charset="0"/>
              <a:cs typeface="Fira Code" pitchFamily="49" charset="0"/>
            </a:endParaRPr>
          </a:p>
          <a:p>
            <a:r>
              <a:rPr lang="en-GB" sz="1400" dirty="0">
                <a:solidFill>
                  <a:srgbClr val="000000"/>
                </a:solidFill>
                <a:effectLst/>
                <a:latin typeface="Fira Code" pitchFamily="49" charset="0"/>
                <a:ea typeface="Fira Code" pitchFamily="49" charset="0"/>
                <a:cs typeface="Fira Code" pitchFamily="49" charset="0"/>
              </a:rPr>
              <a:t>	reify </a:t>
            </a:r>
            <a:r>
              <a:rPr lang="en-GB" sz="1400" dirty="0" err="1">
                <a:solidFill>
                  <a:srgbClr val="257FA0"/>
                </a:solidFill>
                <a:effectLst/>
                <a:latin typeface="Fira Code" pitchFamily="49" charset="0"/>
                <a:ea typeface="Fira Code" pitchFamily="49" charset="0"/>
                <a:cs typeface="Fira Code" pitchFamily="49" charset="0"/>
              </a:rPr>
              <a:t>ProxyTop</a:t>
            </a:r>
            <a:r>
              <a:rPr lang="en-GB" sz="1400" dirty="0">
                <a:solidFill>
                  <a:srgbClr val="257FA0"/>
                </a:solidFill>
                <a:effectLst/>
                <a:latin typeface="Fira Code" pitchFamily="49" charset="0"/>
                <a:ea typeface="Fira Code" pitchFamily="49" charset="0"/>
                <a:cs typeface="Fira Code" pitchFamily="49" charset="0"/>
              </a:rPr>
              <a:t> </a:t>
            </a:r>
            <a:r>
              <a:rPr lang="en-GB" sz="1400" dirty="0">
                <a:solidFill>
                  <a:srgbClr val="0000FF"/>
                </a:solidFill>
                <a:effectLst/>
                <a:latin typeface="Fira Code" pitchFamily="49" charset="0"/>
                <a:ea typeface="Fira Code" pitchFamily="49" charset="0"/>
                <a:cs typeface="Fira Code" pitchFamily="49" charset="0"/>
              </a:rPr>
              <a:t>= </a:t>
            </a:r>
            <a:r>
              <a:rPr lang="en-GB" sz="1400" dirty="0">
                <a:solidFill>
                  <a:srgbClr val="257FA0"/>
                </a:solidFill>
                <a:effectLst/>
                <a:latin typeface="Fira Code" pitchFamily="49" charset="0"/>
                <a:ea typeface="Fira Code" pitchFamily="49" charset="0"/>
                <a:cs typeface="Fira Code" pitchFamily="49" charset="0"/>
              </a:rPr>
              <a:t>Top</a:t>
            </a:r>
          </a:p>
        </p:txBody>
      </p:sp>
      <p:sp>
        <p:nvSpPr>
          <p:cNvPr id="23" name="TextBox 22">
            <a:extLst>
              <a:ext uri="{FF2B5EF4-FFF2-40B4-BE49-F238E27FC236}">
                <a16:creationId xmlns:a16="http://schemas.microsoft.com/office/drawing/2014/main" id="{96971CD0-D8F7-2CB1-9AED-AC9553548FE0}"/>
              </a:ext>
            </a:extLst>
          </p:cNvPr>
          <p:cNvSpPr txBox="1"/>
          <p:nvPr/>
        </p:nvSpPr>
        <p:spPr>
          <a:xfrm>
            <a:off x="6491102" y="4987758"/>
            <a:ext cx="5371475" cy="954107"/>
          </a:xfrm>
          <a:prstGeom prst="rect">
            <a:avLst/>
          </a:prstGeom>
          <a:noFill/>
        </p:spPr>
        <p:txBody>
          <a:bodyPr wrap="square">
            <a:spAutoFit/>
          </a:bodyPr>
          <a:lstStyle/>
          <a:p>
            <a:pPr>
              <a:buNone/>
            </a:pPr>
            <a:r>
              <a:rPr lang="en-GB" sz="1400" dirty="0">
                <a:solidFill>
                  <a:srgbClr val="0000FF"/>
                </a:solidFill>
                <a:latin typeface="Fira Code" pitchFamily="49" charset="0"/>
                <a:ea typeface="Fira Code" pitchFamily="49" charset="0"/>
                <a:cs typeface="Fira Code" pitchFamily="49" charset="0"/>
              </a:rPr>
              <a:t>instance </a:t>
            </a:r>
            <a:r>
              <a:rPr lang="en-GB" sz="1400" dirty="0">
                <a:solidFill>
                  <a:srgbClr val="000000"/>
                </a:solidFill>
                <a:latin typeface="Fira Code" pitchFamily="49" charset="0"/>
                <a:ea typeface="Fira Code" pitchFamily="49" charset="0"/>
                <a:cs typeface="Fira Code" pitchFamily="49" charset="0"/>
              </a:rPr>
              <a:t>( </a:t>
            </a:r>
            <a:r>
              <a:rPr lang="en-GB" sz="1400" dirty="0" err="1">
                <a:solidFill>
                  <a:srgbClr val="257FA0"/>
                </a:solidFill>
                <a:latin typeface="Fira Code" pitchFamily="49" charset="0"/>
                <a:ea typeface="Fira Code" pitchFamily="49" charset="0"/>
                <a:cs typeface="Fira Code" pitchFamily="49" charset="0"/>
              </a:rPr>
              <a:t>ReifyIndex</a:t>
            </a:r>
            <a:r>
              <a:rPr lang="en-GB" sz="1400" dirty="0">
                <a:solidFill>
                  <a:srgbClr val="257FA0"/>
                </a:solidFill>
                <a:latin typeface="Fira Code" pitchFamily="49" charset="0"/>
                <a:ea typeface="Fira Code" pitchFamily="49" charset="0"/>
                <a:cs typeface="Fira Code" pitchFamily="49" charset="0"/>
              </a:rPr>
              <a:t> </a:t>
            </a:r>
            <a:r>
              <a:rPr lang="en-GB" sz="1400" dirty="0" err="1">
                <a:solidFill>
                  <a:srgbClr val="000000"/>
                </a:solidFill>
                <a:latin typeface="Fira Code" pitchFamily="49" charset="0"/>
                <a:ea typeface="Fira Code" pitchFamily="49" charset="0"/>
                <a:cs typeface="Fira Code" pitchFamily="49" charset="0"/>
              </a:rPr>
              <a:t>ts</a:t>
            </a:r>
            <a:r>
              <a:rPr lang="en-GB" sz="1400" dirty="0">
                <a:solidFill>
                  <a:srgbClr val="000000"/>
                </a:solidFill>
                <a:latin typeface="Fira Code" pitchFamily="49" charset="0"/>
                <a:ea typeface="Fira Code" pitchFamily="49" charset="0"/>
                <a:cs typeface="Fira Code" pitchFamily="49" charset="0"/>
              </a:rPr>
              <a:t> ts2</a:t>
            </a:r>
          </a:p>
          <a:p>
            <a:pPr>
              <a:buNone/>
            </a:pPr>
            <a:r>
              <a:rPr lang="en-GB" sz="1400" dirty="0">
                <a:solidFill>
                  <a:srgbClr val="000000"/>
                </a:solidFill>
                <a:latin typeface="Fira Code" pitchFamily="49" charset="0"/>
                <a:ea typeface="Fira Code" pitchFamily="49" charset="0"/>
                <a:cs typeface="Fira Code" pitchFamily="49" charset="0"/>
              </a:rPr>
              <a:t>        ,  </a:t>
            </a:r>
            <a:r>
              <a:rPr lang="en-GB" sz="1400" dirty="0" err="1">
                <a:solidFill>
                  <a:srgbClr val="000000"/>
                </a:solidFill>
                <a:latin typeface="Fira Code" pitchFamily="49" charset="0"/>
                <a:ea typeface="Fira Code" pitchFamily="49" charset="0"/>
                <a:cs typeface="Fira Code" pitchFamily="49" charset="0"/>
              </a:rPr>
              <a:t>ReifyIndex</a:t>
            </a:r>
            <a:r>
              <a:rPr lang="en-GB" sz="1400" dirty="0">
                <a:solidFill>
                  <a:srgbClr val="000000"/>
                </a:solidFill>
                <a:latin typeface="Fira Code" pitchFamily="49" charset="0"/>
                <a:ea typeface="Fira Code" pitchFamily="49" charset="0"/>
                <a:cs typeface="Fira Code" pitchFamily="49" charset="0"/>
              </a:rPr>
              <a:t>' ~ (ts2 </a:t>
            </a:r>
            <a:r>
              <a:rPr lang="en-GB" sz="1400" dirty="0">
                <a:solidFill>
                  <a:srgbClr val="257FA0"/>
                </a:solidFill>
                <a:latin typeface="Fira Code" pitchFamily="49" charset="0"/>
                <a:ea typeface="Fira Code" pitchFamily="49" charset="0"/>
                <a:cs typeface="Fira Code" pitchFamily="49" charset="0"/>
              </a:rPr>
              <a:t>:/: </a:t>
            </a:r>
            <a:r>
              <a:rPr lang="en-GB" sz="1400" dirty="0">
                <a:solidFill>
                  <a:srgbClr val="000000"/>
                </a:solidFill>
                <a:latin typeface="Fira Code" pitchFamily="49" charset="0"/>
                <a:ea typeface="Fira Code" pitchFamily="49" charset="0"/>
                <a:cs typeface="Fira Code" pitchFamily="49" charset="0"/>
              </a:rPr>
              <a:t>a))</a:t>
            </a:r>
          </a:p>
          <a:p>
            <a:pPr lvl="1"/>
            <a:r>
              <a:rPr lang="en-GB" sz="1400" dirty="0">
                <a:solidFill>
                  <a:srgbClr val="0000FF"/>
                </a:solidFill>
                <a:latin typeface="Fira Code" pitchFamily="49" charset="0"/>
                <a:ea typeface="Fira Code" pitchFamily="49" charset="0"/>
                <a:cs typeface="Fira Code" pitchFamily="49" charset="0"/>
              </a:rPr>
              <a:t>=&gt; </a:t>
            </a:r>
            <a:r>
              <a:rPr lang="en-GB" sz="1400" dirty="0" err="1">
                <a:solidFill>
                  <a:srgbClr val="257FA0"/>
                </a:solidFill>
                <a:latin typeface="Fira Code" pitchFamily="49" charset="0"/>
                <a:ea typeface="Fira Code" pitchFamily="49" charset="0"/>
                <a:cs typeface="Fira Code" pitchFamily="49" charset="0"/>
              </a:rPr>
              <a:t>ReifyIndex</a:t>
            </a:r>
            <a:r>
              <a:rPr lang="en-GB" sz="1400" dirty="0">
                <a:solidFill>
                  <a:srgbClr val="257FA0"/>
                </a:solidFill>
                <a:latin typeface="Fira Code" pitchFamily="49" charset="0"/>
                <a:ea typeface="Fira Code" pitchFamily="49" charset="0"/>
                <a:cs typeface="Fira Code" pitchFamily="49" charset="0"/>
              </a:rPr>
              <a:t> </a:t>
            </a:r>
            <a:r>
              <a:rPr lang="en-GB" sz="1400" dirty="0" err="1">
                <a:solidFill>
                  <a:srgbClr val="000000"/>
                </a:solidFill>
                <a:latin typeface="Fira Code" pitchFamily="49" charset="0"/>
                <a:ea typeface="Fira Code" pitchFamily="49" charset="0"/>
                <a:cs typeface="Fira Code" pitchFamily="49" charset="0"/>
              </a:rPr>
              <a:t>ts</a:t>
            </a:r>
            <a:r>
              <a:rPr lang="en-GB" sz="1400" dirty="0">
                <a:solidFill>
                  <a:srgbClr val="000000"/>
                </a:solidFill>
                <a:latin typeface="Fira Code" pitchFamily="49" charset="0"/>
                <a:ea typeface="Fira Code" pitchFamily="49" charset="0"/>
                <a:cs typeface="Fira Code" pitchFamily="49" charset="0"/>
              </a:rPr>
              <a:t> ts3 </a:t>
            </a:r>
            <a:r>
              <a:rPr lang="en-GB" sz="1400" dirty="0">
                <a:solidFill>
                  <a:srgbClr val="0000FF"/>
                </a:solidFill>
                <a:latin typeface="Fira Code" pitchFamily="49" charset="0"/>
                <a:ea typeface="Fira Code" pitchFamily="49" charset="0"/>
                <a:cs typeface="Fira Code" pitchFamily="49" charset="0"/>
              </a:rPr>
              <a:t>where</a:t>
            </a:r>
            <a:endParaRPr lang="en-GB" sz="1400" dirty="0">
              <a:solidFill>
                <a:srgbClr val="000000"/>
              </a:solidFill>
              <a:latin typeface="Fira Code" pitchFamily="49" charset="0"/>
              <a:ea typeface="Fira Code" pitchFamily="49" charset="0"/>
              <a:cs typeface="Fira Code" pitchFamily="49" charset="0"/>
            </a:endParaRPr>
          </a:p>
          <a:p>
            <a:pPr lvl="2"/>
            <a:r>
              <a:rPr lang="en-GB" sz="1400" dirty="0">
                <a:solidFill>
                  <a:srgbClr val="000000"/>
                </a:solidFill>
                <a:latin typeface="Fira Code" pitchFamily="49" charset="0"/>
                <a:ea typeface="Fira Code" pitchFamily="49" charset="0"/>
                <a:cs typeface="Fira Code" pitchFamily="49" charset="0"/>
              </a:rPr>
              <a:t>reify </a:t>
            </a:r>
            <a:r>
              <a:rPr lang="en-GB" sz="1400" dirty="0" err="1">
                <a:solidFill>
                  <a:srgbClr val="000000"/>
                </a:solidFill>
                <a:latin typeface="Fira Code" pitchFamily="49" charset="0"/>
                <a:ea typeface="Fira Code" pitchFamily="49" charset="0"/>
                <a:cs typeface="Fira Code" pitchFamily="49" charset="0"/>
              </a:rPr>
              <a:t>i</a:t>
            </a:r>
            <a:r>
              <a:rPr lang="en-GB" sz="1400" dirty="0">
                <a:solidFill>
                  <a:srgbClr val="000000"/>
                </a:solidFill>
                <a:latin typeface="Fira Code" pitchFamily="49" charset="0"/>
                <a:ea typeface="Fira Code" pitchFamily="49" charset="0"/>
                <a:cs typeface="Fira Code" pitchFamily="49" charset="0"/>
              </a:rPr>
              <a:t> </a:t>
            </a:r>
            <a:r>
              <a:rPr lang="en-GB" sz="1400" dirty="0">
                <a:solidFill>
                  <a:srgbClr val="0000FF"/>
                </a:solidFill>
                <a:latin typeface="Fira Code" pitchFamily="49" charset="0"/>
                <a:ea typeface="Fira Code" pitchFamily="49" charset="0"/>
                <a:cs typeface="Fira Code" pitchFamily="49" charset="0"/>
              </a:rPr>
              <a:t>= </a:t>
            </a:r>
            <a:r>
              <a:rPr lang="en-GB" sz="1400" dirty="0">
                <a:solidFill>
                  <a:srgbClr val="257FA0"/>
                </a:solidFill>
                <a:latin typeface="Fira Code" pitchFamily="49" charset="0"/>
                <a:ea typeface="Fira Code" pitchFamily="49" charset="0"/>
                <a:cs typeface="Fira Code" pitchFamily="49" charset="0"/>
              </a:rPr>
              <a:t>Pop </a:t>
            </a:r>
            <a:r>
              <a:rPr lang="en-GB" sz="1400" dirty="0">
                <a:solidFill>
                  <a:srgbClr val="000000"/>
                </a:solidFill>
                <a:latin typeface="Fira Code" pitchFamily="49" charset="0"/>
                <a:ea typeface="Fira Code" pitchFamily="49" charset="0"/>
                <a:cs typeface="Fira Code" pitchFamily="49" charset="0"/>
              </a:rPr>
              <a:t>(reify </a:t>
            </a:r>
            <a:r>
              <a:rPr lang="en-GB" sz="1400" dirty="0" err="1">
                <a:solidFill>
                  <a:srgbClr val="000000"/>
                </a:solidFill>
                <a:latin typeface="Fira Code" pitchFamily="49" charset="0"/>
                <a:ea typeface="Fira Code" pitchFamily="49" charset="0"/>
                <a:cs typeface="Fira Code" pitchFamily="49" charset="0"/>
              </a:rPr>
              <a:t>i</a:t>
            </a:r>
            <a:r>
              <a:rPr lang="en-GB" sz="1400" dirty="0">
                <a:solidFill>
                  <a:srgbClr val="000000"/>
                </a:solidFill>
                <a:latin typeface="Fira Code" pitchFamily="49" charset="0"/>
                <a:ea typeface="Fira Code" pitchFamily="49" charset="0"/>
                <a:cs typeface="Fira Code" pitchFamily="49" charset="0"/>
              </a:rPr>
              <a:t>)</a:t>
            </a:r>
          </a:p>
        </p:txBody>
      </p:sp>
      <p:grpSp>
        <p:nvGrpSpPr>
          <p:cNvPr id="24" name="Group 23">
            <a:extLst>
              <a:ext uri="{FF2B5EF4-FFF2-40B4-BE49-F238E27FC236}">
                <a16:creationId xmlns:a16="http://schemas.microsoft.com/office/drawing/2014/main" id="{903E0C50-14BE-A4B1-4AF0-46AA9A493B72}"/>
              </a:ext>
            </a:extLst>
          </p:cNvPr>
          <p:cNvGrpSpPr/>
          <p:nvPr/>
        </p:nvGrpSpPr>
        <p:grpSpPr>
          <a:xfrm>
            <a:off x="999626" y="136525"/>
            <a:ext cx="10192748" cy="1793645"/>
            <a:chOff x="999626" y="136525"/>
            <a:chExt cx="10192748" cy="1793645"/>
          </a:xfrm>
        </p:grpSpPr>
        <p:pic>
          <p:nvPicPr>
            <p:cNvPr id="33" name="Picture 32">
              <a:extLst>
                <a:ext uri="{FF2B5EF4-FFF2-40B4-BE49-F238E27FC236}">
                  <a16:creationId xmlns:a16="http://schemas.microsoft.com/office/drawing/2014/main" id="{A4A77885-988B-0D2D-CBE7-1C191D565075}"/>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34" name="Group 33">
              <a:extLst>
                <a:ext uri="{FF2B5EF4-FFF2-40B4-BE49-F238E27FC236}">
                  <a16:creationId xmlns:a16="http://schemas.microsoft.com/office/drawing/2014/main" id="{12162168-AF36-51C1-1278-CBE9C05DF46E}"/>
                </a:ext>
              </a:extLst>
            </p:cNvPr>
            <p:cNvGrpSpPr/>
            <p:nvPr/>
          </p:nvGrpSpPr>
          <p:grpSpPr>
            <a:xfrm>
              <a:off x="3790892" y="1336907"/>
              <a:ext cx="4463590" cy="529805"/>
              <a:chOff x="3576142" y="1392200"/>
              <a:chExt cx="4463590" cy="529805"/>
            </a:xfrm>
          </p:grpSpPr>
          <p:pic>
            <p:nvPicPr>
              <p:cNvPr id="39" name="Picture 38" descr="A black background with white text&#10;&#10;AI-generated content may be incorrect.">
                <a:extLst>
                  <a:ext uri="{FF2B5EF4-FFF2-40B4-BE49-F238E27FC236}">
                    <a16:creationId xmlns:a16="http://schemas.microsoft.com/office/drawing/2014/main" id="{71A843DE-A81E-61C1-0620-E604AAC3D9DF}"/>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40" name="Straight Connector 39">
                <a:extLst>
                  <a:ext uri="{FF2B5EF4-FFF2-40B4-BE49-F238E27FC236}">
                    <a16:creationId xmlns:a16="http://schemas.microsoft.com/office/drawing/2014/main" id="{E8B87B44-5430-DFD1-5A76-77BABE721A04}"/>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41" name="Picture 40" descr="A close up of a black background&#10;&#10;AI-generated content may be incorrect.">
                <a:extLst>
                  <a:ext uri="{FF2B5EF4-FFF2-40B4-BE49-F238E27FC236}">
                    <a16:creationId xmlns:a16="http://schemas.microsoft.com/office/drawing/2014/main" id="{F7BFDB8E-C1A7-2912-EE63-C5C64D7F66C8}"/>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35" name="TextBox 34">
              <a:extLst>
                <a:ext uri="{FF2B5EF4-FFF2-40B4-BE49-F238E27FC236}">
                  <a16:creationId xmlns:a16="http://schemas.microsoft.com/office/drawing/2014/main" id="{877EF432-EDB9-2A31-C6E8-847C01A41181}"/>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36" name="Picture 10" descr="Alex Kavvos">
              <a:extLst>
                <a:ext uri="{FF2B5EF4-FFF2-40B4-BE49-F238E27FC236}">
                  <a16:creationId xmlns:a16="http://schemas.microsoft.com/office/drawing/2014/main" id="{E1B2C7AC-CCFE-AE57-DE5C-50DB88BD1F6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FCDB7BA5-D301-66D0-AB8B-C058A3CE25BF}"/>
                </a:ext>
              </a:extLst>
            </p:cNvPr>
            <p:cNvPicPr>
              <a:picLocks noChangeAspect="1"/>
            </p:cNvPicPr>
            <p:nvPr/>
          </p:nvPicPr>
          <p:blipFill>
            <a:blip r:embed="rId7"/>
            <a:srcRect l="18354"/>
            <a:stretch/>
          </p:blipFill>
          <p:spPr>
            <a:xfrm>
              <a:off x="999626" y="136525"/>
              <a:ext cx="1462651" cy="1791450"/>
            </a:xfrm>
            <a:prstGeom prst="rect">
              <a:avLst/>
            </a:prstGeom>
          </p:spPr>
        </p:pic>
        <p:pic>
          <p:nvPicPr>
            <p:cNvPr id="38" name="Picture 4" descr="Meng Wang (head of group)">
              <a:extLst>
                <a:ext uri="{FF2B5EF4-FFF2-40B4-BE49-F238E27FC236}">
                  <a16:creationId xmlns:a16="http://schemas.microsoft.com/office/drawing/2014/main" id="{76AD6E8C-A34C-C986-2052-6DEEAE3AF70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08660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F9F20-03FB-792D-1F33-9A01974AE928}"/>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973EF823-9DE6-A0A1-72A7-7D3E77FCC201}"/>
              </a:ext>
            </a:extLst>
          </p:cNvPr>
          <p:cNvSpPr txBox="1"/>
          <p:nvPr/>
        </p:nvSpPr>
        <p:spPr>
          <a:xfrm>
            <a:off x="1807265" y="2140648"/>
            <a:ext cx="8577470" cy="646331"/>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rPr>
              <a:t>-- Intrinsically Typed </a:t>
            </a:r>
            <a:r>
              <a:rPr lang="en-GB" b="0" i="0" dirty="0">
                <a:solidFill>
                  <a:srgbClr val="CDCDCD"/>
                </a:solidFill>
                <a:effectLst/>
                <a:latin typeface="Google Sans"/>
              </a:rPr>
              <a:t>✅</a:t>
            </a:r>
          </a:p>
          <a:p>
            <a:pPr>
              <a:buNone/>
            </a:pPr>
            <a:r>
              <a:rPr lang="en-GB" dirty="0">
                <a:solidFill>
                  <a:schemeClr val="accent3"/>
                </a:solidFill>
                <a:latin typeface="Fira Code" pitchFamily="49" charset="0"/>
                <a:ea typeface="Fira Code" pitchFamily="49" charset="0"/>
                <a:cs typeface="Fira Code" pitchFamily="49" charset="0"/>
              </a:rPr>
              <a:t>-- dup = Lambda (\x -&gt; (Apply (Var x) (Var x))) -- \</a:t>
            </a:r>
            <a:r>
              <a:rPr lang="en-GB" dirty="0" err="1">
                <a:solidFill>
                  <a:schemeClr val="accent3"/>
                </a:solidFill>
                <a:latin typeface="Fira Code" pitchFamily="49" charset="0"/>
                <a:ea typeface="Fira Code" pitchFamily="49" charset="0"/>
                <a:cs typeface="Fira Code" pitchFamily="49" charset="0"/>
              </a:rPr>
              <a:t>x.xx</a:t>
            </a:r>
            <a:endParaRPr lang="en-GB" dirty="0">
              <a:solidFill>
                <a:schemeClr val="accent3"/>
              </a:solidFill>
              <a:latin typeface="Fira Code" pitchFamily="49" charset="0"/>
              <a:ea typeface="Fira Code" pitchFamily="49" charset="0"/>
              <a:cs typeface="Fira Code" pitchFamily="49" charset="0"/>
            </a:endParaRPr>
          </a:p>
        </p:txBody>
      </p:sp>
      <p:sp>
        <p:nvSpPr>
          <p:cNvPr id="4" name="Slide Number Placeholder 3">
            <a:extLst>
              <a:ext uri="{FF2B5EF4-FFF2-40B4-BE49-F238E27FC236}">
                <a16:creationId xmlns:a16="http://schemas.microsoft.com/office/drawing/2014/main" id="{3E07BE8A-3A50-3AAD-C20B-CD95FDE25AD4}"/>
              </a:ext>
            </a:extLst>
          </p:cNvPr>
          <p:cNvSpPr>
            <a:spLocks noGrp="1"/>
          </p:cNvSpPr>
          <p:nvPr>
            <p:ph type="sldNum" sz="quarter" idx="12"/>
          </p:nvPr>
        </p:nvSpPr>
        <p:spPr/>
        <p:txBody>
          <a:bodyPr/>
          <a:lstStyle/>
          <a:p>
            <a:fld id="{6B547C04-AA2C-754F-9E4E-F6B7B0201F60}" type="slidenum">
              <a:rPr lang="en-US" smtClean="0"/>
              <a:pPr/>
              <a:t>49</a:t>
            </a:fld>
            <a:endParaRPr lang="en-US"/>
          </a:p>
        </p:txBody>
      </p:sp>
      <p:grpSp>
        <p:nvGrpSpPr>
          <p:cNvPr id="5" name="Group 4">
            <a:extLst>
              <a:ext uri="{FF2B5EF4-FFF2-40B4-BE49-F238E27FC236}">
                <a16:creationId xmlns:a16="http://schemas.microsoft.com/office/drawing/2014/main" id="{2C088D62-0106-7369-C30A-25C98E143ACE}"/>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0794F05C-64B0-6991-70FA-2197A8F95E28}"/>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2DDABEDB-7FC1-057B-FBCB-3D33BF908DE6}"/>
                </a:ext>
              </a:extLst>
            </p:cNvPr>
            <p:cNvGrpSpPr/>
            <p:nvPr/>
          </p:nvGrpSpPr>
          <p:grpSpPr>
            <a:xfrm>
              <a:off x="3790892" y="1336907"/>
              <a:ext cx="4463590" cy="529805"/>
              <a:chOff x="3576142" y="1392200"/>
              <a:chExt cx="4463590" cy="529805"/>
            </a:xfrm>
          </p:grpSpPr>
          <p:pic>
            <p:nvPicPr>
              <p:cNvPr id="15" name="Picture 14" descr="A black background with white text&#10;&#10;AI-generated content may be incorrect.">
                <a:extLst>
                  <a:ext uri="{FF2B5EF4-FFF2-40B4-BE49-F238E27FC236}">
                    <a16:creationId xmlns:a16="http://schemas.microsoft.com/office/drawing/2014/main" id="{1579DC39-48BD-EAF5-1A4B-DCE8579030A0}"/>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8" name="Straight Connector 17">
                <a:extLst>
                  <a:ext uri="{FF2B5EF4-FFF2-40B4-BE49-F238E27FC236}">
                    <a16:creationId xmlns:a16="http://schemas.microsoft.com/office/drawing/2014/main" id="{5ED81A83-AC0B-A307-51AE-4C9D62D7371E}"/>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19" name="Picture 18" descr="A close up of a black background&#10;&#10;AI-generated content may be incorrect.">
                <a:extLst>
                  <a:ext uri="{FF2B5EF4-FFF2-40B4-BE49-F238E27FC236}">
                    <a16:creationId xmlns:a16="http://schemas.microsoft.com/office/drawing/2014/main" id="{C5F06336-0A2E-66DE-73DF-0870B67A4F62}"/>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8" name="TextBox 7">
              <a:extLst>
                <a:ext uri="{FF2B5EF4-FFF2-40B4-BE49-F238E27FC236}">
                  <a16:creationId xmlns:a16="http://schemas.microsoft.com/office/drawing/2014/main" id="{1DB1790B-5277-1501-C27B-AA3392F7F6DC}"/>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9" name="Picture 10" descr="Alex Kavvos">
              <a:extLst>
                <a:ext uri="{FF2B5EF4-FFF2-40B4-BE49-F238E27FC236}">
                  <a16:creationId xmlns:a16="http://schemas.microsoft.com/office/drawing/2014/main" id="{CAD0D6ED-C18B-4C7E-B57E-F416AF220B6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C55C48D-E9C3-6C2D-D73F-7B2EDEA847C7}"/>
                </a:ext>
              </a:extLst>
            </p:cNvPr>
            <p:cNvPicPr>
              <a:picLocks noChangeAspect="1"/>
            </p:cNvPicPr>
            <p:nvPr/>
          </p:nvPicPr>
          <p:blipFill>
            <a:blip r:embed="rId7"/>
            <a:srcRect l="18354"/>
            <a:stretch/>
          </p:blipFill>
          <p:spPr>
            <a:xfrm>
              <a:off x="999626" y="136525"/>
              <a:ext cx="1462651" cy="1791450"/>
            </a:xfrm>
            <a:prstGeom prst="rect">
              <a:avLst/>
            </a:prstGeom>
          </p:spPr>
        </p:pic>
        <p:pic>
          <p:nvPicPr>
            <p:cNvPr id="13" name="Picture 4" descr="Meng Wang (head of group)">
              <a:extLst>
                <a:ext uri="{FF2B5EF4-FFF2-40B4-BE49-F238E27FC236}">
                  <a16:creationId xmlns:a16="http://schemas.microsoft.com/office/drawing/2014/main" id="{690573C2-36AA-823B-DC20-3B1F6B5BC189}"/>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892225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64B90-33EA-0952-604E-9129A5EE8D11}"/>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A566601C-3C92-5E79-0DB8-E75AF3199DCF}"/>
              </a:ext>
            </a:extLst>
          </p:cNvPr>
          <p:cNvSpPr>
            <a:spLocks noGrp="1"/>
          </p:cNvSpPr>
          <p:nvPr>
            <p:ph type="sldNum" sz="quarter" idx="12"/>
          </p:nvPr>
        </p:nvSpPr>
        <p:spPr/>
        <p:txBody>
          <a:bodyPr/>
          <a:lstStyle/>
          <a:p>
            <a:fld id="{6B547C04-AA2C-754F-9E4E-F6B7B0201F60}" type="slidenum">
              <a:rPr lang="en-US" smtClean="0"/>
              <a:pPr/>
              <a:t>5</a:t>
            </a:fld>
            <a:endParaRPr lang="en-US"/>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2526715-94C9-B3B9-1AAA-31E9C85D51D1}"/>
                  </a:ext>
                </a:extLst>
              </p:cNvPr>
              <p:cNvSpPr txBox="1"/>
              <p:nvPr/>
            </p:nvSpPr>
            <p:spPr>
              <a:xfrm rot="19292181">
                <a:off x="1610539" y="2963243"/>
                <a:ext cx="2827697" cy="306237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19900" b="1" i="1" smtClean="0">
                          <a:solidFill>
                            <a:srgbClr val="F2A758"/>
                          </a:solidFill>
                          <a:latin typeface="Cambria Math" panose="02040503050406030204" pitchFamily="18" charset="0"/>
                          <a:ea typeface="Cambria Math" panose="02040503050406030204" pitchFamily="18" charset="0"/>
                        </a:rPr>
                        <m:t>⊸</m:t>
                      </m:r>
                    </m:oMath>
                  </m:oMathPara>
                </a14:m>
                <a:endParaRPr lang="en-US" sz="19900" b="1" dirty="0"/>
              </a:p>
            </p:txBody>
          </p:sp>
        </mc:Choice>
        <mc:Fallback xmlns="">
          <p:sp>
            <p:nvSpPr>
              <p:cNvPr id="3" name="TextBox 2">
                <a:extLst>
                  <a:ext uri="{FF2B5EF4-FFF2-40B4-BE49-F238E27FC236}">
                    <a16:creationId xmlns:a16="http://schemas.microsoft.com/office/drawing/2014/main" id="{82526715-94C9-B3B9-1AAA-31E9C85D51D1}"/>
                  </a:ext>
                </a:extLst>
              </p:cNvPr>
              <p:cNvSpPr txBox="1">
                <a:spLocks noRot="1" noChangeAspect="1" noMove="1" noResize="1" noEditPoints="1" noAdjustHandles="1" noChangeArrowheads="1" noChangeShapeType="1" noTextEdit="1"/>
              </p:cNvSpPr>
              <p:nvPr/>
            </p:nvSpPr>
            <p:spPr>
              <a:xfrm rot="19292181">
                <a:off x="1610539" y="2963243"/>
                <a:ext cx="2827697" cy="3062377"/>
              </a:xfrm>
              <a:prstGeom prst="rect">
                <a:avLst/>
              </a:prstGeom>
              <a:blipFill>
                <a:blip r:embed="rId3"/>
                <a:stretch>
                  <a:fillRect r="-3067" b="-1524"/>
                </a:stretch>
              </a:blipFill>
            </p:spPr>
            <p:txBody>
              <a:bodyPr/>
              <a:lstStyle/>
              <a:p>
                <a:r>
                  <a:rPr lang="en-GB">
                    <a:noFill/>
                  </a:rPr>
                  <a:t> </a:t>
                </a:r>
              </a:p>
            </p:txBody>
          </p:sp>
        </mc:Fallback>
      </mc:AlternateContent>
      <p:sp>
        <p:nvSpPr>
          <p:cNvPr id="4" name="TextBox 3">
            <a:extLst>
              <a:ext uri="{FF2B5EF4-FFF2-40B4-BE49-F238E27FC236}">
                <a16:creationId xmlns:a16="http://schemas.microsoft.com/office/drawing/2014/main" id="{E75FA957-B2AD-FC19-3388-2EFFFA5D45E7}"/>
              </a:ext>
            </a:extLst>
          </p:cNvPr>
          <p:cNvSpPr txBox="1"/>
          <p:nvPr/>
        </p:nvSpPr>
        <p:spPr>
          <a:xfrm>
            <a:off x="1063997" y="1395189"/>
            <a:ext cx="2036135" cy="3770263"/>
          </a:xfrm>
          <a:prstGeom prst="rect">
            <a:avLst/>
          </a:prstGeom>
          <a:noFill/>
        </p:spPr>
        <p:txBody>
          <a:bodyPr wrap="none" rtlCol="0">
            <a:spAutoFit/>
          </a:bodyPr>
          <a:lstStyle/>
          <a:p>
            <a:r>
              <a:rPr lang="en-GB" sz="23900" dirty="0">
                <a:solidFill>
                  <a:srgbClr val="EA7131"/>
                </a:solidFill>
                <a:effectLst/>
                <a:latin typeface="Helvetica" pitchFamily="2" charset="0"/>
              </a:rPr>
              <a:t>□</a:t>
            </a:r>
          </a:p>
        </p:txBody>
      </p:sp>
      <p:pic>
        <p:nvPicPr>
          <p:cNvPr id="7" name="Picture 6">
            <a:extLst>
              <a:ext uri="{FF2B5EF4-FFF2-40B4-BE49-F238E27FC236}">
                <a16:creationId xmlns:a16="http://schemas.microsoft.com/office/drawing/2014/main" id="{70100FB3-D9D1-A61B-F904-011F8A0B0A4E}"/>
              </a:ext>
            </a:extLst>
          </p:cNvPr>
          <p:cNvPicPr>
            <a:picLocks noChangeAspect="1"/>
          </p:cNvPicPr>
          <p:nvPr/>
        </p:nvPicPr>
        <p:blipFill>
          <a:blip r:embed="rId4"/>
          <a:stretch>
            <a:fillRect/>
          </a:stretch>
        </p:blipFill>
        <p:spPr>
          <a:xfrm>
            <a:off x="4702606" y="2268209"/>
            <a:ext cx="2743200" cy="4147719"/>
          </a:xfrm>
          <a:prstGeom prst="rect">
            <a:avLst/>
          </a:prstGeom>
        </p:spPr>
      </p:pic>
      <p:grpSp>
        <p:nvGrpSpPr>
          <p:cNvPr id="8" name="Group 7">
            <a:extLst>
              <a:ext uri="{FF2B5EF4-FFF2-40B4-BE49-F238E27FC236}">
                <a16:creationId xmlns:a16="http://schemas.microsoft.com/office/drawing/2014/main" id="{011F48A5-83AA-CE1A-0182-CC09FDE2B1D3}"/>
              </a:ext>
            </a:extLst>
          </p:cNvPr>
          <p:cNvGrpSpPr/>
          <p:nvPr/>
        </p:nvGrpSpPr>
        <p:grpSpPr>
          <a:xfrm>
            <a:off x="7786704" y="2450649"/>
            <a:ext cx="3824367" cy="3919202"/>
            <a:chOff x="2368876" y="2602487"/>
            <a:chExt cx="5599212" cy="3829944"/>
          </a:xfrm>
        </p:grpSpPr>
        <p:sp>
          <p:nvSpPr>
            <p:cNvPr id="9" name="TextBox 8">
              <a:extLst>
                <a:ext uri="{FF2B5EF4-FFF2-40B4-BE49-F238E27FC236}">
                  <a16:creationId xmlns:a16="http://schemas.microsoft.com/office/drawing/2014/main" id="{BEF9B2BD-147B-734C-2285-382669D43CB3}"/>
                </a:ext>
              </a:extLst>
            </p:cNvPr>
            <p:cNvSpPr txBox="1"/>
            <p:nvPr/>
          </p:nvSpPr>
          <p:spPr>
            <a:xfrm>
              <a:off x="3735791" y="2602487"/>
              <a:ext cx="2794475" cy="369332"/>
            </a:xfrm>
            <a:prstGeom prst="rect">
              <a:avLst/>
            </a:prstGeom>
            <a:noFill/>
          </p:spPr>
          <p:txBody>
            <a:bodyPr wrap="square">
              <a:spAutoFit/>
            </a:bodyPr>
            <a:lstStyle/>
            <a:p>
              <a:pPr algn="ctr">
                <a:buNone/>
              </a:pPr>
              <a:r>
                <a:rPr lang="en-GB" dirty="0">
                  <a:solidFill>
                    <a:srgbClr val="000000"/>
                  </a:solidFill>
                  <a:effectLst/>
                  <a:latin typeface="JetBrains Mono" panose="02000009000000000000" pitchFamily="49" charset="0"/>
                </a:rPr>
                <a:t>unembed</a:t>
              </a:r>
              <a:endParaRPr lang="en-GB" dirty="0">
                <a:solidFill>
                  <a:srgbClr val="000000"/>
                </a:solidFill>
                <a:effectLst/>
                <a:latin typeface="Fira Code" pitchFamily="49" charset="0"/>
                <a:ea typeface="Fira Code" pitchFamily="49" charset="0"/>
                <a:cs typeface="Fira Code" pitchFamily="49" charset="0"/>
              </a:endParaRPr>
            </a:p>
          </p:txBody>
        </p:sp>
        <p:grpSp>
          <p:nvGrpSpPr>
            <p:cNvPr id="10" name="Group 9">
              <a:extLst>
                <a:ext uri="{FF2B5EF4-FFF2-40B4-BE49-F238E27FC236}">
                  <a16:creationId xmlns:a16="http://schemas.microsoft.com/office/drawing/2014/main" id="{E316A5C9-2183-2B5C-4523-DF048F3961CB}"/>
                </a:ext>
              </a:extLst>
            </p:cNvPr>
            <p:cNvGrpSpPr/>
            <p:nvPr/>
          </p:nvGrpSpPr>
          <p:grpSpPr>
            <a:xfrm>
              <a:off x="2368876" y="3108960"/>
              <a:ext cx="5599212" cy="3323471"/>
              <a:chOff x="2591285" y="2399868"/>
              <a:chExt cx="7099333" cy="4213885"/>
            </a:xfrm>
          </p:grpSpPr>
          <p:pic>
            <p:nvPicPr>
              <p:cNvPr id="11" name="Picture 8" descr="Lean - Microsoft Research">
                <a:extLst>
                  <a:ext uri="{FF2B5EF4-FFF2-40B4-BE49-F238E27FC236}">
                    <a16:creationId xmlns:a16="http://schemas.microsoft.com/office/drawing/2014/main" id="{1F533519-8C86-2727-D84F-3FE5811417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3839" y="3585822"/>
                <a:ext cx="2642471" cy="109003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556426B0-F08D-5972-4CAB-E7D2F08867C2}"/>
                  </a:ext>
                </a:extLst>
              </p:cNvPr>
              <p:cNvSpPr txBox="1"/>
              <p:nvPr/>
            </p:nvSpPr>
            <p:spPr>
              <a:xfrm>
                <a:off x="4238588" y="5928146"/>
                <a:ext cx="3858316" cy="685607"/>
              </a:xfrm>
              <a:prstGeom prst="rect">
                <a:avLst/>
              </a:prstGeom>
              <a:noFill/>
            </p:spPr>
            <p:txBody>
              <a:bodyPr wrap="square">
                <a:spAutoFit/>
              </a:bodyPr>
              <a:lstStyle/>
              <a:p>
                <a:pPr algn="ctr">
                  <a:buNone/>
                </a:pPr>
                <a:r>
                  <a:rPr lang="en-GB" dirty="0">
                    <a:solidFill>
                      <a:srgbClr val="000000"/>
                    </a:solidFill>
                    <a:effectLst/>
                    <a:latin typeface="Fira Code" pitchFamily="49" charset="0"/>
                    <a:ea typeface="Fira Code" pitchFamily="49" charset="0"/>
                    <a:cs typeface="Fira Code" pitchFamily="49" charset="0"/>
                  </a:rPr>
                  <a:t>contextualise</a:t>
                </a:r>
              </a:p>
            </p:txBody>
          </p:sp>
          <p:sp>
            <p:nvSpPr>
              <p:cNvPr id="13" name="TextBox 12">
                <a:extLst>
                  <a:ext uri="{FF2B5EF4-FFF2-40B4-BE49-F238E27FC236}">
                    <a16:creationId xmlns:a16="http://schemas.microsoft.com/office/drawing/2014/main" id="{AC9CBCE3-4BDA-6D2C-9EB0-1D5658AE3436}"/>
                  </a:ext>
                </a:extLst>
              </p:cNvPr>
              <p:cNvSpPr txBox="1"/>
              <p:nvPr/>
            </p:nvSpPr>
            <p:spPr>
              <a:xfrm>
                <a:off x="7390731" y="3715479"/>
                <a:ext cx="2299887" cy="724560"/>
              </a:xfrm>
              <a:prstGeom prst="rect">
                <a:avLst/>
              </a:prstGeom>
              <a:noFill/>
            </p:spPr>
            <p:txBody>
              <a:bodyPr wrap="square">
                <a:spAutoFit/>
              </a:bodyPr>
              <a:lstStyle/>
              <a:p>
                <a:pPr algn="ctr">
                  <a:buNone/>
                </a:pPr>
                <a:r>
                  <a:rPr lang="en-GB" sz="3200" dirty="0">
                    <a:solidFill>
                      <a:srgbClr val="000000"/>
                    </a:solidFill>
                    <a:latin typeface="JetBrains Mono" panose="02000009000000000000" pitchFamily="49" charset="0"/>
                  </a:rPr>
                  <a:t>DB</a:t>
                </a:r>
                <a:endParaRPr lang="en-GB" sz="3200" dirty="0">
                  <a:solidFill>
                    <a:srgbClr val="000000"/>
                  </a:solidFill>
                  <a:effectLst/>
                  <a:latin typeface="JetBrains Mono" panose="02000009000000000000" pitchFamily="49" charset="0"/>
                </a:endParaRPr>
              </a:p>
            </p:txBody>
          </p:sp>
          <p:sp>
            <p:nvSpPr>
              <p:cNvPr id="14" name="TextBox 13">
                <a:extLst>
                  <a:ext uri="{FF2B5EF4-FFF2-40B4-BE49-F238E27FC236}">
                    <a16:creationId xmlns:a16="http://schemas.microsoft.com/office/drawing/2014/main" id="{8A779468-BD6A-FD09-F7D0-ADDC37D2D1FD}"/>
                  </a:ext>
                </a:extLst>
              </p:cNvPr>
              <p:cNvSpPr txBox="1"/>
              <p:nvPr/>
            </p:nvSpPr>
            <p:spPr>
              <a:xfrm>
                <a:off x="2591285" y="3768558"/>
                <a:ext cx="2229415" cy="724560"/>
              </a:xfrm>
              <a:prstGeom prst="rect">
                <a:avLst/>
              </a:prstGeom>
              <a:noFill/>
            </p:spPr>
            <p:txBody>
              <a:bodyPr wrap="square">
                <a:spAutoFit/>
              </a:bodyPr>
              <a:lstStyle/>
              <a:p>
                <a:pPr algn="ctr"/>
                <a:r>
                  <a:rPr lang="en-GB" sz="3200" dirty="0" err="1">
                    <a:solidFill>
                      <a:srgbClr val="000000"/>
                    </a:solidFill>
                    <a:latin typeface="JetBrains Mono" panose="02000009000000000000" pitchFamily="49" charset="0"/>
                  </a:rPr>
                  <a:t>Ctx</a:t>
                </a:r>
                <a:endParaRPr lang="en-US" sz="3200" dirty="0"/>
              </a:p>
            </p:txBody>
          </p:sp>
          <p:sp>
            <p:nvSpPr>
              <p:cNvPr id="15" name="Curved Down Arrow 14">
                <a:extLst>
                  <a:ext uri="{FF2B5EF4-FFF2-40B4-BE49-F238E27FC236}">
                    <a16:creationId xmlns:a16="http://schemas.microsoft.com/office/drawing/2014/main" id="{6A5510AF-3E80-7491-1E47-B1C922CEDAA9}"/>
                  </a:ext>
                </a:extLst>
              </p:cNvPr>
              <p:cNvSpPr/>
              <p:nvPr/>
            </p:nvSpPr>
            <p:spPr>
              <a:xfrm>
                <a:off x="3464057" y="2399868"/>
                <a:ext cx="5407380" cy="960377"/>
              </a:xfrm>
              <a:prstGeom prst="curvedDownArrow">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6" name="Curved Down Arrow 15">
                <a:extLst>
                  <a:ext uri="{FF2B5EF4-FFF2-40B4-BE49-F238E27FC236}">
                    <a16:creationId xmlns:a16="http://schemas.microsoft.com/office/drawing/2014/main" id="{8398AD0A-7836-2B1E-962B-85901D674654}"/>
                  </a:ext>
                </a:extLst>
              </p:cNvPr>
              <p:cNvSpPr/>
              <p:nvPr/>
            </p:nvSpPr>
            <p:spPr>
              <a:xfrm rot="10800000">
                <a:off x="3341212" y="4795272"/>
                <a:ext cx="5407380" cy="960377"/>
              </a:xfrm>
              <a:prstGeom prst="curvedDownArrow">
                <a:avLst/>
              </a:prstGeom>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grpSp>
      </p:grpSp>
      <p:grpSp>
        <p:nvGrpSpPr>
          <p:cNvPr id="17" name="Group 16">
            <a:extLst>
              <a:ext uri="{FF2B5EF4-FFF2-40B4-BE49-F238E27FC236}">
                <a16:creationId xmlns:a16="http://schemas.microsoft.com/office/drawing/2014/main" id="{8FA8D6CF-9040-2C19-62FC-A396F6F2D5CB}"/>
              </a:ext>
            </a:extLst>
          </p:cNvPr>
          <p:cNvGrpSpPr/>
          <p:nvPr/>
        </p:nvGrpSpPr>
        <p:grpSpPr>
          <a:xfrm>
            <a:off x="999626" y="136525"/>
            <a:ext cx="10192748" cy="1793645"/>
            <a:chOff x="999626" y="136525"/>
            <a:chExt cx="10192748" cy="1793645"/>
          </a:xfrm>
        </p:grpSpPr>
        <p:pic>
          <p:nvPicPr>
            <p:cNvPr id="18" name="Picture 17">
              <a:extLst>
                <a:ext uri="{FF2B5EF4-FFF2-40B4-BE49-F238E27FC236}">
                  <a16:creationId xmlns:a16="http://schemas.microsoft.com/office/drawing/2014/main" id="{6983CEDF-BA15-0313-36C0-C30A54F1EDA8}"/>
                </a:ext>
              </a:extLst>
            </p:cNvPr>
            <p:cNvPicPr>
              <a:picLocks noChangeAspect="1"/>
            </p:cNvPicPr>
            <p:nvPr/>
          </p:nvPicPr>
          <p:blipFill>
            <a:blip r:embed="rId6"/>
            <a:srcRect l="836" t="-1" r="37733" b="40955"/>
            <a:stretch>
              <a:fillRect/>
            </a:stretch>
          </p:blipFill>
          <p:spPr>
            <a:xfrm>
              <a:off x="2006376" y="357939"/>
              <a:ext cx="1120208" cy="1452163"/>
            </a:xfrm>
            <a:prstGeom prst="ellipse">
              <a:avLst/>
            </a:prstGeom>
          </p:spPr>
        </p:pic>
        <p:grpSp>
          <p:nvGrpSpPr>
            <p:cNvPr id="21" name="Group 20">
              <a:extLst>
                <a:ext uri="{FF2B5EF4-FFF2-40B4-BE49-F238E27FC236}">
                  <a16:creationId xmlns:a16="http://schemas.microsoft.com/office/drawing/2014/main" id="{38FE0E7A-4B83-FB69-0911-3A7702F8E44B}"/>
                </a:ext>
              </a:extLst>
            </p:cNvPr>
            <p:cNvGrpSpPr/>
            <p:nvPr/>
          </p:nvGrpSpPr>
          <p:grpSpPr>
            <a:xfrm>
              <a:off x="3790892" y="1336907"/>
              <a:ext cx="4463590" cy="529805"/>
              <a:chOff x="3576142" y="1392200"/>
              <a:chExt cx="4463590" cy="529805"/>
            </a:xfrm>
          </p:grpSpPr>
          <p:pic>
            <p:nvPicPr>
              <p:cNvPr id="26" name="Picture 25" descr="A black background with white text&#10;&#10;AI-generated content may be incorrect.">
                <a:extLst>
                  <a:ext uri="{FF2B5EF4-FFF2-40B4-BE49-F238E27FC236}">
                    <a16:creationId xmlns:a16="http://schemas.microsoft.com/office/drawing/2014/main" id="{24E67F19-8745-23DE-AE95-28C140AA1F7B}"/>
                  </a:ext>
                </a:extLst>
              </p:cNvPr>
              <p:cNvPicPr>
                <a:picLocks noChangeAspect="1"/>
              </p:cNvPicPr>
              <p:nvPr/>
            </p:nvPicPr>
            <p:blipFill>
              <a:blip r:embed="rId7"/>
              <a:stretch>
                <a:fillRect/>
              </a:stretch>
            </p:blipFill>
            <p:spPr>
              <a:xfrm>
                <a:off x="3576142" y="1450482"/>
                <a:ext cx="1270178" cy="367321"/>
              </a:xfrm>
              <a:prstGeom prst="rect">
                <a:avLst/>
              </a:prstGeom>
            </p:spPr>
          </p:pic>
          <p:cxnSp>
            <p:nvCxnSpPr>
              <p:cNvPr id="27" name="Straight Connector 26">
                <a:extLst>
                  <a:ext uri="{FF2B5EF4-FFF2-40B4-BE49-F238E27FC236}">
                    <a16:creationId xmlns:a16="http://schemas.microsoft.com/office/drawing/2014/main" id="{D138CFCE-6612-567D-A0D4-7210247024C9}"/>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8" name="Picture 27" descr="A close up of a black background&#10;&#10;AI-generated content may be incorrect.">
                <a:extLst>
                  <a:ext uri="{FF2B5EF4-FFF2-40B4-BE49-F238E27FC236}">
                    <a16:creationId xmlns:a16="http://schemas.microsoft.com/office/drawing/2014/main" id="{0A2AB071-2F9A-71CA-C2E9-60BF804DE746}"/>
                  </a:ext>
                </a:extLst>
              </p:cNvPr>
              <p:cNvPicPr>
                <a:picLocks noChangeAspect="1"/>
              </p:cNvPicPr>
              <p:nvPr/>
            </p:nvPicPr>
            <p:blipFill>
              <a:blip r:embed="rId8"/>
              <a:stretch>
                <a:fillRect/>
              </a:stretch>
            </p:blipFill>
            <p:spPr>
              <a:xfrm>
                <a:off x="5258587" y="1517552"/>
                <a:ext cx="2781145" cy="367321"/>
              </a:xfrm>
              <a:prstGeom prst="rect">
                <a:avLst/>
              </a:prstGeom>
            </p:spPr>
          </p:pic>
        </p:grpSp>
        <p:sp>
          <p:nvSpPr>
            <p:cNvPr id="22" name="TextBox 21">
              <a:extLst>
                <a:ext uri="{FF2B5EF4-FFF2-40B4-BE49-F238E27FC236}">
                  <a16:creationId xmlns:a16="http://schemas.microsoft.com/office/drawing/2014/main" id="{BFEBC89F-7061-150B-A85B-A0B115A41EEB}"/>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23" name="Picture 10" descr="Alex Kavvos">
              <a:extLst>
                <a:ext uri="{FF2B5EF4-FFF2-40B4-BE49-F238E27FC236}">
                  <a16:creationId xmlns:a16="http://schemas.microsoft.com/office/drawing/2014/main" id="{35423021-A137-F1CA-8CB3-A6881E02FFF7}"/>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6A9D04D1-1D2E-979A-D40D-658F6FB4A77F}"/>
                </a:ext>
              </a:extLst>
            </p:cNvPr>
            <p:cNvPicPr>
              <a:picLocks noChangeAspect="1"/>
            </p:cNvPicPr>
            <p:nvPr/>
          </p:nvPicPr>
          <p:blipFill>
            <a:blip r:embed="rId10"/>
            <a:srcRect l="18354"/>
            <a:stretch/>
          </p:blipFill>
          <p:spPr>
            <a:xfrm>
              <a:off x="999626" y="136525"/>
              <a:ext cx="1462651" cy="1791450"/>
            </a:xfrm>
            <a:prstGeom prst="rect">
              <a:avLst/>
            </a:prstGeom>
          </p:spPr>
        </p:pic>
        <p:pic>
          <p:nvPicPr>
            <p:cNvPr id="25" name="Picture 4" descr="Meng Wang (head of group)">
              <a:extLst>
                <a:ext uri="{FF2B5EF4-FFF2-40B4-BE49-F238E27FC236}">
                  <a16:creationId xmlns:a16="http://schemas.microsoft.com/office/drawing/2014/main" id="{7E27F108-F191-AE4B-8D84-76C36F1A676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7226826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777D1-4B0A-8899-206E-FB7D7F02F756}"/>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CC2F853A-8A52-DB03-180C-D756B0D51F76}"/>
              </a:ext>
            </a:extLst>
          </p:cNvPr>
          <p:cNvSpPr txBox="1"/>
          <p:nvPr/>
        </p:nvSpPr>
        <p:spPr>
          <a:xfrm>
            <a:off x="1807265" y="2140648"/>
            <a:ext cx="8577470" cy="369332"/>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rPr>
              <a:t>-- Intrinsically Typed </a:t>
            </a:r>
            <a:r>
              <a:rPr lang="en-GB" b="0" i="0" dirty="0">
                <a:solidFill>
                  <a:srgbClr val="CDCDCD"/>
                </a:solidFill>
                <a:effectLst/>
                <a:latin typeface="Google Sans"/>
              </a:rPr>
              <a:t>✅</a:t>
            </a:r>
            <a:endPar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E3B241E0-F93D-3E27-BA9C-417C141FE880}"/>
              </a:ext>
            </a:extLst>
          </p:cNvPr>
          <p:cNvSpPr txBox="1"/>
          <p:nvPr/>
        </p:nvSpPr>
        <p:spPr>
          <a:xfrm>
            <a:off x="1807265" y="2422545"/>
            <a:ext cx="7673686" cy="923330"/>
          </a:xfrm>
          <a:prstGeom prst="rect">
            <a:avLst/>
          </a:prstGeom>
          <a:noFill/>
        </p:spPr>
        <p:txBody>
          <a:bodyPr wrap="square">
            <a:spAutoFit/>
          </a:bodyPr>
          <a:lstStyle/>
          <a:p>
            <a:r>
              <a:rPr kumimoji="0" lang="en-GB" sz="1800" b="0" i="0" u="none" strike="noStrike" kern="1200" cap="none" spc="0" normalizeH="0" baseline="0" noProof="0" dirty="0">
                <a:ln>
                  <a:noFill/>
                </a:ln>
                <a:solidFill>
                  <a:srgbClr val="0F7001"/>
                </a:solidFill>
                <a:effectLst/>
                <a:uLnTx/>
                <a:uFillTx/>
                <a:latin typeface="JetBrains Mono" panose="02000009000000000000" pitchFamily="49" charset="0"/>
                <a:ea typeface="+mn-ea"/>
                <a:cs typeface="+mn-cs"/>
              </a:rPr>
              <a:t>-- </a:t>
            </a:r>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Ergonomic </a:t>
            </a:r>
            <a:r>
              <a:rPr lang="en-GB" b="0" i="0" dirty="0">
                <a:solidFill>
                  <a:srgbClr val="CDCDCD"/>
                </a:solidFill>
                <a:effectLst/>
                <a:latin typeface="Google Sans"/>
              </a:rPr>
              <a:t> ✅</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err="1">
                <a:solidFill>
                  <a:srgbClr val="000000"/>
                </a:solidFill>
                <a:effectLst/>
                <a:latin typeface="Fira Code" pitchFamily="49" charset="0"/>
                <a:ea typeface="Fira Code" pitchFamily="49" charset="0"/>
                <a:cs typeface="Fira Code" pitchFamily="49" charset="0"/>
              </a:rPr>
              <a:t>tt</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(\x -&gt; </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(\y -&gt; </a:t>
            </a:r>
            <a:r>
              <a:rPr lang="en-GB" dirty="0">
                <a:solidFill>
                  <a:srgbClr val="257FA0"/>
                </a:solidFill>
                <a:effectLst/>
                <a:latin typeface="Fira Code" pitchFamily="49" charset="0"/>
                <a:ea typeface="Fira Code" pitchFamily="49" charset="0"/>
                <a:cs typeface="Fira Code" pitchFamily="49" charset="0"/>
              </a:rPr>
              <a:t>Var </a:t>
            </a:r>
            <a:r>
              <a:rPr lang="en-GB" dirty="0">
                <a:solidFill>
                  <a:srgbClr val="000000"/>
                </a:solidFill>
                <a:effectLst/>
                <a:latin typeface="Fira Code" pitchFamily="49" charset="0"/>
                <a:ea typeface="Fira Code" pitchFamily="49" charset="0"/>
                <a:cs typeface="Fira Code" pitchFamily="49" charset="0"/>
              </a:rPr>
              <a:t>x))) </a:t>
            </a:r>
            <a:r>
              <a:rPr lang="en-GB" dirty="0">
                <a:solidFill>
                  <a:srgbClr val="0F7001"/>
                </a:solidFill>
                <a:effectLst/>
                <a:latin typeface="Fira Code" pitchFamily="49" charset="0"/>
                <a:ea typeface="Fira Code" pitchFamily="49" charset="0"/>
                <a:cs typeface="Fira Code" pitchFamily="49" charset="0"/>
              </a:rPr>
              <a:t>-- </a:t>
            </a:r>
            <a:r>
              <a:rPr lang="el-GR" dirty="0">
                <a:solidFill>
                  <a:srgbClr val="0F7001"/>
                </a:solidFill>
                <a:effectLst/>
                <a:latin typeface="Fira Code" pitchFamily="49" charset="0"/>
                <a:ea typeface="Fira Code" pitchFamily="49" charset="0"/>
                <a:cs typeface="Fira Code" pitchFamily="49" charset="0"/>
              </a:rPr>
              <a:t>λ</a:t>
            </a:r>
            <a:r>
              <a:rPr lang="en-GB" dirty="0" err="1">
                <a:solidFill>
                  <a:srgbClr val="0F7001"/>
                </a:solidFill>
                <a:effectLst/>
                <a:latin typeface="Fira Code" pitchFamily="49" charset="0"/>
                <a:ea typeface="Fira Code" pitchFamily="49" charset="0"/>
                <a:cs typeface="Fira Code" pitchFamily="49" charset="0"/>
              </a:rPr>
              <a:t>xy</a:t>
            </a:r>
            <a:r>
              <a:rPr lang="en-GB" dirty="0">
                <a:solidFill>
                  <a:srgbClr val="0F7001"/>
                </a:solidFill>
                <a:effectLst/>
                <a:latin typeface="Fira Code" pitchFamily="49" charset="0"/>
                <a:ea typeface="Fira Code" pitchFamily="49" charset="0"/>
                <a:cs typeface="Fira Code" pitchFamily="49" charset="0"/>
              </a:rPr>
              <a:t>. x</a:t>
            </a:r>
            <a:endParaRPr lang="en-GB" dirty="0">
              <a:solidFill>
                <a:srgbClr val="257FA0"/>
              </a:solidFill>
              <a:effectLst/>
              <a:latin typeface="Fira Code" pitchFamily="49" charset="0"/>
              <a:ea typeface="Fira Code" pitchFamily="49" charset="0"/>
              <a:cs typeface="Fira Code" pitchFamily="49" charset="0"/>
            </a:endParaRPr>
          </a:p>
          <a:p>
            <a:r>
              <a:rPr lang="en-GB" dirty="0">
                <a:solidFill>
                  <a:srgbClr val="000000"/>
                </a:solidFill>
                <a:effectLst/>
                <a:latin typeface="Fira Code" pitchFamily="49" charset="0"/>
                <a:ea typeface="Fira Code" pitchFamily="49" charset="0"/>
                <a:cs typeface="Fira Code" pitchFamily="49" charset="0"/>
              </a:rPr>
              <a:t>ff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(\x -&gt; </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(\y -&gt; </a:t>
            </a:r>
            <a:r>
              <a:rPr lang="en-GB" dirty="0">
                <a:solidFill>
                  <a:srgbClr val="257FA0"/>
                </a:solidFill>
                <a:effectLst/>
                <a:latin typeface="Fira Code" pitchFamily="49" charset="0"/>
                <a:ea typeface="Fira Code" pitchFamily="49" charset="0"/>
                <a:cs typeface="Fira Code" pitchFamily="49" charset="0"/>
              </a:rPr>
              <a:t>Var </a:t>
            </a:r>
            <a:r>
              <a:rPr lang="en-GB" dirty="0">
                <a:solidFill>
                  <a:srgbClr val="000000"/>
                </a:solidFill>
                <a:effectLst/>
                <a:latin typeface="Fira Code" pitchFamily="49" charset="0"/>
                <a:ea typeface="Fira Code" pitchFamily="49" charset="0"/>
                <a:cs typeface="Fira Code" pitchFamily="49" charset="0"/>
              </a:rPr>
              <a:t>y))  </a:t>
            </a:r>
            <a:r>
              <a:rPr lang="en-GB" dirty="0">
                <a:solidFill>
                  <a:srgbClr val="0F7001"/>
                </a:solidFill>
                <a:effectLst/>
                <a:latin typeface="Fira Code" pitchFamily="49" charset="0"/>
                <a:ea typeface="Fira Code" pitchFamily="49" charset="0"/>
                <a:cs typeface="Fira Code" pitchFamily="49" charset="0"/>
              </a:rPr>
              <a:t>-- </a:t>
            </a:r>
            <a:r>
              <a:rPr lang="el-GR" dirty="0">
                <a:solidFill>
                  <a:srgbClr val="0F7001"/>
                </a:solidFill>
                <a:effectLst/>
                <a:latin typeface="Fira Code" pitchFamily="49" charset="0"/>
                <a:ea typeface="Fira Code" pitchFamily="49" charset="0"/>
                <a:cs typeface="Fira Code" pitchFamily="49" charset="0"/>
              </a:rPr>
              <a:t>λ</a:t>
            </a:r>
            <a:r>
              <a:rPr lang="en-GB" dirty="0" err="1">
                <a:solidFill>
                  <a:srgbClr val="0F7001"/>
                </a:solidFill>
                <a:effectLst/>
                <a:latin typeface="Fira Code" pitchFamily="49" charset="0"/>
                <a:ea typeface="Fira Code" pitchFamily="49" charset="0"/>
                <a:cs typeface="Fira Code" pitchFamily="49" charset="0"/>
              </a:rPr>
              <a:t>xy</a:t>
            </a:r>
            <a:r>
              <a:rPr lang="en-GB" dirty="0">
                <a:solidFill>
                  <a:srgbClr val="0F7001"/>
                </a:solidFill>
                <a:effectLst/>
                <a:latin typeface="Fira Code" pitchFamily="49" charset="0"/>
                <a:ea typeface="Fira Code" pitchFamily="49" charset="0"/>
                <a:cs typeface="Fira Code" pitchFamily="49" charset="0"/>
              </a:rPr>
              <a:t>. y</a:t>
            </a:r>
            <a:endParaRPr lang="en-GB" dirty="0">
              <a:solidFill>
                <a:srgbClr val="257FA0"/>
              </a:solidFill>
              <a:effectLst/>
              <a:latin typeface="Fira Code" pitchFamily="49" charset="0"/>
              <a:ea typeface="Fira Code" pitchFamily="49" charset="0"/>
              <a:cs typeface="Fira Code" pitchFamily="49" charset="0"/>
            </a:endParaRPr>
          </a:p>
        </p:txBody>
      </p:sp>
      <p:sp>
        <p:nvSpPr>
          <p:cNvPr id="5" name="Slide Number Placeholder 4">
            <a:extLst>
              <a:ext uri="{FF2B5EF4-FFF2-40B4-BE49-F238E27FC236}">
                <a16:creationId xmlns:a16="http://schemas.microsoft.com/office/drawing/2014/main" id="{5F5C73BF-4576-5652-0850-1FCC851E9FCC}"/>
              </a:ext>
            </a:extLst>
          </p:cNvPr>
          <p:cNvSpPr>
            <a:spLocks noGrp="1"/>
          </p:cNvSpPr>
          <p:nvPr>
            <p:ph type="sldNum" sz="quarter" idx="12"/>
          </p:nvPr>
        </p:nvSpPr>
        <p:spPr/>
        <p:txBody>
          <a:bodyPr/>
          <a:lstStyle/>
          <a:p>
            <a:fld id="{6B547C04-AA2C-754F-9E4E-F6B7B0201F60}" type="slidenum">
              <a:rPr lang="en-US" smtClean="0"/>
              <a:pPr/>
              <a:t>50</a:t>
            </a:fld>
            <a:endParaRPr lang="en-US"/>
          </a:p>
        </p:txBody>
      </p:sp>
      <p:grpSp>
        <p:nvGrpSpPr>
          <p:cNvPr id="6" name="Group 5">
            <a:extLst>
              <a:ext uri="{FF2B5EF4-FFF2-40B4-BE49-F238E27FC236}">
                <a16:creationId xmlns:a16="http://schemas.microsoft.com/office/drawing/2014/main" id="{5E10543C-2880-90DE-17ED-E1FF6BC8463D}"/>
              </a:ext>
            </a:extLst>
          </p:cNvPr>
          <p:cNvGrpSpPr/>
          <p:nvPr/>
        </p:nvGrpSpPr>
        <p:grpSpPr>
          <a:xfrm>
            <a:off x="999626" y="136525"/>
            <a:ext cx="10192748" cy="1793645"/>
            <a:chOff x="999626" y="136525"/>
            <a:chExt cx="10192748" cy="1793645"/>
          </a:xfrm>
        </p:grpSpPr>
        <p:pic>
          <p:nvPicPr>
            <p:cNvPr id="7" name="Picture 6">
              <a:extLst>
                <a:ext uri="{FF2B5EF4-FFF2-40B4-BE49-F238E27FC236}">
                  <a16:creationId xmlns:a16="http://schemas.microsoft.com/office/drawing/2014/main" id="{4674B03E-473A-B742-1E24-CC8748440D66}"/>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8" name="Group 7">
              <a:extLst>
                <a:ext uri="{FF2B5EF4-FFF2-40B4-BE49-F238E27FC236}">
                  <a16:creationId xmlns:a16="http://schemas.microsoft.com/office/drawing/2014/main" id="{B2C6963A-AC08-2620-CD0A-0E4BF6FB29DE}"/>
                </a:ext>
              </a:extLst>
            </p:cNvPr>
            <p:cNvGrpSpPr/>
            <p:nvPr/>
          </p:nvGrpSpPr>
          <p:grpSpPr>
            <a:xfrm>
              <a:off x="3790892" y="1336907"/>
              <a:ext cx="4463590" cy="529805"/>
              <a:chOff x="3576142" y="1392200"/>
              <a:chExt cx="4463590" cy="529805"/>
            </a:xfrm>
          </p:grpSpPr>
          <p:pic>
            <p:nvPicPr>
              <p:cNvPr id="18" name="Picture 17" descr="A black background with white text&#10;&#10;AI-generated content may be incorrect.">
                <a:extLst>
                  <a:ext uri="{FF2B5EF4-FFF2-40B4-BE49-F238E27FC236}">
                    <a16:creationId xmlns:a16="http://schemas.microsoft.com/office/drawing/2014/main" id="{F01CCC06-F52E-5B14-6057-4F111D838AFC}"/>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9" name="Straight Connector 18">
                <a:extLst>
                  <a:ext uri="{FF2B5EF4-FFF2-40B4-BE49-F238E27FC236}">
                    <a16:creationId xmlns:a16="http://schemas.microsoft.com/office/drawing/2014/main" id="{AA1DBEEC-4BCD-2986-0785-15F0745482F2}"/>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A close up of a black background&#10;&#10;AI-generated content may be incorrect.">
                <a:extLst>
                  <a:ext uri="{FF2B5EF4-FFF2-40B4-BE49-F238E27FC236}">
                    <a16:creationId xmlns:a16="http://schemas.microsoft.com/office/drawing/2014/main" id="{7BEB0712-1E70-2937-2FAD-EE98DE5B244F}"/>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8B1CAE57-BF3B-313A-88EA-9441A1232E80}"/>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9AEA8B29-F5C6-7641-67FC-04A80780EE0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9AE2C3D5-A376-6463-DF42-A8769F91002B}"/>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DA7A9BDD-F685-0332-C4B8-1D185C15F07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27093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266A7-DF10-C0D3-B845-B312254F5D53}"/>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75064232-6E95-E29C-1019-34038AE63826}"/>
              </a:ext>
            </a:extLst>
          </p:cNvPr>
          <p:cNvSpPr txBox="1"/>
          <p:nvPr/>
        </p:nvSpPr>
        <p:spPr>
          <a:xfrm>
            <a:off x="1807265" y="2140648"/>
            <a:ext cx="8577470" cy="646331"/>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rPr>
              <a:t>-- Intrinsically Typed </a:t>
            </a:r>
            <a:r>
              <a:rPr lang="en-GB" b="0" i="0" dirty="0">
                <a:solidFill>
                  <a:srgbClr val="CDCDCD"/>
                </a:solidFill>
                <a:effectLst/>
                <a:latin typeface="Google Sans"/>
              </a:rPr>
              <a:t>✅</a:t>
            </a:r>
            <a:endPar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endParaRPr>
          </a:p>
          <a:p>
            <a:r>
              <a:rPr kumimoji="0" lang="en-GB" sz="1800" b="0" i="0" u="none" strike="noStrike" kern="1200" cap="none" spc="0" normalizeH="0" baseline="0" noProof="0" dirty="0">
                <a:ln>
                  <a:noFill/>
                </a:ln>
                <a:solidFill>
                  <a:srgbClr val="0F7001"/>
                </a:solidFill>
                <a:effectLst/>
                <a:uLnTx/>
                <a:uFillTx/>
                <a:latin typeface="JetBrains Mono" panose="02000009000000000000" pitchFamily="49" charset="0"/>
                <a:ea typeface="+mn-ea"/>
                <a:cs typeface="+mn-cs"/>
              </a:rPr>
              <a:t>-- </a:t>
            </a:r>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Ergonomic </a:t>
            </a:r>
            <a:r>
              <a:rPr lang="en-GB" b="0" i="0" dirty="0">
                <a:solidFill>
                  <a:srgbClr val="CDCDCD"/>
                </a:solidFill>
                <a:effectLst/>
                <a:latin typeface="Google Sans"/>
              </a:rPr>
              <a:t> ✅</a:t>
            </a:r>
            <a:endParaRPr lang="en-GB" dirty="0">
              <a:solidFill>
                <a:srgbClr val="257FA0"/>
              </a:solidFill>
              <a:effectLst/>
              <a:latin typeface="Fira Code" pitchFamily="49" charset="0"/>
              <a:ea typeface="Fira Code" pitchFamily="49" charset="0"/>
              <a:cs typeface="Fira Code" pitchFamily="49" charset="0"/>
            </a:endParaRPr>
          </a:p>
        </p:txBody>
      </p:sp>
      <p:sp>
        <p:nvSpPr>
          <p:cNvPr id="4" name="TextBox 3">
            <a:extLst>
              <a:ext uri="{FF2B5EF4-FFF2-40B4-BE49-F238E27FC236}">
                <a16:creationId xmlns:a16="http://schemas.microsoft.com/office/drawing/2014/main" id="{234BAC1A-748A-00C5-2B22-E08FB70B152B}"/>
              </a:ext>
            </a:extLst>
          </p:cNvPr>
          <p:cNvSpPr txBox="1"/>
          <p:nvPr/>
        </p:nvSpPr>
        <p:spPr>
          <a:xfrm>
            <a:off x="1807265" y="2703854"/>
            <a:ext cx="8899813" cy="1446550"/>
          </a:xfrm>
          <a:prstGeom prst="rect">
            <a:avLst/>
          </a:prstGeom>
          <a:noFill/>
        </p:spPr>
        <p:txBody>
          <a:bodyPr wrap="square">
            <a:spAutoFit/>
          </a:bodyPr>
          <a:lstStyle/>
          <a:p>
            <a:r>
              <a:rPr kumimoji="0" lang="en-GB"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t>
            </a:r>
            <a:r>
              <a:rPr lang="en-GB" dirty="0">
                <a:solidFill>
                  <a:srgbClr val="0F7001"/>
                </a:solidFill>
                <a:latin typeface="Fira Code" pitchFamily="49" charset="0"/>
                <a:ea typeface="Fira Code" pitchFamily="49" charset="0"/>
                <a:cs typeface="Fira Code" pitchFamily="49" charset="0"/>
              </a:rPr>
              <a:t>Compatible with Type Theory </a:t>
            </a:r>
            <a:r>
              <a:rPr lang="en-GB" b="0" i="0" dirty="0">
                <a:solidFill>
                  <a:srgbClr val="CDCDCD"/>
                </a:solidFill>
                <a:effectLst/>
                <a:latin typeface="Fira Code" pitchFamily="49" charset="0"/>
                <a:ea typeface="Fira Code" pitchFamily="49" charset="0"/>
                <a:cs typeface="Fira Code" pitchFamily="49" charset="0"/>
              </a:rPr>
              <a:t>✅</a:t>
            </a:r>
          </a:p>
          <a:p>
            <a:pPr>
              <a:buNone/>
            </a:pPr>
            <a:r>
              <a:rPr lang="en-GB" sz="1400" dirty="0">
                <a:solidFill>
                  <a:srgbClr val="0000FF"/>
                </a:solidFill>
                <a:effectLst/>
                <a:latin typeface="Fira Code" pitchFamily="49" charset="0"/>
                <a:ea typeface="Fira Code" pitchFamily="49" charset="0"/>
                <a:cs typeface="Fira Code" pitchFamily="49" charset="0"/>
              </a:rPr>
              <a:t>data </a:t>
            </a:r>
            <a:r>
              <a:rPr lang="en-GB" sz="1400" dirty="0">
                <a:solidFill>
                  <a:srgbClr val="257FA0"/>
                </a:solidFill>
                <a:effectLst/>
                <a:latin typeface="Fira Code" pitchFamily="49" charset="0"/>
                <a:ea typeface="Fira Code" pitchFamily="49" charset="0"/>
                <a:cs typeface="Fira Code" pitchFamily="49" charset="0"/>
              </a:rPr>
              <a:t>STLC </a:t>
            </a:r>
            <a:r>
              <a:rPr lang="en-GB" sz="1400" dirty="0">
                <a:solidFill>
                  <a:srgbClr val="0000FF"/>
                </a:solidFill>
                <a:effectLst/>
                <a:latin typeface="Fira Code" pitchFamily="49" charset="0"/>
                <a:ea typeface="Fira Code" pitchFamily="49" charset="0"/>
                <a:cs typeface="Fira Code" pitchFamily="49" charset="0"/>
              </a:rPr>
              <a:t>:: </a:t>
            </a:r>
            <a:r>
              <a:rPr lang="en-GB" sz="1400" dirty="0" err="1">
                <a:solidFill>
                  <a:srgbClr val="257FA0"/>
                </a:solidFill>
                <a:effectLst/>
                <a:latin typeface="Fira Code" pitchFamily="49" charset="0"/>
                <a:ea typeface="Fira Code" pitchFamily="49" charset="0"/>
                <a:cs typeface="Fira Code" pitchFamily="49" charset="0"/>
              </a:rPr>
              <a:t>Ctx</a:t>
            </a:r>
            <a:r>
              <a:rPr lang="en-GB" sz="1400" dirty="0">
                <a:solidFill>
                  <a:srgbClr val="257FA0"/>
                </a:solidFill>
                <a:effectLst/>
                <a:latin typeface="Fira Code" pitchFamily="49" charset="0"/>
                <a:ea typeface="Fira Code" pitchFamily="49" charset="0"/>
                <a:cs typeface="Fira Code" pitchFamily="49" charset="0"/>
              </a:rPr>
              <a:t> </a:t>
            </a:r>
            <a:r>
              <a:rPr lang="en-GB" sz="1400" dirty="0">
                <a:solidFill>
                  <a:srgbClr val="0000FF"/>
                </a:solidFill>
                <a:latin typeface="Fira Code" pitchFamily="49" charset="0"/>
                <a:ea typeface="Fira Code" pitchFamily="49" charset="0"/>
                <a:cs typeface="Fira Code" pitchFamily="49" charset="0"/>
              </a:rPr>
              <a:t>-&gt;</a:t>
            </a:r>
            <a:r>
              <a:rPr lang="en-GB" sz="1400" dirty="0">
                <a:solidFill>
                  <a:srgbClr val="0000FF"/>
                </a:solidFill>
                <a:effectLst/>
                <a:latin typeface="Fira Code" pitchFamily="49" charset="0"/>
                <a:ea typeface="Fira Code" pitchFamily="49" charset="0"/>
                <a:cs typeface="Fira Code" pitchFamily="49" charset="0"/>
              </a:rPr>
              <a:t> </a:t>
            </a:r>
            <a:r>
              <a:rPr lang="en-GB" sz="1400" dirty="0">
                <a:solidFill>
                  <a:srgbClr val="257FA0"/>
                </a:solidFill>
                <a:effectLst/>
                <a:latin typeface="Fira Code" pitchFamily="49" charset="0"/>
                <a:ea typeface="Fira Code" pitchFamily="49" charset="0"/>
                <a:cs typeface="Fira Code" pitchFamily="49" charset="0"/>
              </a:rPr>
              <a:t>Ty </a:t>
            </a:r>
            <a:r>
              <a:rPr lang="en-GB" sz="1400" dirty="0">
                <a:solidFill>
                  <a:srgbClr val="0000FF"/>
                </a:solidFill>
                <a:effectLst/>
                <a:latin typeface="Fira Code" pitchFamily="49" charset="0"/>
                <a:ea typeface="Fira Code" pitchFamily="49" charset="0"/>
                <a:cs typeface="Fira Code" pitchFamily="49" charset="0"/>
              </a:rPr>
              <a:t>-&gt; </a:t>
            </a:r>
            <a:r>
              <a:rPr lang="en-GB" sz="1400" dirty="0">
                <a:solidFill>
                  <a:srgbClr val="257FA0"/>
                </a:solidFill>
                <a:effectLst/>
                <a:latin typeface="Fira Code" pitchFamily="49" charset="0"/>
                <a:ea typeface="Fira Code" pitchFamily="49" charset="0"/>
                <a:cs typeface="Fira Code" pitchFamily="49" charset="0"/>
              </a:rPr>
              <a:t>Type </a:t>
            </a:r>
            <a:r>
              <a:rPr lang="en-GB" sz="1400" dirty="0">
                <a:solidFill>
                  <a:srgbClr val="0000FF"/>
                </a:solidFill>
                <a:effectLst/>
                <a:latin typeface="Fira Code" pitchFamily="49" charset="0"/>
                <a:ea typeface="Fira Code" pitchFamily="49" charset="0"/>
                <a:cs typeface="Fira Code" pitchFamily="49" charset="0"/>
              </a:rPr>
              <a:t>where</a:t>
            </a:r>
          </a:p>
          <a:p>
            <a:pPr>
              <a:buNone/>
            </a:pPr>
            <a:r>
              <a:rPr lang="en-GB" sz="1400" dirty="0">
                <a:solidFill>
                  <a:srgbClr val="257FA0"/>
                </a:solidFill>
                <a:effectLst/>
                <a:latin typeface="Fira Code" pitchFamily="49" charset="0"/>
                <a:ea typeface="Fira Code" pitchFamily="49" charset="0"/>
                <a:cs typeface="Fira Code" pitchFamily="49" charset="0"/>
              </a:rPr>
              <a:t>	Var </a:t>
            </a:r>
            <a:r>
              <a:rPr lang="en-GB" sz="1400" dirty="0">
                <a:solidFill>
                  <a:srgbClr val="0000FF"/>
                </a:solidFill>
                <a:effectLst/>
                <a:latin typeface="Fira Code" pitchFamily="49" charset="0"/>
                <a:ea typeface="Fira Code" pitchFamily="49" charset="0"/>
                <a:cs typeface="Fira Code" pitchFamily="49" charset="0"/>
              </a:rPr>
              <a:t>:: </a:t>
            </a:r>
            <a:r>
              <a:rPr lang="en-GB" sz="1400" dirty="0" err="1">
                <a:solidFill>
                  <a:srgbClr val="257FA0"/>
                </a:solidFill>
                <a:effectLst/>
                <a:highlight>
                  <a:srgbClr val="FFFFFF"/>
                </a:highlight>
                <a:latin typeface="Fira Code" pitchFamily="49" charset="0"/>
                <a:ea typeface="Fira Code" pitchFamily="49" charset="0"/>
                <a:cs typeface="Fira Code" pitchFamily="49" charset="0"/>
              </a:rPr>
              <a:t>ReifyIndex</a:t>
            </a:r>
            <a:r>
              <a:rPr lang="en-GB" sz="1400" dirty="0">
                <a:solidFill>
                  <a:srgbClr val="257FA0"/>
                </a:solidFill>
                <a:effectLst/>
                <a:highlight>
                  <a:srgbClr val="FFFFFF"/>
                </a:highlight>
                <a:latin typeface="Fira Code" pitchFamily="49" charset="0"/>
                <a:ea typeface="Fira Code" pitchFamily="49" charset="0"/>
                <a:cs typeface="Fira Code" pitchFamily="49" charset="0"/>
              </a:rPr>
              <a:t> </a:t>
            </a:r>
            <a:r>
              <a:rPr lang="en-GB" sz="1400" dirty="0" err="1">
                <a:solidFill>
                  <a:srgbClr val="000000"/>
                </a:solidFill>
                <a:effectLst/>
                <a:highlight>
                  <a:srgbClr val="FFFFFF"/>
                </a:highlight>
                <a:latin typeface="Fira Code" pitchFamily="49" charset="0"/>
                <a:ea typeface="Fira Code" pitchFamily="49" charset="0"/>
                <a:cs typeface="Fira Code" pitchFamily="49" charset="0"/>
              </a:rPr>
              <a:t>ts</a:t>
            </a:r>
            <a:r>
              <a:rPr lang="en-GB" sz="1400" dirty="0">
                <a:solidFill>
                  <a:srgbClr val="000000"/>
                </a:solidFill>
                <a:effectLst/>
                <a:highlight>
                  <a:srgbClr val="FFFFFF"/>
                </a:highlight>
                <a:latin typeface="Fira Code" pitchFamily="49" charset="0"/>
                <a:ea typeface="Fira Code" pitchFamily="49" charset="0"/>
                <a:cs typeface="Fira Code" pitchFamily="49" charset="0"/>
              </a:rPr>
              <a:t> ts2 </a:t>
            </a:r>
            <a:r>
              <a:rPr lang="en-GB" sz="1400" dirty="0">
                <a:solidFill>
                  <a:srgbClr val="0000FF"/>
                </a:solidFill>
                <a:highlight>
                  <a:srgbClr val="FFFFFF"/>
                </a:highlight>
                <a:latin typeface="Fira Code" pitchFamily="49" charset="0"/>
                <a:ea typeface="Fira Code" pitchFamily="49" charset="0"/>
                <a:cs typeface="Fira Code" pitchFamily="49" charset="0"/>
              </a:rPr>
              <a:t>=</a:t>
            </a:r>
            <a:r>
              <a:rPr lang="en-GB" sz="1400" dirty="0">
                <a:solidFill>
                  <a:srgbClr val="0000FF"/>
                </a:solidFill>
                <a:effectLst/>
                <a:highlight>
                  <a:srgbClr val="FFFFFF"/>
                </a:highlight>
                <a:latin typeface="Fira Code" pitchFamily="49" charset="0"/>
                <a:ea typeface="Fira Code" pitchFamily="49" charset="0"/>
                <a:cs typeface="Fira Code" pitchFamily="49" charset="0"/>
              </a:rPr>
              <a:t>&gt; </a:t>
            </a:r>
            <a:r>
              <a:rPr lang="en-GB" sz="1400" dirty="0" err="1">
                <a:solidFill>
                  <a:srgbClr val="257FA0"/>
                </a:solidFill>
                <a:effectLst/>
                <a:latin typeface="Fira Code" pitchFamily="49" charset="0"/>
                <a:ea typeface="Fira Code" pitchFamily="49" charset="0"/>
                <a:cs typeface="Fira Code" pitchFamily="49" charset="0"/>
              </a:rPr>
              <a:t>ProxyTop</a:t>
            </a:r>
            <a:r>
              <a:rPr lang="en-GB" sz="1400" dirty="0">
                <a:solidFill>
                  <a:srgbClr val="257FA0"/>
                </a:solidFill>
                <a:effectLst/>
                <a:latin typeface="Fira Code" pitchFamily="49" charset="0"/>
                <a:ea typeface="Fira Code" pitchFamily="49" charset="0"/>
                <a:cs typeface="Fira Code" pitchFamily="49" charset="0"/>
              </a:rPr>
              <a:t>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t </a:t>
            </a:r>
            <a:r>
              <a:rPr lang="en-GB" sz="1400" dirty="0">
                <a:solidFill>
                  <a:srgbClr val="0000FF"/>
                </a:solidFill>
                <a:effectLst/>
                <a:latin typeface="Fira Code" pitchFamily="49" charset="0"/>
                <a:ea typeface="Fira Code" pitchFamily="49" charset="0"/>
                <a:cs typeface="Fira Code" pitchFamily="49" charset="0"/>
              </a:rPr>
              <a:t>-&gt; </a:t>
            </a:r>
            <a:r>
              <a:rPr lang="en-GB" sz="1400" dirty="0">
                <a:solidFill>
                  <a:srgbClr val="257FA0"/>
                </a:solidFill>
                <a:effectLst/>
                <a:latin typeface="Fira Code" pitchFamily="49" charset="0"/>
                <a:ea typeface="Fira Code" pitchFamily="49" charset="0"/>
                <a:cs typeface="Fira Code" pitchFamily="49" charset="0"/>
              </a:rPr>
              <a:t>STLC </a:t>
            </a:r>
            <a:r>
              <a:rPr lang="en-GB" sz="1400" dirty="0">
                <a:solidFill>
                  <a:srgbClr val="000000"/>
                </a:solidFill>
                <a:effectLst/>
                <a:latin typeface="Fira Code" pitchFamily="49" charset="0"/>
                <a:ea typeface="Fira Code" pitchFamily="49" charset="0"/>
                <a:cs typeface="Fira Code" pitchFamily="49" charset="0"/>
              </a:rPr>
              <a:t>ts2 t </a:t>
            </a:r>
            <a:r>
              <a:rPr kumimoji="0" lang="en-GB" sz="14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Variables  </a:t>
            </a:r>
            <a:endParaRPr lang="en-GB" sz="1400" dirty="0">
              <a:solidFill>
                <a:srgbClr val="257FA0"/>
              </a:solidFill>
              <a:effectLst/>
              <a:latin typeface="Fira Code" pitchFamily="49" charset="0"/>
              <a:ea typeface="Fira Code" pitchFamily="49" charset="0"/>
              <a:cs typeface="Fira Code" pitchFamily="49" charset="0"/>
            </a:endParaRPr>
          </a:p>
          <a:p>
            <a:r>
              <a:rPr lang="en-GB" sz="1400" dirty="0">
                <a:solidFill>
                  <a:srgbClr val="257FA0"/>
                </a:solidFill>
                <a:effectLst/>
                <a:latin typeface="Fira Code" pitchFamily="49" charset="0"/>
                <a:ea typeface="Fira Code" pitchFamily="49" charset="0"/>
                <a:cs typeface="Fira Code" pitchFamily="49" charset="0"/>
              </a:rPr>
              <a:t>	Lambda </a:t>
            </a:r>
            <a:r>
              <a:rPr lang="en-GB" sz="1400" dirty="0">
                <a:solidFill>
                  <a:srgbClr val="0000FF"/>
                </a:solidFill>
                <a:effectLst/>
                <a:latin typeface="Fira Code" pitchFamily="49" charset="0"/>
                <a:ea typeface="Fira Code" pitchFamily="49" charset="0"/>
                <a:cs typeface="Fira Code" pitchFamily="49" charset="0"/>
              </a:rPr>
              <a:t>:: </a:t>
            </a:r>
            <a:r>
              <a:rPr lang="en-GB" sz="1400" dirty="0">
                <a:solidFill>
                  <a:srgbClr val="000000"/>
                </a:solidFill>
                <a:effectLst/>
                <a:latin typeface="Fira Code" pitchFamily="49" charset="0"/>
                <a:ea typeface="Fira Code" pitchFamily="49" charset="0"/>
                <a:cs typeface="Fira Code" pitchFamily="49" charset="0"/>
              </a:rPr>
              <a:t>(</a:t>
            </a:r>
            <a:r>
              <a:rPr lang="en-GB" sz="1400" dirty="0" err="1">
                <a:solidFill>
                  <a:srgbClr val="257FA0"/>
                </a:solidFill>
                <a:effectLst/>
                <a:highlight>
                  <a:srgbClr val="FFFC9B"/>
                </a:highlight>
                <a:latin typeface="Fira Code" pitchFamily="49" charset="0"/>
                <a:ea typeface="Fira Code" pitchFamily="49" charset="0"/>
                <a:cs typeface="Fira Code" pitchFamily="49" charset="0"/>
              </a:rPr>
              <a:t>ProxyTop</a:t>
            </a:r>
            <a:r>
              <a:rPr lang="en-GB" sz="1400" dirty="0">
                <a:solidFill>
                  <a:srgbClr val="257FA0"/>
                </a:solidFill>
                <a:effectLst/>
                <a:highlight>
                  <a:srgbClr val="FFFC9B"/>
                </a:highlight>
                <a:latin typeface="Fira Code" pitchFamily="49" charset="0"/>
                <a:ea typeface="Fira Code" pitchFamily="49" charset="0"/>
                <a:cs typeface="Fira Code" pitchFamily="49" charset="0"/>
              </a:rPr>
              <a:t> </a:t>
            </a:r>
            <a:r>
              <a:rPr lang="en-GB" sz="1400" dirty="0">
                <a:solidFill>
                  <a:srgbClr val="000000"/>
                </a:solidFill>
                <a:effectLst/>
                <a:highlight>
                  <a:srgbClr val="FFFC9B"/>
                </a:highlight>
                <a:latin typeface="Fira Code" pitchFamily="49" charset="0"/>
                <a:ea typeface="Fira Code" pitchFamily="49" charset="0"/>
                <a:cs typeface="Fira Code" pitchFamily="49" charset="0"/>
              </a:rPr>
              <a:t>(</a:t>
            </a:r>
            <a:r>
              <a:rPr lang="en-GB" sz="1400" dirty="0" err="1">
                <a:solidFill>
                  <a:srgbClr val="000000"/>
                </a:solidFill>
                <a:effectLst/>
                <a:highlight>
                  <a:srgbClr val="FFFC9B"/>
                </a:highlight>
                <a:latin typeface="Fira Code" pitchFamily="49" charset="0"/>
                <a:ea typeface="Fira Code" pitchFamily="49" charset="0"/>
                <a:cs typeface="Fira Code" pitchFamily="49" charset="0"/>
              </a:rPr>
              <a:t>ts</a:t>
            </a:r>
            <a:r>
              <a:rPr lang="en-GB" sz="1400" dirty="0">
                <a:solidFill>
                  <a:srgbClr val="000000"/>
                </a:solidFill>
                <a:effectLst/>
                <a:highlight>
                  <a:srgbClr val="FFFC9B"/>
                </a:highlight>
                <a:latin typeface="Fira Code" pitchFamily="49" charset="0"/>
                <a:ea typeface="Fira Code" pitchFamily="49" charset="0"/>
                <a:cs typeface="Fira Code" pitchFamily="49" charset="0"/>
              </a:rPr>
              <a:t> </a:t>
            </a:r>
            <a:r>
              <a:rPr lang="en-GB" sz="1400" dirty="0">
                <a:solidFill>
                  <a:srgbClr val="257FA0"/>
                </a:solidFill>
                <a:effectLst/>
                <a:highlight>
                  <a:srgbClr val="FFFC9B"/>
                </a:highlight>
                <a:latin typeface="Fira Code" pitchFamily="49" charset="0"/>
                <a:ea typeface="Fira Code" pitchFamily="49" charset="0"/>
                <a:cs typeface="Fira Code" pitchFamily="49" charset="0"/>
              </a:rPr>
              <a:t>:/: </a:t>
            </a:r>
            <a:r>
              <a:rPr lang="en-GB" sz="1400" dirty="0">
                <a:solidFill>
                  <a:srgbClr val="000000"/>
                </a:solidFill>
                <a:effectLst/>
                <a:highlight>
                  <a:srgbClr val="FFFC9B"/>
                </a:highlight>
                <a:latin typeface="Fira Code" pitchFamily="49" charset="0"/>
                <a:ea typeface="Fira Code" pitchFamily="49" charset="0"/>
                <a:cs typeface="Fira Code" pitchFamily="49" charset="0"/>
              </a:rPr>
              <a:t>t1) t1</a:t>
            </a:r>
            <a:r>
              <a:rPr lang="en-GB" sz="1400" dirty="0">
                <a:solidFill>
                  <a:srgbClr val="000000"/>
                </a:solidFill>
                <a:effectLst/>
                <a:latin typeface="Fira Code" pitchFamily="49" charset="0"/>
                <a:ea typeface="Fira Code" pitchFamily="49" charset="0"/>
                <a:cs typeface="Fira Code" pitchFamily="49" charset="0"/>
              </a:rPr>
              <a:t> </a:t>
            </a:r>
            <a:r>
              <a:rPr lang="en-GB" sz="1400" dirty="0">
                <a:solidFill>
                  <a:srgbClr val="0000FF"/>
                </a:solidFill>
                <a:effectLst/>
                <a:latin typeface="Fira Code" pitchFamily="49" charset="0"/>
                <a:ea typeface="Fira Code" pitchFamily="49" charset="0"/>
                <a:cs typeface="Fira Code" pitchFamily="49" charset="0"/>
              </a:rPr>
              <a:t>-&gt; </a:t>
            </a:r>
            <a:r>
              <a:rPr lang="en-GB" sz="1400" dirty="0">
                <a:solidFill>
                  <a:srgbClr val="257FA0"/>
                </a:solidFill>
                <a:effectLst/>
                <a:latin typeface="Fira Code" pitchFamily="49" charset="0"/>
                <a:ea typeface="Fira Code" pitchFamily="49" charset="0"/>
                <a:cs typeface="Fira Code" pitchFamily="49" charset="0"/>
              </a:rPr>
              <a:t>STLC </a:t>
            </a:r>
            <a:r>
              <a:rPr lang="en-GB" sz="1400" dirty="0">
                <a:solidFill>
                  <a:srgbClr val="000000"/>
                </a:solidFill>
                <a:effectLst/>
                <a:latin typeface="Fira Code" pitchFamily="49" charset="0"/>
                <a:ea typeface="Fira Code" pitchFamily="49" charset="0"/>
                <a:cs typeface="Fira Code" pitchFamily="49" charset="0"/>
              </a:rPr>
              <a:t>(</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a:t>
            </a:r>
            <a:r>
              <a:rPr lang="en-GB" sz="1400" dirty="0">
                <a:solidFill>
                  <a:srgbClr val="257FA0"/>
                </a:solidFill>
                <a:effectLst/>
                <a:latin typeface="Fira Code" pitchFamily="49" charset="0"/>
                <a:ea typeface="Fira Code" pitchFamily="49" charset="0"/>
                <a:cs typeface="Fira Code" pitchFamily="49" charset="0"/>
              </a:rPr>
              <a:t>:/: </a:t>
            </a:r>
            <a:r>
              <a:rPr lang="en-GB" sz="1400" dirty="0">
                <a:solidFill>
                  <a:srgbClr val="000000"/>
                </a:solidFill>
                <a:effectLst/>
                <a:latin typeface="Fira Code" pitchFamily="49" charset="0"/>
                <a:ea typeface="Fira Code" pitchFamily="49" charset="0"/>
                <a:cs typeface="Fira Code" pitchFamily="49" charset="0"/>
              </a:rPr>
              <a:t>t1) t2)</a:t>
            </a:r>
          </a:p>
          <a:p>
            <a:r>
              <a:rPr lang="en-GB" sz="1400" dirty="0">
                <a:solidFill>
                  <a:srgbClr val="000000"/>
                </a:solidFill>
                <a:latin typeface="Fira Code" pitchFamily="49" charset="0"/>
                <a:ea typeface="Fira Code" pitchFamily="49" charset="0"/>
                <a:cs typeface="Fira Code" pitchFamily="49" charset="0"/>
              </a:rPr>
              <a:t>          </a:t>
            </a:r>
            <a:r>
              <a:rPr lang="en-GB" sz="1400" dirty="0">
                <a:solidFill>
                  <a:srgbClr val="0000FF"/>
                </a:solidFill>
                <a:effectLst/>
                <a:latin typeface="Fira Code" pitchFamily="49" charset="0"/>
                <a:ea typeface="Fira Code" pitchFamily="49" charset="0"/>
                <a:cs typeface="Fira Code" pitchFamily="49" charset="0"/>
              </a:rPr>
              <a:t>-&gt; </a:t>
            </a:r>
            <a:r>
              <a:rPr lang="en-GB" sz="1400" dirty="0">
                <a:solidFill>
                  <a:srgbClr val="257FA0"/>
                </a:solidFill>
                <a:effectLst/>
                <a:latin typeface="Fira Code" pitchFamily="49" charset="0"/>
                <a:ea typeface="Fira Code" pitchFamily="49" charset="0"/>
                <a:cs typeface="Fira Code" pitchFamily="49" charset="0"/>
              </a:rPr>
              <a:t>STLC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(t1 </a:t>
            </a:r>
            <a:r>
              <a:rPr lang="en-GB" sz="1400" dirty="0">
                <a:solidFill>
                  <a:srgbClr val="257FA0"/>
                </a:solidFill>
                <a:effectLst/>
                <a:latin typeface="Fira Code" pitchFamily="49" charset="0"/>
                <a:ea typeface="Fira Code" pitchFamily="49" charset="0"/>
                <a:cs typeface="Fira Code" pitchFamily="49" charset="0"/>
              </a:rPr>
              <a:t>:-&gt; </a:t>
            </a:r>
            <a:r>
              <a:rPr lang="en-GB" sz="1400" dirty="0">
                <a:solidFill>
                  <a:srgbClr val="000000"/>
                </a:solidFill>
                <a:effectLst/>
                <a:latin typeface="Fira Code" pitchFamily="49" charset="0"/>
                <a:ea typeface="Fira Code" pitchFamily="49" charset="0"/>
                <a:cs typeface="Fira Code" pitchFamily="49" charset="0"/>
              </a:rPr>
              <a:t>t2)                             </a:t>
            </a:r>
            <a:r>
              <a:rPr kumimoji="0" lang="en-GB" sz="14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Abstraction </a:t>
            </a:r>
            <a:endParaRPr lang="en-GB" sz="1400" dirty="0">
              <a:solidFill>
                <a:srgbClr val="000000"/>
              </a:solidFill>
              <a:effectLst/>
              <a:latin typeface="Fira Code" pitchFamily="49" charset="0"/>
              <a:ea typeface="Fira Code" pitchFamily="49" charset="0"/>
              <a:cs typeface="Fira Code" pitchFamily="49" charset="0"/>
            </a:endParaRPr>
          </a:p>
          <a:p>
            <a:pPr>
              <a:buNone/>
            </a:pPr>
            <a:r>
              <a:rPr lang="en-GB" sz="1400" dirty="0">
                <a:solidFill>
                  <a:srgbClr val="257FA0"/>
                </a:solidFill>
                <a:effectLst/>
                <a:latin typeface="Fira Code" pitchFamily="49" charset="0"/>
                <a:ea typeface="Fira Code" pitchFamily="49" charset="0"/>
                <a:cs typeface="Fira Code" pitchFamily="49" charset="0"/>
              </a:rPr>
              <a:t>	Apply </a:t>
            </a:r>
            <a:r>
              <a:rPr lang="en-GB" sz="1400" dirty="0">
                <a:solidFill>
                  <a:srgbClr val="0000FF"/>
                </a:solidFill>
                <a:effectLst/>
                <a:latin typeface="Fira Code" pitchFamily="49" charset="0"/>
                <a:ea typeface="Fira Code" pitchFamily="49" charset="0"/>
                <a:cs typeface="Fira Code" pitchFamily="49" charset="0"/>
              </a:rPr>
              <a:t>:: </a:t>
            </a:r>
            <a:r>
              <a:rPr lang="en-GB" sz="1400" dirty="0">
                <a:solidFill>
                  <a:srgbClr val="257FA0"/>
                </a:solidFill>
                <a:effectLst/>
                <a:latin typeface="Fira Code" pitchFamily="49" charset="0"/>
                <a:ea typeface="Fira Code" pitchFamily="49" charset="0"/>
                <a:cs typeface="Fira Code" pitchFamily="49" charset="0"/>
              </a:rPr>
              <a:t>STLC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(t1 </a:t>
            </a:r>
            <a:r>
              <a:rPr lang="en-GB" sz="1400" dirty="0">
                <a:solidFill>
                  <a:srgbClr val="257FA0"/>
                </a:solidFill>
                <a:effectLst/>
                <a:latin typeface="Fira Code" pitchFamily="49" charset="0"/>
                <a:ea typeface="Fira Code" pitchFamily="49" charset="0"/>
                <a:cs typeface="Fira Code" pitchFamily="49" charset="0"/>
              </a:rPr>
              <a:t>:-&gt; </a:t>
            </a:r>
            <a:r>
              <a:rPr lang="en-GB" sz="1400" dirty="0">
                <a:solidFill>
                  <a:srgbClr val="000000"/>
                </a:solidFill>
                <a:effectLst/>
                <a:latin typeface="Fira Code" pitchFamily="49" charset="0"/>
                <a:ea typeface="Fira Code" pitchFamily="49" charset="0"/>
                <a:cs typeface="Fira Code" pitchFamily="49" charset="0"/>
              </a:rPr>
              <a:t>t2)</a:t>
            </a:r>
            <a:r>
              <a:rPr lang="en-GB" sz="1400" dirty="0">
                <a:solidFill>
                  <a:srgbClr val="257FA0"/>
                </a:solidFill>
                <a:latin typeface="Fira Code" pitchFamily="49" charset="0"/>
                <a:ea typeface="Fira Code" pitchFamily="49" charset="0"/>
                <a:cs typeface="Fira Code" pitchFamily="49" charset="0"/>
              </a:rPr>
              <a:t> </a:t>
            </a:r>
            <a:r>
              <a:rPr lang="en-GB" sz="1400" dirty="0">
                <a:solidFill>
                  <a:srgbClr val="0000FF"/>
                </a:solidFill>
                <a:effectLst/>
                <a:latin typeface="Fira Code" pitchFamily="49" charset="0"/>
                <a:ea typeface="Fira Code" pitchFamily="49" charset="0"/>
                <a:cs typeface="Fira Code" pitchFamily="49" charset="0"/>
              </a:rPr>
              <a:t>-&gt; </a:t>
            </a:r>
            <a:r>
              <a:rPr lang="en-GB" sz="1400" dirty="0">
                <a:solidFill>
                  <a:srgbClr val="257FA0"/>
                </a:solidFill>
                <a:effectLst/>
                <a:latin typeface="Fira Code" pitchFamily="49" charset="0"/>
                <a:ea typeface="Fira Code" pitchFamily="49" charset="0"/>
                <a:cs typeface="Fira Code" pitchFamily="49" charset="0"/>
              </a:rPr>
              <a:t>STLC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t1 </a:t>
            </a:r>
            <a:r>
              <a:rPr lang="en-GB" sz="1400" dirty="0">
                <a:solidFill>
                  <a:srgbClr val="0000FF"/>
                </a:solidFill>
                <a:effectLst/>
                <a:latin typeface="Fira Code" pitchFamily="49" charset="0"/>
                <a:ea typeface="Fira Code" pitchFamily="49" charset="0"/>
                <a:cs typeface="Fira Code" pitchFamily="49" charset="0"/>
              </a:rPr>
              <a:t>-&gt; </a:t>
            </a:r>
            <a:r>
              <a:rPr lang="en-GB" sz="1400" dirty="0">
                <a:solidFill>
                  <a:srgbClr val="257FA0"/>
                </a:solidFill>
                <a:effectLst/>
                <a:latin typeface="Fira Code" pitchFamily="49" charset="0"/>
                <a:ea typeface="Fira Code" pitchFamily="49" charset="0"/>
                <a:cs typeface="Fira Code" pitchFamily="49" charset="0"/>
              </a:rPr>
              <a:t>STLC </a:t>
            </a:r>
            <a:r>
              <a:rPr lang="en-GB" sz="1400" dirty="0" err="1">
                <a:solidFill>
                  <a:srgbClr val="000000"/>
                </a:solidFill>
                <a:effectLst/>
                <a:latin typeface="Fira Code" pitchFamily="49" charset="0"/>
                <a:ea typeface="Fira Code" pitchFamily="49" charset="0"/>
                <a:cs typeface="Fira Code" pitchFamily="49" charset="0"/>
              </a:rPr>
              <a:t>ts</a:t>
            </a:r>
            <a:r>
              <a:rPr lang="en-GB" sz="1400" dirty="0">
                <a:solidFill>
                  <a:srgbClr val="000000"/>
                </a:solidFill>
                <a:effectLst/>
                <a:latin typeface="Fira Code" pitchFamily="49" charset="0"/>
                <a:ea typeface="Fira Code" pitchFamily="49" charset="0"/>
                <a:cs typeface="Fira Code" pitchFamily="49" charset="0"/>
              </a:rPr>
              <a:t> t2</a:t>
            </a:r>
            <a:r>
              <a:rPr kumimoji="0" lang="en-GB" sz="14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Application </a:t>
            </a:r>
            <a:endParaRPr lang="en-GB" sz="1400" dirty="0">
              <a:solidFill>
                <a:srgbClr val="257FA0"/>
              </a:solidFill>
              <a:effectLst/>
              <a:latin typeface="Fira Code" pitchFamily="49" charset="0"/>
              <a:ea typeface="Fira Code" pitchFamily="49" charset="0"/>
              <a:cs typeface="Fira Code" pitchFamily="49" charset="0"/>
            </a:endParaRPr>
          </a:p>
        </p:txBody>
      </p:sp>
      <p:sp>
        <p:nvSpPr>
          <p:cNvPr id="5" name="Slide Number Placeholder 4">
            <a:extLst>
              <a:ext uri="{FF2B5EF4-FFF2-40B4-BE49-F238E27FC236}">
                <a16:creationId xmlns:a16="http://schemas.microsoft.com/office/drawing/2014/main" id="{7722FF59-F856-9BDD-98A7-81EC06007F95}"/>
              </a:ext>
            </a:extLst>
          </p:cNvPr>
          <p:cNvSpPr>
            <a:spLocks noGrp="1"/>
          </p:cNvSpPr>
          <p:nvPr>
            <p:ph type="sldNum" sz="quarter" idx="12"/>
          </p:nvPr>
        </p:nvSpPr>
        <p:spPr/>
        <p:txBody>
          <a:bodyPr/>
          <a:lstStyle/>
          <a:p>
            <a:fld id="{6B547C04-AA2C-754F-9E4E-F6B7B0201F60}" type="slidenum">
              <a:rPr lang="en-US" smtClean="0"/>
              <a:pPr/>
              <a:t>51</a:t>
            </a:fld>
            <a:endParaRPr lang="en-US"/>
          </a:p>
        </p:txBody>
      </p:sp>
      <p:grpSp>
        <p:nvGrpSpPr>
          <p:cNvPr id="6" name="Group 5">
            <a:extLst>
              <a:ext uri="{FF2B5EF4-FFF2-40B4-BE49-F238E27FC236}">
                <a16:creationId xmlns:a16="http://schemas.microsoft.com/office/drawing/2014/main" id="{C2041C4B-BC32-827E-F8CB-BC6EA33D990F}"/>
              </a:ext>
            </a:extLst>
          </p:cNvPr>
          <p:cNvGrpSpPr/>
          <p:nvPr/>
        </p:nvGrpSpPr>
        <p:grpSpPr>
          <a:xfrm>
            <a:off x="999626" y="136525"/>
            <a:ext cx="10192748" cy="1793645"/>
            <a:chOff x="999626" y="136525"/>
            <a:chExt cx="10192748" cy="1793645"/>
          </a:xfrm>
        </p:grpSpPr>
        <p:pic>
          <p:nvPicPr>
            <p:cNvPr id="7" name="Picture 6">
              <a:extLst>
                <a:ext uri="{FF2B5EF4-FFF2-40B4-BE49-F238E27FC236}">
                  <a16:creationId xmlns:a16="http://schemas.microsoft.com/office/drawing/2014/main" id="{87372639-A3D2-6439-501E-DD214162A4EF}"/>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8" name="Group 7">
              <a:extLst>
                <a:ext uri="{FF2B5EF4-FFF2-40B4-BE49-F238E27FC236}">
                  <a16:creationId xmlns:a16="http://schemas.microsoft.com/office/drawing/2014/main" id="{40E84ACE-84EA-A464-BC41-8DD9A7D4E2F5}"/>
                </a:ext>
              </a:extLst>
            </p:cNvPr>
            <p:cNvGrpSpPr/>
            <p:nvPr/>
          </p:nvGrpSpPr>
          <p:grpSpPr>
            <a:xfrm>
              <a:off x="3790892" y="1336907"/>
              <a:ext cx="4463590" cy="529805"/>
              <a:chOff x="3576142" y="1392200"/>
              <a:chExt cx="4463590" cy="529805"/>
            </a:xfrm>
          </p:grpSpPr>
          <p:pic>
            <p:nvPicPr>
              <p:cNvPr id="18" name="Picture 17" descr="A black background with white text&#10;&#10;AI-generated content may be incorrect.">
                <a:extLst>
                  <a:ext uri="{FF2B5EF4-FFF2-40B4-BE49-F238E27FC236}">
                    <a16:creationId xmlns:a16="http://schemas.microsoft.com/office/drawing/2014/main" id="{8D5987D4-0B40-A40B-A400-6234323DD57A}"/>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9" name="Straight Connector 18">
                <a:extLst>
                  <a:ext uri="{FF2B5EF4-FFF2-40B4-BE49-F238E27FC236}">
                    <a16:creationId xmlns:a16="http://schemas.microsoft.com/office/drawing/2014/main" id="{3EF700C2-C0EF-B354-0ED2-1A825E779817}"/>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A close up of a black background&#10;&#10;AI-generated content may be incorrect.">
                <a:extLst>
                  <a:ext uri="{FF2B5EF4-FFF2-40B4-BE49-F238E27FC236}">
                    <a16:creationId xmlns:a16="http://schemas.microsoft.com/office/drawing/2014/main" id="{3C571D4C-337D-470C-DE60-C63C43BA6690}"/>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93E11D1F-137E-DD3E-88DF-0B5D6E662236}"/>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6E1327BF-7E72-06A2-B8A2-1623DD0EFDC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A5A5B70-18A9-D4AF-F34E-1DF41F2A6F99}"/>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F48E7EA7-58C9-E908-72F2-336A9B15A5E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91518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67A15-5603-8748-2F76-D2BD1A41E1FD}"/>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284F5C11-9C02-2BDC-15DB-0EE0B2FF2F76}"/>
              </a:ext>
            </a:extLst>
          </p:cNvPr>
          <p:cNvSpPr txBox="1"/>
          <p:nvPr/>
        </p:nvSpPr>
        <p:spPr>
          <a:xfrm>
            <a:off x="1807265" y="2140648"/>
            <a:ext cx="8577470" cy="923330"/>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rPr>
              <a:t>-- Intrinsically Typed </a:t>
            </a:r>
            <a:r>
              <a:rPr lang="en-GB" b="0" i="0" dirty="0">
                <a:solidFill>
                  <a:srgbClr val="CDCDCD"/>
                </a:solidFill>
                <a:effectLst/>
                <a:latin typeface="Fira Code" pitchFamily="49" charset="0"/>
                <a:ea typeface="Fira Code" pitchFamily="49" charset="0"/>
                <a:cs typeface="Fira Code" pitchFamily="49" charset="0"/>
              </a:rPr>
              <a:t>✅</a:t>
            </a:r>
            <a:endParaRPr lang="en-GB" dirty="0">
              <a:solidFill>
                <a:srgbClr val="000000"/>
              </a:solidFill>
              <a:effectLst/>
              <a:latin typeface="Fira Code" pitchFamily="49" charset="0"/>
              <a:ea typeface="Fira Code" pitchFamily="49" charset="0"/>
              <a:cs typeface="Fira Code" pitchFamily="49" charset="0"/>
            </a:endParaRPr>
          </a:p>
          <a:p>
            <a:r>
              <a:rPr lang="en-GB" dirty="0">
                <a:solidFill>
                  <a:srgbClr val="0F7001"/>
                </a:solidFill>
                <a:latin typeface="JetBrains Mono" panose="02000009000000000000" pitchFamily="49" charset="0"/>
              </a:rPr>
              <a:t>-- </a:t>
            </a:r>
            <a:r>
              <a:rPr lang="en-GB" dirty="0">
                <a:solidFill>
                  <a:srgbClr val="0F7001"/>
                </a:solidFill>
                <a:latin typeface="Fira Code" pitchFamily="49" charset="0"/>
                <a:ea typeface="Fira Code" pitchFamily="49" charset="0"/>
                <a:cs typeface="Fira Code" pitchFamily="49" charset="0"/>
              </a:rPr>
              <a:t>Ergonomic </a:t>
            </a:r>
            <a:r>
              <a:rPr lang="en-GB" dirty="0">
                <a:solidFill>
                  <a:srgbClr val="CDCDCD"/>
                </a:solidFill>
                <a:latin typeface="Google Sans"/>
              </a:rPr>
              <a:t> ✅</a:t>
            </a:r>
            <a:endParaRPr lang="en-GB" dirty="0">
              <a:solidFill>
                <a:srgbClr val="257FA0"/>
              </a:solidFill>
              <a:latin typeface="Fira Code" pitchFamily="49" charset="0"/>
              <a:ea typeface="Fira Code" pitchFamily="49" charset="0"/>
              <a:cs typeface="Fira Code" pitchFamily="49" charset="0"/>
            </a:endParaRPr>
          </a:p>
          <a:p>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t>
            </a:r>
            <a:r>
              <a:rPr lang="en-GB" sz="1800" dirty="0">
                <a:solidFill>
                  <a:srgbClr val="0F7001"/>
                </a:solidFill>
                <a:latin typeface="Fira Code" pitchFamily="49" charset="0"/>
                <a:ea typeface="Fira Code" pitchFamily="49" charset="0"/>
                <a:cs typeface="Fira Code" pitchFamily="49" charset="0"/>
              </a:rPr>
              <a:t>Compatible with Type Theory </a:t>
            </a:r>
            <a:r>
              <a:rPr lang="en-GB" b="0" i="0" dirty="0">
                <a:solidFill>
                  <a:srgbClr val="CDCDCD"/>
                </a:solidFill>
                <a:effectLst/>
                <a:latin typeface="Fira Code" pitchFamily="49" charset="0"/>
                <a:ea typeface="Fira Code" pitchFamily="49" charset="0"/>
                <a:cs typeface="Fira Code" pitchFamily="49" charset="0"/>
              </a:rPr>
              <a:t>✅</a:t>
            </a:r>
          </a:p>
        </p:txBody>
      </p:sp>
      <p:sp>
        <p:nvSpPr>
          <p:cNvPr id="4" name="TextBox 3">
            <a:extLst>
              <a:ext uri="{FF2B5EF4-FFF2-40B4-BE49-F238E27FC236}">
                <a16:creationId xmlns:a16="http://schemas.microsoft.com/office/drawing/2014/main" id="{A7644972-6A8A-B527-E962-463E4695A97C}"/>
              </a:ext>
            </a:extLst>
          </p:cNvPr>
          <p:cNvSpPr txBox="1"/>
          <p:nvPr/>
        </p:nvSpPr>
        <p:spPr>
          <a:xfrm>
            <a:off x="1807265" y="2962192"/>
            <a:ext cx="8142642" cy="646331"/>
          </a:xfrm>
          <a:prstGeom prst="rect">
            <a:avLst/>
          </a:prstGeom>
          <a:noFill/>
        </p:spPr>
        <p:txBody>
          <a:bodyPr wrap="square">
            <a:spAutoFit/>
          </a:bodyPr>
          <a:lstStyle/>
          <a:p>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t>
            </a:r>
            <a:r>
              <a:rPr lang="en-GB" noProof="0" dirty="0">
                <a:solidFill>
                  <a:srgbClr val="0F7001"/>
                </a:solidFill>
                <a:latin typeface="Fira Code" pitchFamily="49" charset="0"/>
                <a:ea typeface="Fira Code" pitchFamily="49" charset="0"/>
                <a:cs typeface="Fira Code" pitchFamily="49" charset="0"/>
              </a:rPr>
              <a:t>Isomorphic to First-Order Embedding:</a:t>
            </a:r>
            <a:endParaRPr lang="en-GB" b="0" i="0" dirty="0">
              <a:solidFill>
                <a:srgbClr val="CDCDCD"/>
              </a:solidFill>
              <a:effectLst/>
              <a:latin typeface="Fira Code" pitchFamily="49" charset="0"/>
              <a:ea typeface="Fira Code" pitchFamily="49" charset="0"/>
              <a:cs typeface="Fira Code" pitchFamily="49" charset="0"/>
            </a:endParaRPr>
          </a:p>
          <a:p>
            <a:r>
              <a:rPr lang="en-GB" dirty="0">
                <a:solidFill>
                  <a:srgbClr val="000000"/>
                </a:solidFill>
                <a:latin typeface="Fira Code" pitchFamily="49" charset="0"/>
                <a:ea typeface="Fira Code" pitchFamily="49" charset="0"/>
                <a:cs typeface="Fira Code" pitchFamily="49" charset="0"/>
              </a:rPr>
              <a:t>DB.</a:t>
            </a:r>
            <a:r>
              <a:rPr lang="en-GB" dirty="0">
                <a:solidFill>
                  <a:srgbClr val="257FA0"/>
                </a:solidFill>
                <a:latin typeface="JetBrains Mono" panose="02000009000000000000" pitchFamily="49" charset="0"/>
              </a:rPr>
              <a:t>STLC</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a:t>
            </a:r>
            <a:r>
              <a:rPr lang="en-GB" dirty="0">
                <a:latin typeface="Fira Code" pitchFamily="49" charset="0"/>
                <a:ea typeface="Fira Code" pitchFamily="49" charset="0"/>
                <a:cs typeface="Fira Code" pitchFamily="49" charset="0"/>
              </a:rPr>
              <a:t> ≅ </a:t>
            </a:r>
            <a:r>
              <a:rPr lang="en-GB" dirty="0" err="1">
                <a:latin typeface="Fira Code" pitchFamily="49" charset="0"/>
                <a:ea typeface="Fira Code" pitchFamily="49" charset="0"/>
                <a:cs typeface="Fira Code" pitchFamily="49" charset="0"/>
              </a:rPr>
              <a:t>Ctx.</a:t>
            </a:r>
            <a:r>
              <a:rPr lang="en-GB" dirty="0" err="1">
                <a:solidFill>
                  <a:srgbClr val="257FA0"/>
                </a:solidFill>
                <a:latin typeface="Fira Code" pitchFamily="49" charset="0"/>
                <a:ea typeface="Fira Code" pitchFamily="49" charset="0"/>
                <a:cs typeface="Fira Code" pitchFamily="49" charset="0"/>
              </a:rPr>
              <a:t>STLC</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 </a:t>
            </a:r>
          </a:p>
        </p:txBody>
      </p:sp>
      <p:sp>
        <p:nvSpPr>
          <p:cNvPr id="5" name="Slide Number Placeholder 4">
            <a:extLst>
              <a:ext uri="{FF2B5EF4-FFF2-40B4-BE49-F238E27FC236}">
                <a16:creationId xmlns:a16="http://schemas.microsoft.com/office/drawing/2014/main" id="{18C03EA3-8EB0-428D-D042-8E43FA3E383D}"/>
              </a:ext>
            </a:extLst>
          </p:cNvPr>
          <p:cNvSpPr>
            <a:spLocks noGrp="1"/>
          </p:cNvSpPr>
          <p:nvPr>
            <p:ph type="sldNum" sz="quarter" idx="12"/>
          </p:nvPr>
        </p:nvSpPr>
        <p:spPr/>
        <p:txBody>
          <a:bodyPr/>
          <a:lstStyle/>
          <a:p>
            <a:fld id="{6B547C04-AA2C-754F-9E4E-F6B7B0201F60}" type="slidenum">
              <a:rPr lang="en-US" smtClean="0"/>
              <a:pPr/>
              <a:t>52</a:t>
            </a:fld>
            <a:endParaRPr lang="en-US"/>
          </a:p>
        </p:txBody>
      </p:sp>
      <p:grpSp>
        <p:nvGrpSpPr>
          <p:cNvPr id="6" name="Group 5">
            <a:extLst>
              <a:ext uri="{FF2B5EF4-FFF2-40B4-BE49-F238E27FC236}">
                <a16:creationId xmlns:a16="http://schemas.microsoft.com/office/drawing/2014/main" id="{091E2C46-AA81-4044-7404-224A75C0E938}"/>
              </a:ext>
            </a:extLst>
          </p:cNvPr>
          <p:cNvGrpSpPr/>
          <p:nvPr/>
        </p:nvGrpSpPr>
        <p:grpSpPr>
          <a:xfrm>
            <a:off x="999626" y="136525"/>
            <a:ext cx="10192748" cy="1793645"/>
            <a:chOff x="999626" y="136525"/>
            <a:chExt cx="10192748" cy="1793645"/>
          </a:xfrm>
        </p:grpSpPr>
        <p:pic>
          <p:nvPicPr>
            <p:cNvPr id="7" name="Picture 6">
              <a:extLst>
                <a:ext uri="{FF2B5EF4-FFF2-40B4-BE49-F238E27FC236}">
                  <a16:creationId xmlns:a16="http://schemas.microsoft.com/office/drawing/2014/main" id="{B1C71A15-2AFD-95CC-7A9A-52E7F0CF088C}"/>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8" name="Group 7">
              <a:extLst>
                <a:ext uri="{FF2B5EF4-FFF2-40B4-BE49-F238E27FC236}">
                  <a16:creationId xmlns:a16="http://schemas.microsoft.com/office/drawing/2014/main" id="{3D008DEB-8C19-C50D-6F3D-A140CE7668D1}"/>
                </a:ext>
              </a:extLst>
            </p:cNvPr>
            <p:cNvGrpSpPr/>
            <p:nvPr/>
          </p:nvGrpSpPr>
          <p:grpSpPr>
            <a:xfrm>
              <a:off x="3790892" y="1336907"/>
              <a:ext cx="4463590" cy="529805"/>
              <a:chOff x="3576142" y="1392200"/>
              <a:chExt cx="4463590" cy="529805"/>
            </a:xfrm>
          </p:grpSpPr>
          <p:pic>
            <p:nvPicPr>
              <p:cNvPr id="18" name="Picture 17" descr="A black background with white text&#10;&#10;AI-generated content may be incorrect.">
                <a:extLst>
                  <a:ext uri="{FF2B5EF4-FFF2-40B4-BE49-F238E27FC236}">
                    <a16:creationId xmlns:a16="http://schemas.microsoft.com/office/drawing/2014/main" id="{18F2B97A-9851-82D8-07C7-01D567B88A3F}"/>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9" name="Straight Connector 18">
                <a:extLst>
                  <a:ext uri="{FF2B5EF4-FFF2-40B4-BE49-F238E27FC236}">
                    <a16:creationId xmlns:a16="http://schemas.microsoft.com/office/drawing/2014/main" id="{FCF4AE86-7C3D-87A5-D213-2151CC79FC21}"/>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A close up of a black background&#10;&#10;AI-generated content may be incorrect.">
                <a:extLst>
                  <a:ext uri="{FF2B5EF4-FFF2-40B4-BE49-F238E27FC236}">
                    <a16:creationId xmlns:a16="http://schemas.microsoft.com/office/drawing/2014/main" id="{A6BC1555-D33C-6F5D-6B78-B2E9688D3F27}"/>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5965CA91-28BB-7D9A-338A-9AA4BF5B81DC}"/>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9290400A-B3EB-9D0F-6CC5-F7582DD39BD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80B43FD9-EE1C-EA48-AB16-50361D7ACAF6}"/>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BA811DDE-9817-A052-10F3-39B2902782A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0783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39F99-97C8-F1F8-0912-47FEBF35940C}"/>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52F3759F-A57F-1A36-F2B5-6F5F1A821EFD}"/>
              </a:ext>
            </a:extLst>
          </p:cNvPr>
          <p:cNvSpPr txBox="1"/>
          <p:nvPr/>
        </p:nvSpPr>
        <p:spPr>
          <a:xfrm>
            <a:off x="1807265" y="2140648"/>
            <a:ext cx="8577470" cy="1477328"/>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chemeClr val="accent3"/>
                </a:solidFill>
                <a:effectLst/>
                <a:uLnTx/>
                <a:uFillTx/>
                <a:latin typeface="Fira Code" pitchFamily="49" charset="0"/>
                <a:ea typeface="Fira Code" pitchFamily="49" charset="0"/>
                <a:cs typeface="Fira Code" pitchFamily="49" charset="0"/>
              </a:rPr>
              <a:t>-- Intrinsically Typed </a:t>
            </a:r>
            <a:r>
              <a:rPr lang="en-GB" b="0" i="0" dirty="0">
                <a:solidFill>
                  <a:srgbClr val="CDCDCD"/>
                </a:solidFill>
                <a:effectLst/>
                <a:latin typeface="Fira Code" pitchFamily="49" charset="0"/>
                <a:ea typeface="Fira Code" pitchFamily="49" charset="0"/>
                <a:cs typeface="Fira Code" pitchFamily="49" charset="0"/>
              </a:rPr>
              <a:t>✅</a:t>
            </a:r>
            <a:endParaRPr lang="en-GB" dirty="0">
              <a:solidFill>
                <a:srgbClr val="000000"/>
              </a:solidFill>
              <a:effectLst/>
              <a:latin typeface="Fira Code" pitchFamily="49" charset="0"/>
              <a:ea typeface="Fira Code" pitchFamily="49" charset="0"/>
              <a:cs typeface="Fira Code" pitchFamily="49" charset="0"/>
            </a:endParaRPr>
          </a:p>
          <a:p>
            <a:r>
              <a:rPr lang="en-GB" dirty="0">
                <a:solidFill>
                  <a:srgbClr val="0F7001"/>
                </a:solidFill>
                <a:latin typeface="JetBrains Mono" panose="02000009000000000000" pitchFamily="49" charset="0"/>
              </a:rPr>
              <a:t>-- </a:t>
            </a:r>
            <a:r>
              <a:rPr lang="en-GB" dirty="0">
                <a:solidFill>
                  <a:srgbClr val="0F7001"/>
                </a:solidFill>
                <a:latin typeface="Fira Code" pitchFamily="49" charset="0"/>
                <a:ea typeface="Fira Code" pitchFamily="49" charset="0"/>
                <a:cs typeface="Fira Code" pitchFamily="49" charset="0"/>
              </a:rPr>
              <a:t>Ergonomic </a:t>
            </a:r>
            <a:r>
              <a:rPr lang="en-GB" dirty="0">
                <a:solidFill>
                  <a:srgbClr val="CDCDCD"/>
                </a:solidFill>
                <a:latin typeface="Google Sans"/>
              </a:rPr>
              <a:t> ✅</a:t>
            </a:r>
            <a:endParaRPr lang="en-GB" dirty="0">
              <a:solidFill>
                <a:srgbClr val="257FA0"/>
              </a:solidFill>
              <a:latin typeface="Fira Code" pitchFamily="49" charset="0"/>
              <a:ea typeface="Fira Code" pitchFamily="49" charset="0"/>
              <a:cs typeface="Fira Code" pitchFamily="49" charset="0"/>
            </a:endParaRPr>
          </a:p>
          <a:p>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a:t>
            </a:r>
            <a:r>
              <a:rPr lang="en-GB" sz="1800" dirty="0">
                <a:solidFill>
                  <a:srgbClr val="0F7001"/>
                </a:solidFill>
                <a:latin typeface="Fira Code" pitchFamily="49" charset="0"/>
                <a:ea typeface="Fira Code" pitchFamily="49" charset="0"/>
                <a:cs typeface="Fira Code" pitchFamily="49" charset="0"/>
              </a:rPr>
              <a:t>Compatible with Type Theory </a:t>
            </a:r>
            <a:r>
              <a:rPr lang="en-GB" b="0" i="0" dirty="0">
                <a:solidFill>
                  <a:srgbClr val="CDCDCD"/>
                </a:solidFill>
                <a:effectLst/>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Isomorphic to First-Order Embedding:</a:t>
            </a:r>
          </a:p>
          <a:p>
            <a:r>
              <a:rPr lang="en-GB" dirty="0">
                <a:solidFill>
                  <a:srgbClr val="0D7001"/>
                </a:solidFill>
                <a:latin typeface="Fira Code" pitchFamily="49" charset="0"/>
                <a:ea typeface="Fira Code" pitchFamily="49" charset="0"/>
                <a:cs typeface="Fira Code" pitchFamily="49" charset="0"/>
              </a:rPr>
              <a:t>-- * </a:t>
            </a:r>
            <a:r>
              <a:rPr lang="en-GB" dirty="0">
                <a:solidFill>
                  <a:srgbClr val="0F7001"/>
                </a:solidFill>
                <a:latin typeface="Fira Code" pitchFamily="49" charset="0"/>
                <a:ea typeface="Fira Code" pitchFamily="49" charset="0"/>
                <a:cs typeface="Fira Code" pitchFamily="49" charset="0"/>
              </a:rPr>
              <a:t>No Exotic Terms </a:t>
            </a:r>
            <a:r>
              <a:rPr lang="en-GB" dirty="0">
                <a:solidFill>
                  <a:srgbClr val="CDCDCD"/>
                </a:solidFill>
                <a:latin typeface="Fira Code" pitchFamily="49" charset="0"/>
                <a:ea typeface="Fira Code" pitchFamily="49" charset="0"/>
                <a:cs typeface="Fira Code" pitchFamily="49" charset="0"/>
              </a:rPr>
              <a:t>✅</a:t>
            </a:r>
          </a:p>
        </p:txBody>
      </p:sp>
      <p:sp>
        <p:nvSpPr>
          <p:cNvPr id="5" name="Slide Number Placeholder 4">
            <a:extLst>
              <a:ext uri="{FF2B5EF4-FFF2-40B4-BE49-F238E27FC236}">
                <a16:creationId xmlns:a16="http://schemas.microsoft.com/office/drawing/2014/main" id="{8254F370-D2AB-530E-7E65-A2B30EAE3471}"/>
              </a:ext>
            </a:extLst>
          </p:cNvPr>
          <p:cNvSpPr>
            <a:spLocks noGrp="1"/>
          </p:cNvSpPr>
          <p:nvPr>
            <p:ph type="sldNum" sz="quarter" idx="12"/>
          </p:nvPr>
        </p:nvSpPr>
        <p:spPr/>
        <p:txBody>
          <a:bodyPr/>
          <a:lstStyle/>
          <a:p>
            <a:fld id="{6B547C04-AA2C-754F-9E4E-F6B7B0201F60}" type="slidenum">
              <a:rPr lang="en-US" smtClean="0"/>
              <a:pPr/>
              <a:t>53</a:t>
            </a:fld>
            <a:endParaRPr lang="en-US"/>
          </a:p>
        </p:txBody>
      </p:sp>
      <p:grpSp>
        <p:nvGrpSpPr>
          <p:cNvPr id="6" name="Group 5">
            <a:extLst>
              <a:ext uri="{FF2B5EF4-FFF2-40B4-BE49-F238E27FC236}">
                <a16:creationId xmlns:a16="http://schemas.microsoft.com/office/drawing/2014/main" id="{F048AB0B-926F-5B32-4001-05594DB15FC9}"/>
              </a:ext>
            </a:extLst>
          </p:cNvPr>
          <p:cNvGrpSpPr/>
          <p:nvPr/>
        </p:nvGrpSpPr>
        <p:grpSpPr>
          <a:xfrm>
            <a:off x="999626" y="136525"/>
            <a:ext cx="10192748" cy="1793645"/>
            <a:chOff x="999626" y="136525"/>
            <a:chExt cx="10192748" cy="1793645"/>
          </a:xfrm>
        </p:grpSpPr>
        <p:pic>
          <p:nvPicPr>
            <p:cNvPr id="7" name="Picture 6">
              <a:extLst>
                <a:ext uri="{FF2B5EF4-FFF2-40B4-BE49-F238E27FC236}">
                  <a16:creationId xmlns:a16="http://schemas.microsoft.com/office/drawing/2014/main" id="{BA9483A1-036D-7BCC-0693-B267B90EF6E8}"/>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8" name="Group 7">
              <a:extLst>
                <a:ext uri="{FF2B5EF4-FFF2-40B4-BE49-F238E27FC236}">
                  <a16:creationId xmlns:a16="http://schemas.microsoft.com/office/drawing/2014/main" id="{28817DD6-37AF-D87D-09FA-4DA0C039E61B}"/>
                </a:ext>
              </a:extLst>
            </p:cNvPr>
            <p:cNvGrpSpPr/>
            <p:nvPr/>
          </p:nvGrpSpPr>
          <p:grpSpPr>
            <a:xfrm>
              <a:off x="3790892" y="1336907"/>
              <a:ext cx="4463590" cy="529805"/>
              <a:chOff x="3576142" y="1392200"/>
              <a:chExt cx="4463590" cy="529805"/>
            </a:xfrm>
          </p:grpSpPr>
          <p:pic>
            <p:nvPicPr>
              <p:cNvPr id="18" name="Picture 17" descr="A black background with white text&#10;&#10;AI-generated content may be incorrect.">
                <a:extLst>
                  <a:ext uri="{FF2B5EF4-FFF2-40B4-BE49-F238E27FC236}">
                    <a16:creationId xmlns:a16="http://schemas.microsoft.com/office/drawing/2014/main" id="{926898EE-6746-7973-D8D8-87829E64A044}"/>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9" name="Straight Connector 18">
                <a:extLst>
                  <a:ext uri="{FF2B5EF4-FFF2-40B4-BE49-F238E27FC236}">
                    <a16:creationId xmlns:a16="http://schemas.microsoft.com/office/drawing/2014/main" id="{E5AA4671-69D3-7C43-C00A-5ECB2F070108}"/>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A close up of a black background&#10;&#10;AI-generated content may be incorrect.">
                <a:extLst>
                  <a:ext uri="{FF2B5EF4-FFF2-40B4-BE49-F238E27FC236}">
                    <a16:creationId xmlns:a16="http://schemas.microsoft.com/office/drawing/2014/main" id="{9C893330-42A4-634B-599E-C34EB41F2BC6}"/>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9" name="TextBox 8">
              <a:extLst>
                <a:ext uri="{FF2B5EF4-FFF2-40B4-BE49-F238E27FC236}">
                  <a16:creationId xmlns:a16="http://schemas.microsoft.com/office/drawing/2014/main" id="{E2305053-1279-1DA9-5247-DA4968A1D4FA}"/>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1" name="Picture 10" descr="Alex Kavvos">
              <a:extLst>
                <a:ext uri="{FF2B5EF4-FFF2-40B4-BE49-F238E27FC236}">
                  <a16:creationId xmlns:a16="http://schemas.microsoft.com/office/drawing/2014/main" id="{91419280-9423-E1F1-A80E-E2358DEE231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9D63C017-F042-AA49-D36D-A1F8D49CB63E}"/>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2002FE6C-95BC-B091-7A48-586EB5E5D5A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4945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042E1-7E09-7753-A0ED-36E560462DCC}"/>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72C1F87B-9BEF-3AEB-51D9-0E9201C6DA1E}"/>
              </a:ext>
            </a:extLst>
          </p:cNvPr>
          <p:cNvSpPr txBox="1"/>
          <p:nvPr/>
        </p:nvSpPr>
        <p:spPr>
          <a:xfrm>
            <a:off x="1807265" y="2140648"/>
            <a:ext cx="8577470" cy="1477328"/>
          </a:xfrm>
          <a:prstGeom prst="rect">
            <a:avLst/>
          </a:prstGeom>
          <a:noFill/>
        </p:spPr>
        <p:txBody>
          <a:bodyPr wrap="square">
            <a:spAutoFit/>
          </a:bodyPr>
          <a:lstStyle/>
          <a:p>
            <a:pPr>
              <a:buNone/>
            </a:pPr>
            <a:r>
              <a:rPr lang="en-GB" dirty="0">
                <a:solidFill>
                  <a:schemeClr val="accent3"/>
                </a:solidFill>
                <a:latin typeface="Fira Code" pitchFamily="49" charset="0"/>
                <a:ea typeface="Fira Code" pitchFamily="49" charset="0"/>
                <a:cs typeface="Fira Code" pitchFamily="49" charset="0"/>
              </a:rPr>
              <a:t>-- Intrinsically Typed </a:t>
            </a:r>
            <a:r>
              <a:rPr lang="en-GB" dirty="0">
                <a:solidFill>
                  <a:srgbClr val="CDCDCD"/>
                </a:solidFill>
                <a:latin typeface="Fira Code" pitchFamily="49" charset="0"/>
                <a:ea typeface="Fira Code" pitchFamily="49" charset="0"/>
                <a:cs typeface="Fira Code" pitchFamily="49" charset="0"/>
              </a:rPr>
              <a:t>✅</a:t>
            </a:r>
            <a:endParaRPr lang="en-GB" dirty="0">
              <a:solidFill>
                <a:srgbClr val="000000"/>
              </a:solidFill>
              <a:latin typeface="Fira Code" pitchFamily="49" charset="0"/>
              <a:ea typeface="Fira Code" pitchFamily="49" charset="0"/>
              <a:cs typeface="Fira Code" pitchFamily="49" charset="0"/>
            </a:endParaRPr>
          </a:p>
          <a:p>
            <a:r>
              <a:rPr lang="en-GB" dirty="0">
                <a:solidFill>
                  <a:srgbClr val="0F7001"/>
                </a:solidFill>
                <a:latin typeface="JetBrains Mono" panose="02000009000000000000" pitchFamily="49" charset="0"/>
              </a:rPr>
              <a:t>-- </a:t>
            </a:r>
            <a:r>
              <a:rPr lang="en-GB" dirty="0">
                <a:solidFill>
                  <a:srgbClr val="0F7001"/>
                </a:solidFill>
                <a:latin typeface="Fira Code" pitchFamily="49" charset="0"/>
                <a:ea typeface="Fira Code" pitchFamily="49" charset="0"/>
                <a:cs typeface="Fira Code" pitchFamily="49" charset="0"/>
              </a:rPr>
              <a:t>Ergonomic </a:t>
            </a:r>
            <a:r>
              <a:rPr lang="en-GB" dirty="0">
                <a:solidFill>
                  <a:srgbClr val="CDCDCD"/>
                </a:solidFill>
                <a:latin typeface="Google Sans"/>
              </a:rPr>
              <a:t> ✅</a:t>
            </a:r>
            <a:endParaRPr lang="en-GB" dirty="0">
              <a:solidFill>
                <a:srgbClr val="257FA0"/>
              </a:solidFill>
              <a:latin typeface="Fira Code" pitchFamily="49" charset="0"/>
              <a:ea typeface="Fira Code" pitchFamily="49" charset="0"/>
              <a:cs typeface="Fira Code" pitchFamily="49" charset="0"/>
            </a:endParaRPr>
          </a:p>
          <a:p>
            <a:r>
              <a:rPr lang="en-GB" dirty="0">
                <a:solidFill>
                  <a:srgbClr val="0F7001"/>
                </a:solidFill>
                <a:latin typeface="Fira Code" pitchFamily="49" charset="0"/>
                <a:ea typeface="Fira Code" pitchFamily="49" charset="0"/>
                <a:cs typeface="Fira Code" pitchFamily="49" charset="0"/>
              </a:rPr>
              <a:t>-- Compatible with Type Theory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Isomorphic to First-Order Embedding:</a:t>
            </a:r>
          </a:p>
          <a:p>
            <a:r>
              <a:rPr lang="en-GB" dirty="0">
                <a:solidFill>
                  <a:srgbClr val="0D7001"/>
                </a:solidFill>
                <a:latin typeface="Fira Code" pitchFamily="49" charset="0"/>
                <a:ea typeface="Fira Code" pitchFamily="49" charset="0"/>
                <a:cs typeface="Fira Code" pitchFamily="49" charset="0"/>
              </a:rPr>
              <a:t>-- * </a:t>
            </a:r>
            <a:r>
              <a:rPr lang="en-GB" dirty="0">
                <a:solidFill>
                  <a:srgbClr val="0F7001"/>
                </a:solidFill>
                <a:latin typeface="Fira Code" pitchFamily="49" charset="0"/>
                <a:ea typeface="Fira Code" pitchFamily="49" charset="0"/>
                <a:cs typeface="Fira Code" pitchFamily="49" charset="0"/>
              </a:rPr>
              <a:t>No Exotic Terms </a:t>
            </a:r>
            <a:r>
              <a:rPr lang="en-GB" dirty="0">
                <a:solidFill>
                  <a:srgbClr val="CDCDCD"/>
                </a:solidFill>
                <a:latin typeface="Fira Code" pitchFamily="49" charset="0"/>
                <a:ea typeface="Fira Code" pitchFamily="49" charset="0"/>
                <a:cs typeface="Fira Code" pitchFamily="49" charset="0"/>
              </a:rPr>
              <a:t>✅</a:t>
            </a:r>
          </a:p>
        </p:txBody>
      </p:sp>
      <p:sp>
        <p:nvSpPr>
          <p:cNvPr id="13" name="TextBox 12">
            <a:extLst>
              <a:ext uri="{FF2B5EF4-FFF2-40B4-BE49-F238E27FC236}">
                <a16:creationId xmlns:a16="http://schemas.microsoft.com/office/drawing/2014/main" id="{C45B6921-5751-3A5D-B7C6-6AFE6FC84FA4}"/>
              </a:ext>
            </a:extLst>
          </p:cNvPr>
          <p:cNvSpPr txBox="1"/>
          <p:nvPr/>
        </p:nvSpPr>
        <p:spPr>
          <a:xfrm>
            <a:off x="1807265" y="3517073"/>
            <a:ext cx="8577470" cy="1477328"/>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Type-Safe Unembedding </a:t>
            </a:r>
            <a:r>
              <a:rPr lang="en-GB" b="0" i="0" dirty="0">
                <a:solidFill>
                  <a:srgbClr val="CDCDCD"/>
                </a:solidFill>
                <a:effectLst/>
                <a:latin typeface="Fira Code" pitchFamily="49" charset="0"/>
                <a:ea typeface="Fira Code" pitchFamily="49" charset="0"/>
                <a:cs typeface="Fira Code" pitchFamily="49" charset="0"/>
              </a:rPr>
              <a:t>✅</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000000"/>
                </a:solidFill>
                <a:effectLst/>
                <a:latin typeface="Fira Code" pitchFamily="49" charset="0"/>
                <a:ea typeface="Fira Code" pitchFamily="49" charset="0"/>
                <a:cs typeface="Fira Code" pitchFamily="49" charset="0"/>
              </a:rPr>
              <a:t>unembed </a:t>
            </a:r>
            <a:r>
              <a:rPr lang="en-GB" dirty="0">
                <a:solidFill>
                  <a:srgbClr val="0000FF"/>
                </a:solidFill>
                <a:latin typeface="Fira Code" pitchFamily="49" charset="0"/>
                <a:ea typeface="Fira Code" pitchFamily="49" charset="0"/>
                <a:cs typeface="Fira Code" pitchFamily="49" charset="0"/>
              </a:rPr>
              <a:t>:</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000000"/>
                </a:solidFill>
                <a:latin typeface="Fira Code" pitchFamily="49" charset="0"/>
                <a:ea typeface="Fira Code" pitchFamily="49" charset="0"/>
                <a:cs typeface="Fira Code" pitchFamily="49" charset="0"/>
              </a:rPr>
              <a:t>DB</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t</a:t>
            </a:r>
          </a:p>
          <a:p>
            <a:r>
              <a:rPr lang="en-GB" dirty="0">
                <a:solidFill>
                  <a:srgbClr val="000000"/>
                </a:solidFill>
                <a:latin typeface="Fira Code" pitchFamily="49" charset="0"/>
                <a:ea typeface="Fira Code" pitchFamily="49" charset="0"/>
                <a:cs typeface="Fira Code" pitchFamily="49" charset="0"/>
              </a:rPr>
              <a:t>unembed (</a:t>
            </a:r>
            <a:r>
              <a:rPr lang="en-GB" dirty="0">
                <a:solidFill>
                  <a:srgbClr val="257FA0"/>
                </a:solidFill>
                <a:latin typeface="Fira Code" pitchFamily="49" charset="0"/>
                <a:ea typeface="Fira Code" pitchFamily="49" charset="0"/>
                <a:cs typeface="Fira Code" pitchFamily="49" charset="0"/>
              </a:rPr>
              <a:t>Apply </a:t>
            </a:r>
            <a:r>
              <a:rPr lang="en-GB" dirty="0">
                <a:solidFill>
                  <a:srgbClr val="000000"/>
                </a:solidFill>
                <a:latin typeface="Fira Code" pitchFamily="49" charset="0"/>
                <a:ea typeface="Fira Code" pitchFamily="49" charset="0"/>
                <a:cs typeface="Fira Code" pitchFamily="49" charset="0"/>
              </a:rPr>
              <a:t>e1 e2) </a:t>
            </a:r>
            <a:r>
              <a:rPr lang="en-GB" dirty="0">
                <a:solidFill>
                  <a:srgbClr val="0000FF"/>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DB.</a:t>
            </a:r>
            <a:r>
              <a:rPr lang="en-GB" dirty="0" err="1">
                <a:solidFill>
                  <a:srgbClr val="257FA0"/>
                </a:solidFill>
                <a:latin typeface="Fira Code" pitchFamily="49" charset="0"/>
                <a:ea typeface="Fira Code" pitchFamily="49" charset="0"/>
                <a:cs typeface="Fira Code" pitchFamily="49" charset="0"/>
              </a:rPr>
              <a:t>Apply</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(unembed e1) (unembed e2)</a:t>
            </a:r>
          </a:p>
          <a:p>
            <a:r>
              <a:rPr lang="en-GB" dirty="0">
                <a:solidFill>
                  <a:srgbClr val="000000"/>
                </a:solidFill>
                <a:latin typeface="Fira Code" pitchFamily="49" charset="0"/>
                <a:ea typeface="Fira Code" pitchFamily="49" charset="0"/>
                <a:cs typeface="Fira Code" pitchFamily="49" charset="0"/>
              </a:rPr>
              <a:t>unembed (</a:t>
            </a:r>
            <a:r>
              <a:rPr lang="en-GB" dirty="0">
                <a:solidFill>
                  <a:srgbClr val="257FA0"/>
                </a:solidFill>
                <a:latin typeface="Fira Code" pitchFamily="49" charset="0"/>
                <a:ea typeface="Fira Code" pitchFamily="49" charset="0"/>
                <a:cs typeface="Fira Code" pitchFamily="49" charset="0"/>
              </a:rPr>
              <a:t>Lambda </a:t>
            </a:r>
            <a:r>
              <a:rPr lang="en-GB" dirty="0">
                <a:solidFill>
                  <a:srgbClr val="000000"/>
                </a:solidFill>
                <a:latin typeface="Fira Code" pitchFamily="49" charset="0"/>
                <a:ea typeface="Fira Code" pitchFamily="49" charset="0"/>
                <a:cs typeface="Fira Code" pitchFamily="49" charset="0"/>
              </a:rPr>
              <a:t>e)    </a:t>
            </a:r>
            <a:r>
              <a:rPr lang="en-GB" dirty="0">
                <a:solidFill>
                  <a:srgbClr val="0000FF"/>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DB.</a:t>
            </a:r>
            <a:r>
              <a:rPr lang="en-GB" dirty="0" err="1">
                <a:solidFill>
                  <a:srgbClr val="257FA0"/>
                </a:solidFill>
                <a:latin typeface="Fira Code" pitchFamily="49" charset="0"/>
                <a:ea typeface="Fira Code" pitchFamily="49" charset="0"/>
                <a:cs typeface="Fira Code" pitchFamily="49" charset="0"/>
              </a:rPr>
              <a:t>Lambda</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(unembed (e </a:t>
            </a:r>
            <a:r>
              <a:rPr lang="en-GB" dirty="0" err="1">
                <a:solidFill>
                  <a:srgbClr val="257FA0"/>
                </a:solidFill>
                <a:latin typeface="Fira Code" pitchFamily="49" charset="0"/>
                <a:ea typeface="Fira Code" pitchFamily="49" charset="0"/>
                <a:cs typeface="Fira Code" pitchFamily="49" charset="0"/>
              </a:rPr>
              <a:t>ProxyTop</a:t>
            </a:r>
            <a:r>
              <a:rPr lang="en-GB" dirty="0">
                <a:solidFill>
                  <a:srgbClr val="000000"/>
                </a:solidFill>
                <a:latin typeface="Fira Code" pitchFamily="49" charset="0"/>
                <a:ea typeface="Fira Code" pitchFamily="49" charset="0"/>
                <a:cs typeface="Fira Code" pitchFamily="49" charset="0"/>
              </a:rPr>
              <a:t>))</a:t>
            </a:r>
          </a:p>
          <a:p>
            <a:pPr>
              <a:buNone/>
            </a:pPr>
            <a:r>
              <a:rPr lang="en-GB" dirty="0">
                <a:solidFill>
                  <a:srgbClr val="000000"/>
                </a:solidFill>
                <a:effectLst/>
                <a:latin typeface="Fira Code" pitchFamily="49" charset="0"/>
                <a:ea typeface="Fira Code" pitchFamily="49" charset="0"/>
                <a:cs typeface="Fira Code" pitchFamily="49" charset="0"/>
              </a:rPr>
              <a:t>unembed (</a:t>
            </a:r>
            <a:r>
              <a:rPr lang="en-GB" dirty="0">
                <a:solidFill>
                  <a:srgbClr val="257FA0"/>
                </a:solidFill>
                <a:effectLst/>
                <a:latin typeface="Fira Code" pitchFamily="49" charset="0"/>
                <a:ea typeface="Fira Code" pitchFamily="49" charset="0"/>
                <a:cs typeface="Fira Code" pitchFamily="49" charset="0"/>
              </a:rPr>
              <a:t>Var </a:t>
            </a:r>
            <a:r>
              <a:rPr lang="en-GB" dirty="0" err="1">
                <a:solidFill>
                  <a:srgbClr val="000000"/>
                </a:solidFill>
                <a:effectLst/>
                <a:latin typeface="Fira Code" pitchFamily="49" charset="0"/>
                <a:ea typeface="Fira Code" pitchFamily="49" charset="0"/>
                <a:cs typeface="Fira Code" pitchFamily="49" charset="0"/>
              </a:rPr>
              <a:t>i</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DB</a:t>
            </a:r>
            <a:r>
              <a:rPr lang="en-GB" dirty="0" err="1">
                <a:solidFill>
                  <a:srgbClr val="000000"/>
                </a:solidFill>
                <a:effectLst/>
                <a:latin typeface="Fira Code" pitchFamily="49" charset="0"/>
                <a:ea typeface="Fira Code" pitchFamily="49" charset="0"/>
                <a:cs typeface="Fira Code" pitchFamily="49" charset="0"/>
              </a:rPr>
              <a:t>.</a:t>
            </a:r>
            <a:r>
              <a:rPr lang="en-GB" dirty="0" err="1">
                <a:solidFill>
                  <a:srgbClr val="257FA0"/>
                </a:solidFill>
                <a:effectLst/>
                <a:latin typeface="Fira Code" pitchFamily="49" charset="0"/>
                <a:ea typeface="Fira Code" pitchFamily="49" charset="0"/>
                <a:cs typeface="Fira Code" pitchFamily="49" charset="0"/>
              </a:rPr>
              <a:t>Var</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(reify </a:t>
            </a:r>
            <a:r>
              <a:rPr lang="en-GB" dirty="0" err="1">
                <a:solidFill>
                  <a:srgbClr val="000000"/>
                </a:solidFill>
                <a:effectLst/>
                <a:latin typeface="Fira Code" pitchFamily="49" charset="0"/>
                <a:ea typeface="Fira Code" pitchFamily="49" charset="0"/>
                <a:cs typeface="Fira Code" pitchFamily="49" charset="0"/>
              </a:rPr>
              <a:t>i</a:t>
            </a:r>
            <a:r>
              <a:rPr lang="en-GB" dirty="0">
                <a:solidFill>
                  <a:srgbClr val="000000"/>
                </a:solidFill>
                <a:effectLst/>
                <a:latin typeface="Fira Code" pitchFamily="49" charset="0"/>
                <a:ea typeface="Fira Code" pitchFamily="49" charset="0"/>
                <a:cs typeface="Fira Code" pitchFamily="49" charset="0"/>
              </a:rPr>
              <a:t>)</a:t>
            </a:r>
          </a:p>
        </p:txBody>
      </p:sp>
      <p:sp>
        <p:nvSpPr>
          <p:cNvPr id="4" name="Slide Number Placeholder 3">
            <a:extLst>
              <a:ext uri="{FF2B5EF4-FFF2-40B4-BE49-F238E27FC236}">
                <a16:creationId xmlns:a16="http://schemas.microsoft.com/office/drawing/2014/main" id="{F65B85F2-96F7-4D1E-48EA-0E620F7F5E45}"/>
              </a:ext>
            </a:extLst>
          </p:cNvPr>
          <p:cNvSpPr>
            <a:spLocks noGrp="1"/>
          </p:cNvSpPr>
          <p:nvPr>
            <p:ph type="sldNum" sz="quarter" idx="12"/>
          </p:nvPr>
        </p:nvSpPr>
        <p:spPr/>
        <p:txBody>
          <a:bodyPr/>
          <a:lstStyle/>
          <a:p>
            <a:fld id="{6B547C04-AA2C-754F-9E4E-F6B7B0201F60}" type="slidenum">
              <a:rPr lang="en-US" smtClean="0"/>
              <a:pPr/>
              <a:t>54</a:t>
            </a:fld>
            <a:endParaRPr lang="en-US"/>
          </a:p>
        </p:txBody>
      </p:sp>
      <p:grpSp>
        <p:nvGrpSpPr>
          <p:cNvPr id="5" name="Group 4">
            <a:extLst>
              <a:ext uri="{FF2B5EF4-FFF2-40B4-BE49-F238E27FC236}">
                <a16:creationId xmlns:a16="http://schemas.microsoft.com/office/drawing/2014/main" id="{F3B5DEC7-085F-52FE-0E03-3692C2C0510F}"/>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B482935E-0382-67FB-1E23-3AD0F36575CC}"/>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BB1E91BD-1927-722B-D38E-86846DE8FC7B}"/>
                </a:ext>
              </a:extLst>
            </p:cNvPr>
            <p:cNvGrpSpPr/>
            <p:nvPr/>
          </p:nvGrpSpPr>
          <p:grpSpPr>
            <a:xfrm>
              <a:off x="3790892" y="1336907"/>
              <a:ext cx="4463590" cy="529805"/>
              <a:chOff x="3576142" y="1392200"/>
              <a:chExt cx="4463590" cy="529805"/>
            </a:xfrm>
          </p:grpSpPr>
          <p:pic>
            <p:nvPicPr>
              <p:cNvPr id="18" name="Picture 17" descr="A black background with white text&#10;&#10;AI-generated content may be incorrect.">
                <a:extLst>
                  <a:ext uri="{FF2B5EF4-FFF2-40B4-BE49-F238E27FC236}">
                    <a16:creationId xmlns:a16="http://schemas.microsoft.com/office/drawing/2014/main" id="{07F70218-45E2-A790-F62F-589154813C9B}"/>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9" name="Straight Connector 18">
                <a:extLst>
                  <a:ext uri="{FF2B5EF4-FFF2-40B4-BE49-F238E27FC236}">
                    <a16:creationId xmlns:a16="http://schemas.microsoft.com/office/drawing/2014/main" id="{C154B6F7-D886-90BA-88B0-3973946BA924}"/>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A close up of a black background&#10;&#10;AI-generated content may be incorrect.">
                <a:extLst>
                  <a:ext uri="{FF2B5EF4-FFF2-40B4-BE49-F238E27FC236}">
                    <a16:creationId xmlns:a16="http://schemas.microsoft.com/office/drawing/2014/main" id="{3528334C-7080-3B5F-70B9-8A89A702A3F1}"/>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8" name="TextBox 7">
              <a:extLst>
                <a:ext uri="{FF2B5EF4-FFF2-40B4-BE49-F238E27FC236}">
                  <a16:creationId xmlns:a16="http://schemas.microsoft.com/office/drawing/2014/main" id="{A36C44BE-0F4C-7D21-E13F-0DCDB6263C14}"/>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9" name="Picture 10" descr="Alex Kavvos">
              <a:extLst>
                <a:ext uri="{FF2B5EF4-FFF2-40B4-BE49-F238E27FC236}">
                  <a16:creationId xmlns:a16="http://schemas.microsoft.com/office/drawing/2014/main" id="{C4D1FC36-D25D-7A3F-8033-26D5404F0F3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94AF248-7B97-D3CD-B739-A50517D57F48}"/>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CDC70B6F-2362-AC5B-0866-3C923B9D1CD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1582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p:tgtEl>
                                          <p:spTgt spid="13"/>
                                        </p:tgtEl>
                                        <p:attrNameLst>
                                          <p:attrName>ppt_y</p:attrName>
                                        </p:attrNameLst>
                                      </p:cBhvr>
                                      <p:tavLst>
                                        <p:tav tm="0">
                                          <p:val>
                                            <p:strVal val="#ppt_y+#ppt_h*1.125000"/>
                                          </p:val>
                                        </p:tav>
                                        <p:tav tm="100000">
                                          <p:val>
                                            <p:strVal val="#ppt_y"/>
                                          </p:val>
                                        </p:tav>
                                      </p:tavLst>
                                    </p:anim>
                                    <p:animEffect transition="in" filter="wipe(up)">
                                      <p:cBhvr>
                                        <p:cTn id="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16A8E-25CC-8481-73D6-DFF7A9D47F4F}"/>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114F6E6F-6D3F-6F02-72DF-88E9E0D758B4}"/>
              </a:ext>
            </a:extLst>
          </p:cNvPr>
          <p:cNvSpPr txBox="1"/>
          <p:nvPr/>
        </p:nvSpPr>
        <p:spPr>
          <a:xfrm>
            <a:off x="1807265" y="2140648"/>
            <a:ext cx="8577470" cy="1754326"/>
          </a:xfrm>
          <a:prstGeom prst="rect">
            <a:avLst/>
          </a:prstGeom>
          <a:noFill/>
        </p:spPr>
        <p:txBody>
          <a:bodyPr wrap="square">
            <a:spAutoFit/>
          </a:bodyPr>
          <a:lstStyle/>
          <a:p>
            <a:pPr>
              <a:buNone/>
            </a:pPr>
            <a:r>
              <a:rPr lang="en-GB" dirty="0">
                <a:solidFill>
                  <a:schemeClr val="accent3"/>
                </a:solidFill>
                <a:latin typeface="Fira Code" pitchFamily="49" charset="0"/>
                <a:ea typeface="Fira Code" pitchFamily="49" charset="0"/>
                <a:cs typeface="Fira Code" pitchFamily="49" charset="0"/>
              </a:rPr>
              <a:t>-- Intrinsically Typed </a:t>
            </a:r>
            <a:r>
              <a:rPr lang="en-GB" dirty="0">
                <a:solidFill>
                  <a:srgbClr val="CDCDCD"/>
                </a:solidFill>
                <a:latin typeface="Fira Code" pitchFamily="49" charset="0"/>
                <a:ea typeface="Fira Code" pitchFamily="49" charset="0"/>
                <a:cs typeface="Fira Code" pitchFamily="49" charset="0"/>
              </a:rPr>
              <a:t>✅</a:t>
            </a:r>
            <a:endParaRPr lang="en-GB" dirty="0">
              <a:solidFill>
                <a:srgbClr val="000000"/>
              </a:solidFill>
              <a:latin typeface="Fira Code" pitchFamily="49" charset="0"/>
              <a:ea typeface="Fira Code" pitchFamily="49" charset="0"/>
              <a:cs typeface="Fira Code" pitchFamily="49" charset="0"/>
            </a:endParaRPr>
          </a:p>
          <a:p>
            <a:r>
              <a:rPr lang="en-GB" dirty="0">
                <a:solidFill>
                  <a:srgbClr val="0F7001"/>
                </a:solidFill>
                <a:latin typeface="JetBrains Mono" panose="02000009000000000000" pitchFamily="49" charset="0"/>
              </a:rPr>
              <a:t>-- </a:t>
            </a:r>
            <a:r>
              <a:rPr lang="en-GB" dirty="0">
                <a:solidFill>
                  <a:srgbClr val="0F7001"/>
                </a:solidFill>
                <a:latin typeface="Fira Code" pitchFamily="49" charset="0"/>
                <a:ea typeface="Fira Code" pitchFamily="49" charset="0"/>
                <a:cs typeface="Fira Code" pitchFamily="49" charset="0"/>
              </a:rPr>
              <a:t>Ergonomic </a:t>
            </a:r>
            <a:r>
              <a:rPr lang="en-GB" dirty="0">
                <a:solidFill>
                  <a:srgbClr val="CDCDCD"/>
                </a:solidFill>
                <a:latin typeface="Google Sans"/>
              </a:rPr>
              <a:t> ✅</a:t>
            </a:r>
            <a:endParaRPr lang="en-GB" dirty="0">
              <a:solidFill>
                <a:srgbClr val="257FA0"/>
              </a:solidFill>
              <a:latin typeface="Fira Code" pitchFamily="49" charset="0"/>
              <a:ea typeface="Fira Code" pitchFamily="49" charset="0"/>
              <a:cs typeface="Fira Code" pitchFamily="49" charset="0"/>
            </a:endParaRPr>
          </a:p>
          <a:p>
            <a:r>
              <a:rPr lang="en-GB" dirty="0">
                <a:solidFill>
                  <a:srgbClr val="0F7001"/>
                </a:solidFill>
                <a:latin typeface="Fira Code" pitchFamily="49" charset="0"/>
                <a:ea typeface="Fira Code" pitchFamily="49" charset="0"/>
                <a:cs typeface="Fira Code" pitchFamily="49" charset="0"/>
              </a:rPr>
              <a:t>-- Compatible with Type Theory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Isomorphic to First-Order Embedding:</a:t>
            </a:r>
          </a:p>
          <a:p>
            <a:r>
              <a:rPr lang="en-GB" dirty="0">
                <a:solidFill>
                  <a:srgbClr val="0D7001"/>
                </a:solidFill>
                <a:latin typeface="Fira Code" pitchFamily="49" charset="0"/>
                <a:ea typeface="Fira Code" pitchFamily="49" charset="0"/>
                <a:cs typeface="Fira Code" pitchFamily="49" charset="0"/>
              </a:rPr>
              <a:t>-- * </a:t>
            </a:r>
            <a:r>
              <a:rPr lang="en-GB" dirty="0">
                <a:solidFill>
                  <a:srgbClr val="0F7001"/>
                </a:solidFill>
                <a:latin typeface="Fira Code" pitchFamily="49" charset="0"/>
                <a:ea typeface="Fira Code" pitchFamily="49" charset="0"/>
                <a:cs typeface="Fira Code" pitchFamily="49" charset="0"/>
              </a:rPr>
              <a:t>No Exotic Terms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 Type-Safe Unembedding </a:t>
            </a:r>
            <a:r>
              <a:rPr lang="en-GB" dirty="0">
                <a:solidFill>
                  <a:srgbClr val="CDCDCD"/>
                </a:solidFill>
                <a:latin typeface="Fira Code" pitchFamily="49" charset="0"/>
                <a:ea typeface="Fira Code" pitchFamily="49" charset="0"/>
                <a:cs typeface="Fira Code" pitchFamily="49" charset="0"/>
              </a:rPr>
              <a:t>✅</a:t>
            </a:r>
          </a:p>
        </p:txBody>
      </p:sp>
      <p:sp>
        <p:nvSpPr>
          <p:cNvPr id="4" name="Slide Number Placeholder 3">
            <a:extLst>
              <a:ext uri="{FF2B5EF4-FFF2-40B4-BE49-F238E27FC236}">
                <a16:creationId xmlns:a16="http://schemas.microsoft.com/office/drawing/2014/main" id="{0CD01795-42F5-376B-3F14-D4E8988CA945}"/>
              </a:ext>
            </a:extLst>
          </p:cNvPr>
          <p:cNvSpPr>
            <a:spLocks noGrp="1"/>
          </p:cNvSpPr>
          <p:nvPr>
            <p:ph type="sldNum" sz="quarter" idx="12"/>
          </p:nvPr>
        </p:nvSpPr>
        <p:spPr/>
        <p:txBody>
          <a:bodyPr/>
          <a:lstStyle/>
          <a:p>
            <a:fld id="{6B547C04-AA2C-754F-9E4E-F6B7B0201F60}" type="slidenum">
              <a:rPr lang="en-US" smtClean="0"/>
              <a:pPr/>
              <a:t>55</a:t>
            </a:fld>
            <a:endParaRPr lang="en-US"/>
          </a:p>
        </p:txBody>
      </p:sp>
      <p:grpSp>
        <p:nvGrpSpPr>
          <p:cNvPr id="5" name="Group 4">
            <a:extLst>
              <a:ext uri="{FF2B5EF4-FFF2-40B4-BE49-F238E27FC236}">
                <a16:creationId xmlns:a16="http://schemas.microsoft.com/office/drawing/2014/main" id="{D26E7DB2-6E0D-4087-262C-26CC8786FFA5}"/>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9A4E1863-A505-FC9C-8A70-B8488DD3AECE}"/>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6E096361-8E64-A622-00B4-F95751AF92C1}"/>
                </a:ext>
              </a:extLst>
            </p:cNvPr>
            <p:cNvGrpSpPr/>
            <p:nvPr/>
          </p:nvGrpSpPr>
          <p:grpSpPr>
            <a:xfrm>
              <a:off x="3790892" y="1336907"/>
              <a:ext cx="4463590" cy="529805"/>
              <a:chOff x="3576142" y="1392200"/>
              <a:chExt cx="4463590" cy="529805"/>
            </a:xfrm>
          </p:grpSpPr>
          <p:pic>
            <p:nvPicPr>
              <p:cNvPr id="18" name="Picture 17" descr="A black background with white text&#10;&#10;AI-generated content may be incorrect.">
                <a:extLst>
                  <a:ext uri="{FF2B5EF4-FFF2-40B4-BE49-F238E27FC236}">
                    <a16:creationId xmlns:a16="http://schemas.microsoft.com/office/drawing/2014/main" id="{515C3D9F-2CC5-56D1-6C39-6D333E7AD89B}"/>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9" name="Straight Connector 18">
                <a:extLst>
                  <a:ext uri="{FF2B5EF4-FFF2-40B4-BE49-F238E27FC236}">
                    <a16:creationId xmlns:a16="http://schemas.microsoft.com/office/drawing/2014/main" id="{7BAA6BB0-4599-D2D1-1EFF-A9AE2156C466}"/>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A close up of a black background&#10;&#10;AI-generated content may be incorrect.">
                <a:extLst>
                  <a:ext uri="{FF2B5EF4-FFF2-40B4-BE49-F238E27FC236}">
                    <a16:creationId xmlns:a16="http://schemas.microsoft.com/office/drawing/2014/main" id="{98BFCED8-CCD9-E506-3B4A-B1EC1D67B0F0}"/>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8" name="TextBox 7">
              <a:extLst>
                <a:ext uri="{FF2B5EF4-FFF2-40B4-BE49-F238E27FC236}">
                  <a16:creationId xmlns:a16="http://schemas.microsoft.com/office/drawing/2014/main" id="{242B359D-8345-9EC5-773F-D91BF7E455D0}"/>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9" name="Picture 10" descr="Alex Kavvos">
              <a:extLst>
                <a:ext uri="{FF2B5EF4-FFF2-40B4-BE49-F238E27FC236}">
                  <a16:creationId xmlns:a16="http://schemas.microsoft.com/office/drawing/2014/main" id="{DFF62233-7265-1A4E-39DE-FED5369FF5D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E7AE8EE-CC45-9D5B-423A-A505AFD1399C}"/>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BD952A81-D66F-9F74-3121-005186337BC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id="{BD9EC0AD-C31D-8962-60AD-28BCC11D1EC8}"/>
              </a:ext>
            </a:extLst>
          </p:cNvPr>
          <p:cNvSpPr txBox="1"/>
          <p:nvPr/>
        </p:nvSpPr>
        <p:spPr>
          <a:xfrm>
            <a:off x="1807264" y="3783008"/>
            <a:ext cx="9106541" cy="646331"/>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Back again </a:t>
            </a:r>
            <a:r>
              <a:rPr lang="en-GB" b="0" i="0" dirty="0">
                <a:solidFill>
                  <a:srgbClr val="CDCDCD"/>
                </a:solidFill>
                <a:effectLst/>
                <a:latin typeface="Fira Code" pitchFamily="49" charset="0"/>
                <a:ea typeface="Fira Code" pitchFamily="49" charset="0"/>
                <a:cs typeface="Fira Code" pitchFamily="49" charset="0"/>
              </a:rPr>
              <a:t>✅</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000000"/>
                </a:solidFill>
                <a:latin typeface="Fira Code" pitchFamily="49" charset="0"/>
                <a:ea typeface="Fira Code" pitchFamily="49" charset="0"/>
                <a:cs typeface="Fira Code" pitchFamily="49" charset="0"/>
              </a:rPr>
              <a:t>contextualise </a:t>
            </a:r>
            <a:r>
              <a:rPr lang="en-GB" dirty="0">
                <a:solidFill>
                  <a:srgbClr val="0000FF"/>
                </a:solidFill>
                <a:latin typeface="Fira Code" pitchFamily="49" charset="0"/>
                <a:ea typeface="Fira Code" pitchFamily="49" charset="0"/>
                <a:cs typeface="Fira Code" pitchFamily="49" charset="0"/>
              </a:rPr>
              <a:t>:: </a:t>
            </a:r>
            <a:r>
              <a:rPr lang="en-GB" dirty="0">
                <a:solidFill>
                  <a:srgbClr val="000000"/>
                </a:solidFill>
                <a:latin typeface="JetBrains Mono" panose="02000009000000000000" pitchFamily="49" charset="0"/>
              </a:rPr>
              <a:t>DB.</a:t>
            </a:r>
            <a:r>
              <a:rPr lang="en-GB" dirty="0">
                <a:solidFill>
                  <a:srgbClr val="257FA0"/>
                </a:solidFill>
                <a:latin typeface="Fira Code" pitchFamily="49" charset="0"/>
                <a:ea typeface="Fira Code" pitchFamily="49" charset="0"/>
                <a:cs typeface="Fira Code" pitchFamily="49" charset="0"/>
              </a:rPr>
              <a:t>STLC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 </a:t>
            </a:r>
            <a:r>
              <a:rPr lang="en-GB" dirty="0">
                <a:solidFill>
                  <a:srgbClr val="0000FF"/>
                </a:solidFill>
                <a:latin typeface="Fira Code" pitchFamily="49" charset="0"/>
                <a:ea typeface="Fira Code" pitchFamily="49" charset="0"/>
                <a:cs typeface="Fira Code" pitchFamily="49" charset="0"/>
              </a:rPr>
              <a:t>-&gt; </a:t>
            </a:r>
            <a:r>
              <a:rPr lang="en-GB" dirty="0">
                <a:solidFill>
                  <a:srgbClr val="257FA0"/>
                </a:solidFill>
                <a:latin typeface="Fira Code" pitchFamily="49" charset="0"/>
                <a:ea typeface="Fira Code" pitchFamily="49" charset="0"/>
                <a:cs typeface="Fira Code" pitchFamily="49" charset="0"/>
              </a:rPr>
              <a:t>STLC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a:t>
            </a:r>
          </a:p>
        </p:txBody>
      </p:sp>
    </p:spTree>
    <p:extLst>
      <p:ext uri="{BB962C8B-B14F-4D97-AF65-F5344CB8AC3E}">
        <p14:creationId xmlns:p14="http://schemas.microsoft.com/office/powerpoint/2010/main" val="1818307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96537-F49B-ADC5-6C4D-D7A1550836AA}"/>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3674C823-C502-42D8-58C8-23A7C670F7A2}"/>
              </a:ext>
            </a:extLst>
          </p:cNvPr>
          <p:cNvSpPr txBox="1"/>
          <p:nvPr/>
        </p:nvSpPr>
        <p:spPr>
          <a:xfrm>
            <a:off x="1807265" y="2140648"/>
            <a:ext cx="8577470" cy="3139321"/>
          </a:xfrm>
          <a:prstGeom prst="rect">
            <a:avLst/>
          </a:prstGeom>
          <a:noFill/>
        </p:spPr>
        <p:txBody>
          <a:bodyPr wrap="square">
            <a:spAutoFit/>
          </a:bodyPr>
          <a:lstStyle/>
          <a:p>
            <a:pPr>
              <a:buNone/>
            </a:pPr>
            <a:r>
              <a:rPr lang="en-GB" dirty="0">
                <a:solidFill>
                  <a:schemeClr val="accent3"/>
                </a:solidFill>
                <a:latin typeface="Fira Code" pitchFamily="49" charset="0"/>
                <a:ea typeface="Fira Code" pitchFamily="49" charset="0"/>
                <a:cs typeface="Fira Code" pitchFamily="49" charset="0"/>
              </a:rPr>
              <a:t>-- Intrinsically Typed </a:t>
            </a:r>
            <a:r>
              <a:rPr lang="en-GB" dirty="0">
                <a:solidFill>
                  <a:srgbClr val="CDCDCD"/>
                </a:solidFill>
                <a:latin typeface="Fira Code" pitchFamily="49" charset="0"/>
                <a:ea typeface="Fira Code" pitchFamily="49" charset="0"/>
                <a:cs typeface="Fira Code" pitchFamily="49" charset="0"/>
              </a:rPr>
              <a:t>✅</a:t>
            </a:r>
            <a:endParaRPr lang="en-GB" dirty="0">
              <a:solidFill>
                <a:srgbClr val="000000"/>
              </a:solidFill>
              <a:latin typeface="Fira Code" pitchFamily="49" charset="0"/>
              <a:ea typeface="Fira Code" pitchFamily="49" charset="0"/>
              <a:cs typeface="Fira Code" pitchFamily="49" charset="0"/>
            </a:endParaRPr>
          </a:p>
          <a:p>
            <a:r>
              <a:rPr lang="en-GB" dirty="0">
                <a:solidFill>
                  <a:srgbClr val="0F7001"/>
                </a:solidFill>
                <a:latin typeface="JetBrains Mono" panose="02000009000000000000" pitchFamily="49" charset="0"/>
              </a:rPr>
              <a:t>-- </a:t>
            </a:r>
            <a:r>
              <a:rPr lang="en-GB" dirty="0">
                <a:solidFill>
                  <a:srgbClr val="0F7001"/>
                </a:solidFill>
                <a:latin typeface="Fira Code" pitchFamily="49" charset="0"/>
                <a:ea typeface="Fira Code" pitchFamily="49" charset="0"/>
                <a:cs typeface="Fira Code" pitchFamily="49" charset="0"/>
              </a:rPr>
              <a:t>Ergonomic </a:t>
            </a:r>
            <a:r>
              <a:rPr lang="en-GB" dirty="0">
                <a:solidFill>
                  <a:srgbClr val="CDCDCD"/>
                </a:solidFill>
                <a:latin typeface="Google Sans"/>
              </a:rPr>
              <a:t> ✅</a:t>
            </a:r>
            <a:endParaRPr lang="en-GB" dirty="0">
              <a:solidFill>
                <a:srgbClr val="257FA0"/>
              </a:solidFill>
              <a:latin typeface="Fira Code" pitchFamily="49" charset="0"/>
              <a:ea typeface="Fira Code" pitchFamily="49" charset="0"/>
              <a:cs typeface="Fira Code" pitchFamily="49" charset="0"/>
            </a:endParaRPr>
          </a:p>
          <a:p>
            <a:r>
              <a:rPr lang="en-GB" dirty="0">
                <a:solidFill>
                  <a:srgbClr val="0F7001"/>
                </a:solidFill>
                <a:latin typeface="Fira Code" pitchFamily="49" charset="0"/>
                <a:ea typeface="Fira Code" pitchFamily="49" charset="0"/>
                <a:cs typeface="Fira Code" pitchFamily="49" charset="0"/>
              </a:rPr>
              <a:t>-- Compatible with Type Theory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Isomorphic to First-Order Embedding:</a:t>
            </a:r>
          </a:p>
          <a:p>
            <a:r>
              <a:rPr lang="en-GB" dirty="0">
                <a:solidFill>
                  <a:srgbClr val="0D7001"/>
                </a:solidFill>
                <a:latin typeface="Fira Code" pitchFamily="49" charset="0"/>
                <a:ea typeface="Fira Code" pitchFamily="49" charset="0"/>
                <a:cs typeface="Fira Code" pitchFamily="49" charset="0"/>
              </a:rPr>
              <a:t>-- * </a:t>
            </a:r>
            <a:r>
              <a:rPr lang="en-GB" dirty="0">
                <a:solidFill>
                  <a:srgbClr val="0F7001"/>
                </a:solidFill>
                <a:latin typeface="Fira Code" pitchFamily="49" charset="0"/>
                <a:ea typeface="Fira Code" pitchFamily="49" charset="0"/>
                <a:cs typeface="Fira Code" pitchFamily="49" charset="0"/>
              </a:rPr>
              <a:t>No Exotic Terms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 Type-Safe Unembedding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 Back again </a:t>
            </a:r>
            <a:r>
              <a:rPr lang="en-GB" dirty="0">
                <a:solidFill>
                  <a:srgbClr val="CDCDCD"/>
                </a:solidFill>
                <a:latin typeface="Fira Code" pitchFamily="49" charset="0"/>
                <a:ea typeface="Fira Code" pitchFamily="49" charset="0"/>
                <a:cs typeface="Fira Code" pitchFamily="49" charset="0"/>
              </a:rPr>
              <a:t>✅</a:t>
            </a:r>
            <a:endParaRPr lang="en-GB" dirty="0">
              <a:solidFill>
                <a:srgbClr val="000000"/>
              </a:solidFill>
              <a:latin typeface="Fira Code" pitchFamily="49" charset="0"/>
              <a:ea typeface="Fira Code" pitchFamily="49" charset="0"/>
              <a:cs typeface="Fira Code" pitchFamily="49" charset="0"/>
            </a:endParaRPr>
          </a:p>
          <a:p>
            <a:pPr>
              <a:buNone/>
            </a:pPr>
            <a:endParaRPr lang="en-GB" dirty="0">
              <a:solidFill>
                <a:srgbClr val="000000"/>
              </a:solidFill>
              <a:effectLst/>
              <a:latin typeface="Fira Code" pitchFamily="49" charset="0"/>
              <a:ea typeface="Fira Code" pitchFamily="49" charset="0"/>
              <a:cs typeface="Fira Code" pitchFamily="49" charset="0"/>
            </a:endParaRPr>
          </a:p>
          <a:p>
            <a:pPr>
              <a:buNone/>
            </a:pPr>
            <a:endParaRPr lang="en-GB" dirty="0">
              <a:solidFill>
                <a:srgbClr val="000000"/>
              </a:solidFill>
              <a:latin typeface="Fira Code" pitchFamily="49" charset="0"/>
              <a:ea typeface="Fira Code" pitchFamily="49" charset="0"/>
              <a:cs typeface="Fira Code" pitchFamily="49" charset="0"/>
            </a:endParaRPr>
          </a:p>
          <a:p>
            <a:endParaRPr lang="en-GB" dirty="0">
              <a:solidFill>
                <a:srgbClr val="257FA0"/>
              </a:solidFill>
              <a:effectLst/>
              <a:latin typeface="Fira Code" pitchFamily="49" charset="0"/>
              <a:ea typeface="Fira Code" pitchFamily="49" charset="0"/>
              <a:cs typeface="Fira Code" pitchFamily="49" charset="0"/>
            </a:endParaRPr>
          </a:p>
          <a:p>
            <a:endParaRPr lang="en-GB" dirty="0">
              <a:solidFill>
                <a:srgbClr val="000000"/>
              </a:solidFill>
              <a:effectLst/>
              <a:latin typeface="Fira Code" pitchFamily="49" charset="0"/>
              <a:ea typeface="Fira Code" pitchFamily="49" charset="0"/>
              <a:cs typeface="Fira Code" pitchFamily="49" charset="0"/>
            </a:endParaRPr>
          </a:p>
        </p:txBody>
      </p:sp>
      <p:sp>
        <p:nvSpPr>
          <p:cNvPr id="6" name="Slide Number Placeholder 5">
            <a:extLst>
              <a:ext uri="{FF2B5EF4-FFF2-40B4-BE49-F238E27FC236}">
                <a16:creationId xmlns:a16="http://schemas.microsoft.com/office/drawing/2014/main" id="{01744BCE-63CE-1636-E4E8-5D011FF57550}"/>
              </a:ext>
            </a:extLst>
          </p:cNvPr>
          <p:cNvSpPr>
            <a:spLocks noGrp="1"/>
          </p:cNvSpPr>
          <p:nvPr>
            <p:ph type="sldNum" sz="quarter" idx="12"/>
          </p:nvPr>
        </p:nvSpPr>
        <p:spPr/>
        <p:txBody>
          <a:bodyPr/>
          <a:lstStyle/>
          <a:p>
            <a:fld id="{6B547C04-AA2C-754F-9E4E-F6B7B0201F60}" type="slidenum">
              <a:rPr lang="en-US" smtClean="0"/>
              <a:pPr/>
              <a:t>56</a:t>
            </a:fld>
            <a:endParaRPr lang="en-US"/>
          </a:p>
        </p:txBody>
      </p:sp>
      <p:grpSp>
        <p:nvGrpSpPr>
          <p:cNvPr id="7" name="Group 6">
            <a:extLst>
              <a:ext uri="{FF2B5EF4-FFF2-40B4-BE49-F238E27FC236}">
                <a16:creationId xmlns:a16="http://schemas.microsoft.com/office/drawing/2014/main" id="{F28F857A-43EC-C83F-7950-02931CC65BDB}"/>
              </a:ext>
            </a:extLst>
          </p:cNvPr>
          <p:cNvGrpSpPr/>
          <p:nvPr/>
        </p:nvGrpSpPr>
        <p:grpSpPr>
          <a:xfrm>
            <a:off x="999626" y="136525"/>
            <a:ext cx="10192748" cy="1793645"/>
            <a:chOff x="999626" y="136525"/>
            <a:chExt cx="10192748" cy="1793645"/>
          </a:xfrm>
        </p:grpSpPr>
        <p:pic>
          <p:nvPicPr>
            <p:cNvPr id="8" name="Picture 7">
              <a:extLst>
                <a:ext uri="{FF2B5EF4-FFF2-40B4-BE49-F238E27FC236}">
                  <a16:creationId xmlns:a16="http://schemas.microsoft.com/office/drawing/2014/main" id="{65D3BCB2-F7CB-E96A-D2A9-CEFE68D3EF45}"/>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9" name="Group 8">
              <a:extLst>
                <a:ext uri="{FF2B5EF4-FFF2-40B4-BE49-F238E27FC236}">
                  <a16:creationId xmlns:a16="http://schemas.microsoft.com/office/drawing/2014/main" id="{D845B8FA-FD78-1B5E-E640-83BE2EA0C240}"/>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AB8912E9-105F-C1F1-5C2E-00B46AE5F9F8}"/>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0" name="Straight Connector 19">
                <a:extLst>
                  <a:ext uri="{FF2B5EF4-FFF2-40B4-BE49-F238E27FC236}">
                    <a16:creationId xmlns:a16="http://schemas.microsoft.com/office/drawing/2014/main" id="{F5505CAE-4C89-036A-F5AD-915B139896D2}"/>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1" name="Picture 20" descr="A close up of a black background&#10;&#10;AI-generated content may be incorrect.">
                <a:extLst>
                  <a:ext uri="{FF2B5EF4-FFF2-40B4-BE49-F238E27FC236}">
                    <a16:creationId xmlns:a16="http://schemas.microsoft.com/office/drawing/2014/main" id="{15D97F25-E05B-BE73-EF5D-05009DDFE78B}"/>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11" name="TextBox 10">
              <a:extLst>
                <a:ext uri="{FF2B5EF4-FFF2-40B4-BE49-F238E27FC236}">
                  <a16:creationId xmlns:a16="http://schemas.microsoft.com/office/drawing/2014/main" id="{C8FDA108-3AC8-A60B-A379-1B6DFAA2AE5C}"/>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3" name="Picture 10" descr="Alex Kavvos">
              <a:extLst>
                <a:ext uri="{FF2B5EF4-FFF2-40B4-BE49-F238E27FC236}">
                  <a16:creationId xmlns:a16="http://schemas.microsoft.com/office/drawing/2014/main" id="{20880C12-EC0E-A2C1-1EBF-E79DE4771F8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6F6B896A-7EF9-676D-CB19-7BC3D46651D8}"/>
                </a:ext>
              </a:extLst>
            </p:cNvPr>
            <p:cNvPicPr>
              <a:picLocks noChangeAspect="1"/>
            </p:cNvPicPr>
            <p:nvPr/>
          </p:nvPicPr>
          <p:blipFill>
            <a:blip r:embed="rId7"/>
            <a:srcRect l="18354"/>
            <a:stretch/>
          </p:blipFill>
          <p:spPr>
            <a:xfrm>
              <a:off x="999626" y="136525"/>
              <a:ext cx="1462651" cy="1791450"/>
            </a:xfrm>
            <a:prstGeom prst="rect">
              <a:avLst/>
            </a:prstGeom>
          </p:spPr>
        </p:pic>
        <p:pic>
          <p:nvPicPr>
            <p:cNvPr id="18" name="Picture 4" descr="Meng Wang (head of group)">
              <a:extLst>
                <a:ext uri="{FF2B5EF4-FFF2-40B4-BE49-F238E27FC236}">
                  <a16:creationId xmlns:a16="http://schemas.microsoft.com/office/drawing/2014/main" id="{9745B280-335F-AC81-13DD-C4C68AB9106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24" name="TextBox 23">
            <a:extLst>
              <a:ext uri="{FF2B5EF4-FFF2-40B4-BE49-F238E27FC236}">
                <a16:creationId xmlns:a16="http://schemas.microsoft.com/office/drawing/2014/main" id="{4DD70C25-CFEF-7CCF-1FD4-1CB6EDEAC59F}"/>
              </a:ext>
            </a:extLst>
          </p:cNvPr>
          <p:cNvSpPr txBox="1"/>
          <p:nvPr/>
        </p:nvSpPr>
        <p:spPr>
          <a:xfrm>
            <a:off x="1807265" y="4061335"/>
            <a:ext cx="9106541" cy="923330"/>
          </a:xfrm>
          <a:prstGeom prst="rect">
            <a:avLst/>
          </a:prstGeom>
          <a:noFill/>
        </p:spPr>
        <p:txBody>
          <a:bodyPr wrap="square">
            <a:spAutoFit/>
          </a:bodyPr>
          <a:lstStyle/>
          <a:p>
            <a:r>
              <a:rPr lang="en-GB" dirty="0">
                <a:solidFill>
                  <a:srgbClr val="0F7001"/>
                </a:solidFill>
                <a:latin typeface="Fira Code" pitchFamily="49" charset="0"/>
                <a:ea typeface="Fira Code" pitchFamily="49" charset="0"/>
                <a:cs typeface="Fira Code" pitchFamily="49" charset="0"/>
              </a:rPr>
              <a:t>-- “Super-fold” Semantics </a:t>
            </a:r>
            <a:r>
              <a:rPr lang="en-GB" dirty="0">
                <a:solidFill>
                  <a:srgbClr val="CDCDCD"/>
                </a:solidFill>
                <a:latin typeface="Fira Code" pitchFamily="49" charset="0"/>
                <a:ea typeface="Fira Code" pitchFamily="49" charset="0"/>
                <a:cs typeface="Fira Code" pitchFamily="49" charset="0"/>
              </a:rPr>
              <a:t>✅</a:t>
            </a:r>
          </a:p>
          <a:p>
            <a:pPr>
              <a:buNone/>
            </a:pPr>
            <a:r>
              <a:rPr lang="en-GB" dirty="0" err="1">
                <a:solidFill>
                  <a:srgbClr val="000000"/>
                </a:solidFill>
                <a:latin typeface="Fira Code" pitchFamily="49" charset="0"/>
                <a:ea typeface="Fira Code" pitchFamily="49" charset="0"/>
                <a:cs typeface="Fira Code" pitchFamily="49" charset="0"/>
              </a:rPr>
              <a:t>transmitCtx</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STLC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 </a:t>
            </a:r>
            <a:r>
              <a:rPr lang="en-GB" dirty="0">
                <a:solidFill>
                  <a:srgbClr val="0000FF"/>
                </a:solidFill>
                <a:latin typeface="Fira Code" pitchFamily="49" charset="0"/>
                <a:ea typeface="Fira Code" pitchFamily="49" charset="0"/>
                <a:cs typeface="Fira Code" pitchFamily="49" charset="0"/>
              </a:rPr>
              <a:t>-&gt; </a:t>
            </a:r>
            <a:r>
              <a:rPr lang="en-GB" dirty="0">
                <a:solidFill>
                  <a:srgbClr val="257FA0"/>
                </a:solidFill>
                <a:latin typeface="Fira Code" pitchFamily="49" charset="0"/>
                <a:ea typeface="Fira Code" pitchFamily="49" charset="0"/>
                <a:cs typeface="Fira Code" pitchFamily="49" charset="0"/>
              </a:rPr>
              <a:t>STLC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 </a:t>
            </a:r>
          </a:p>
          <a:p>
            <a:r>
              <a:rPr lang="en-GB" dirty="0" err="1">
                <a:solidFill>
                  <a:srgbClr val="000000"/>
                </a:solidFill>
                <a:latin typeface="Fira Code" pitchFamily="49" charset="0"/>
                <a:ea typeface="Fira Code" pitchFamily="49" charset="0"/>
                <a:cs typeface="Fira Code" pitchFamily="49" charset="0"/>
              </a:rPr>
              <a:t>transmitCtx</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contextualise </a:t>
            </a:r>
            <a:r>
              <a:rPr lang="en-GB" dirty="0">
                <a:solidFill>
                  <a:srgbClr val="0000FF"/>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marshal </a:t>
            </a:r>
            <a:r>
              <a:rPr lang="en-GB" dirty="0">
                <a:solidFill>
                  <a:srgbClr val="0000FF"/>
                </a:solidFill>
                <a:latin typeface="Fira Code" pitchFamily="49" charset="0"/>
                <a:ea typeface="Fira Code" pitchFamily="49" charset="0"/>
                <a:cs typeface="Fira Code" pitchFamily="49" charset="0"/>
              </a:rPr>
              <a:t>.</a:t>
            </a:r>
            <a:r>
              <a:rPr lang="en-GB" dirty="0">
                <a:solidFill>
                  <a:srgbClr val="000000"/>
                </a:solidFill>
                <a:latin typeface="Fira Code" pitchFamily="49" charset="0"/>
                <a:ea typeface="Fira Code" pitchFamily="49" charset="0"/>
                <a:cs typeface="Fira Code" pitchFamily="49" charset="0"/>
              </a:rPr>
              <a:t> unembed</a:t>
            </a:r>
          </a:p>
        </p:txBody>
      </p:sp>
    </p:spTree>
    <p:extLst>
      <p:ext uri="{BB962C8B-B14F-4D97-AF65-F5344CB8AC3E}">
        <p14:creationId xmlns:p14="http://schemas.microsoft.com/office/powerpoint/2010/main" val="2006632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ppt_y</p:attrName>
                                        </p:attrNameLst>
                                      </p:cBhvr>
                                      <p:tavLst>
                                        <p:tav tm="0">
                                          <p:val>
                                            <p:strVal val="#ppt_y+#ppt_h*1.125000"/>
                                          </p:val>
                                        </p:tav>
                                        <p:tav tm="100000">
                                          <p:val>
                                            <p:strVal val="#ppt_y"/>
                                          </p:val>
                                        </p:tav>
                                      </p:tavLst>
                                    </p:anim>
                                    <p:animEffect transition="in" filter="wipe(up)">
                                      <p:cBhvr>
                                        <p:cTn id="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83511-83F6-4C6C-928E-A42D0263155A}"/>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039AA877-71AB-99A4-7F14-8391CBE13D82}"/>
              </a:ext>
            </a:extLst>
          </p:cNvPr>
          <p:cNvSpPr txBox="1"/>
          <p:nvPr/>
        </p:nvSpPr>
        <p:spPr>
          <a:xfrm>
            <a:off x="1807265" y="2140648"/>
            <a:ext cx="8577470" cy="3693319"/>
          </a:xfrm>
          <a:prstGeom prst="rect">
            <a:avLst/>
          </a:prstGeom>
          <a:noFill/>
        </p:spPr>
        <p:txBody>
          <a:bodyPr wrap="square">
            <a:spAutoFit/>
          </a:bodyPr>
          <a:lstStyle/>
          <a:p>
            <a:pPr>
              <a:buNone/>
            </a:pPr>
            <a:r>
              <a:rPr lang="en-GB" dirty="0">
                <a:solidFill>
                  <a:schemeClr val="accent3"/>
                </a:solidFill>
                <a:latin typeface="Fira Code" pitchFamily="49" charset="0"/>
                <a:ea typeface="Fira Code" pitchFamily="49" charset="0"/>
                <a:cs typeface="Fira Code" pitchFamily="49" charset="0"/>
              </a:rPr>
              <a:t>-- Intrinsically Typed </a:t>
            </a:r>
            <a:r>
              <a:rPr lang="en-GB" dirty="0">
                <a:solidFill>
                  <a:srgbClr val="CDCDCD"/>
                </a:solidFill>
                <a:latin typeface="Fira Code" pitchFamily="49" charset="0"/>
                <a:ea typeface="Fira Code" pitchFamily="49" charset="0"/>
                <a:cs typeface="Fira Code" pitchFamily="49" charset="0"/>
              </a:rPr>
              <a:t>✅</a:t>
            </a:r>
            <a:endParaRPr lang="en-GB" dirty="0">
              <a:solidFill>
                <a:srgbClr val="000000"/>
              </a:solidFill>
              <a:latin typeface="Fira Code" pitchFamily="49" charset="0"/>
              <a:ea typeface="Fira Code" pitchFamily="49" charset="0"/>
              <a:cs typeface="Fira Code" pitchFamily="49" charset="0"/>
            </a:endParaRPr>
          </a:p>
          <a:p>
            <a:r>
              <a:rPr lang="en-GB" dirty="0">
                <a:solidFill>
                  <a:srgbClr val="0F7001"/>
                </a:solidFill>
                <a:latin typeface="JetBrains Mono" panose="02000009000000000000" pitchFamily="49" charset="0"/>
              </a:rPr>
              <a:t>-- </a:t>
            </a:r>
            <a:r>
              <a:rPr lang="en-GB" dirty="0">
                <a:solidFill>
                  <a:srgbClr val="0F7001"/>
                </a:solidFill>
                <a:latin typeface="Fira Code" pitchFamily="49" charset="0"/>
                <a:ea typeface="Fira Code" pitchFamily="49" charset="0"/>
                <a:cs typeface="Fira Code" pitchFamily="49" charset="0"/>
              </a:rPr>
              <a:t>Ergonomic </a:t>
            </a:r>
            <a:r>
              <a:rPr lang="en-GB" dirty="0">
                <a:solidFill>
                  <a:srgbClr val="CDCDCD"/>
                </a:solidFill>
                <a:latin typeface="Google Sans"/>
              </a:rPr>
              <a:t> ✅</a:t>
            </a:r>
            <a:endParaRPr lang="en-GB" dirty="0">
              <a:solidFill>
                <a:srgbClr val="257FA0"/>
              </a:solidFill>
              <a:latin typeface="Fira Code" pitchFamily="49" charset="0"/>
              <a:ea typeface="Fira Code" pitchFamily="49" charset="0"/>
              <a:cs typeface="Fira Code" pitchFamily="49" charset="0"/>
            </a:endParaRPr>
          </a:p>
          <a:p>
            <a:r>
              <a:rPr lang="en-GB" dirty="0">
                <a:solidFill>
                  <a:srgbClr val="0F7001"/>
                </a:solidFill>
                <a:latin typeface="Fira Code" pitchFamily="49" charset="0"/>
                <a:ea typeface="Fira Code" pitchFamily="49" charset="0"/>
                <a:cs typeface="Fira Code" pitchFamily="49" charset="0"/>
              </a:rPr>
              <a:t>-- Compatible with Type Theory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Isomorphic to First-Order Embedding:</a:t>
            </a:r>
          </a:p>
          <a:p>
            <a:r>
              <a:rPr lang="en-GB" dirty="0">
                <a:solidFill>
                  <a:srgbClr val="0D7001"/>
                </a:solidFill>
                <a:latin typeface="Fira Code" pitchFamily="49" charset="0"/>
                <a:ea typeface="Fira Code" pitchFamily="49" charset="0"/>
                <a:cs typeface="Fira Code" pitchFamily="49" charset="0"/>
              </a:rPr>
              <a:t>-- * </a:t>
            </a:r>
            <a:r>
              <a:rPr lang="en-GB" dirty="0">
                <a:solidFill>
                  <a:srgbClr val="0F7001"/>
                </a:solidFill>
                <a:latin typeface="Fira Code" pitchFamily="49" charset="0"/>
                <a:ea typeface="Fira Code" pitchFamily="49" charset="0"/>
                <a:cs typeface="Fira Code" pitchFamily="49" charset="0"/>
              </a:rPr>
              <a:t>No Exotic Terms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 Type-Safe Unembedding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 Back again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“Super-fold” Semantics </a:t>
            </a:r>
            <a:r>
              <a:rPr lang="en-GB" dirty="0">
                <a:solidFill>
                  <a:srgbClr val="CDCDCD"/>
                </a:solidFill>
                <a:latin typeface="Fira Code" pitchFamily="49" charset="0"/>
                <a:ea typeface="Fira Code" pitchFamily="49" charset="0"/>
                <a:cs typeface="Fira Code" pitchFamily="49" charset="0"/>
              </a:rPr>
              <a:t>✅</a:t>
            </a:r>
          </a:p>
          <a:p>
            <a:endParaRPr lang="en-GB" dirty="0">
              <a:solidFill>
                <a:srgbClr val="000000"/>
              </a:solidFill>
              <a:latin typeface="Fira Code" pitchFamily="49" charset="0"/>
              <a:ea typeface="Fira Code" pitchFamily="49" charset="0"/>
              <a:cs typeface="Fira Code" pitchFamily="49" charset="0"/>
            </a:endParaRPr>
          </a:p>
          <a:p>
            <a:pPr>
              <a:buNone/>
            </a:pPr>
            <a:endParaRPr lang="en-GB" dirty="0">
              <a:solidFill>
                <a:srgbClr val="000000"/>
              </a:solidFill>
              <a:effectLst/>
              <a:latin typeface="Fira Code" pitchFamily="49" charset="0"/>
              <a:ea typeface="Fira Code" pitchFamily="49" charset="0"/>
              <a:cs typeface="Fira Code" pitchFamily="49" charset="0"/>
            </a:endParaRPr>
          </a:p>
          <a:p>
            <a:pPr>
              <a:buNone/>
            </a:pPr>
            <a:endParaRPr lang="en-GB" dirty="0">
              <a:solidFill>
                <a:srgbClr val="000000"/>
              </a:solidFill>
              <a:latin typeface="Fira Code" pitchFamily="49" charset="0"/>
              <a:ea typeface="Fira Code" pitchFamily="49" charset="0"/>
              <a:cs typeface="Fira Code" pitchFamily="49" charset="0"/>
            </a:endParaRPr>
          </a:p>
          <a:p>
            <a:endParaRPr lang="en-GB" dirty="0">
              <a:solidFill>
                <a:srgbClr val="257FA0"/>
              </a:solidFill>
              <a:effectLst/>
              <a:latin typeface="Fira Code" pitchFamily="49" charset="0"/>
              <a:ea typeface="Fira Code" pitchFamily="49" charset="0"/>
              <a:cs typeface="Fira Code" pitchFamily="49" charset="0"/>
            </a:endParaRPr>
          </a:p>
          <a:p>
            <a:endParaRPr lang="en-GB" dirty="0">
              <a:solidFill>
                <a:srgbClr val="000000"/>
              </a:solidFill>
              <a:effectLst/>
              <a:latin typeface="Fira Code" pitchFamily="49" charset="0"/>
              <a:ea typeface="Fira Code" pitchFamily="49" charset="0"/>
              <a:cs typeface="Fira Code" pitchFamily="49" charset="0"/>
            </a:endParaRPr>
          </a:p>
        </p:txBody>
      </p:sp>
      <p:sp>
        <p:nvSpPr>
          <p:cNvPr id="6" name="Slide Number Placeholder 5">
            <a:extLst>
              <a:ext uri="{FF2B5EF4-FFF2-40B4-BE49-F238E27FC236}">
                <a16:creationId xmlns:a16="http://schemas.microsoft.com/office/drawing/2014/main" id="{FD80F336-00F2-51BF-5814-672BEB64D804}"/>
              </a:ext>
            </a:extLst>
          </p:cNvPr>
          <p:cNvSpPr>
            <a:spLocks noGrp="1"/>
          </p:cNvSpPr>
          <p:nvPr>
            <p:ph type="sldNum" sz="quarter" idx="12"/>
          </p:nvPr>
        </p:nvSpPr>
        <p:spPr/>
        <p:txBody>
          <a:bodyPr/>
          <a:lstStyle/>
          <a:p>
            <a:fld id="{6B547C04-AA2C-754F-9E4E-F6B7B0201F60}" type="slidenum">
              <a:rPr lang="en-US" smtClean="0"/>
              <a:pPr/>
              <a:t>57</a:t>
            </a:fld>
            <a:endParaRPr lang="en-US"/>
          </a:p>
        </p:txBody>
      </p:sp>
      <p:grpSp>
        <p:nvGrpSpPr>
          <p:cNvPr id="7" name="Group 6">
            <a:extLst>
              <a:ext uri="{FF2B5EF4-FFF2-40B4-BE49-F238E27FC236}">
                <a16:creationId xmlns:a16="http://schemas.microsoft.com/office/drawing/2014/main" id="{EB7D1034-98A8-0B99-2039-20A43F550AFC}"/>
              </a:ext>
            </a:extLst>
          </p:cNvPr>
          <p:cNvGrpSpPr/>
          <p:nvPr/>
        </p:nvGrpSpPr>
        <p:grpSpPr>
          <a:xfrm>
            <a:off x="999626" y="136525"/>
            <a:ext cx="10192748" cy="1793645"/>
            <a:chOff x="999626" y="136525"/>
            <a:chExt cx="10192748" cy="1793645"/>
          </a:xfrm>
        </p:grpSpPr>
        <p:pic>
          <p:nvPicPr>
            <p:cNvPr id="8" name="Picture 7">
              <a:extLst>
                <a:ext uri="{FF2B5EF4-FFF2-40B4-BE49-F238E27FC236}">
                  <a16:creationId xmlns:a16="http://schemas.microsoft.com/office/drawing/2014/main" id="{B2A70F94-497B-AA96-EE13-0BFD7534A065}"/>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9" name="Group 8">
              <a:extLst>
                <a:ext uri="{FF2B5EF4-FFF2-40B4-BE49-F238E27FC236}">
                  <a16:creationId xmlns:a16="http://schemas.microsoft.com/office/drawing/2014/main" id="{ED77BDE8-0045-2C87-BBB6-79A19FA83146}"/>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C10B789D-BA72-F925-DF48-081D2068438B}"/>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0" name="Straight Connector 19">
                <a:extLst>
                  <a:ext uri="{FF2B5EF4-FFF2-40B4-BE49-F238E27FC236}">
                    <a16:creationId xmlns:a16="http://schemas.microsoft.com/office/drawing/2014/main" id="{CE267DB6-FC85-6481-83ED-24AC135D1178}"/>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1" name="Picture 20" descr="A close up of a black background&#10;&#10;AI-generated content may be incorrect.">
                <a:extLst>
                  <a:ext uri="{FF2B5EF4-FFF2-40B4-BE49-F238E27FC236}">
                    <a16:creationId xmlns:a16="http://schemas.microsoft.com/office/drawing/2014/main" id="{7914CC3B-E178-3BCB-2D4C-841FB816A505}"/>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11" name="TextBox 10">
              <a:extLst>
                <a:ext uri="{FF2B5EF4-FFF2-40B4-BE49-F238E27FC236}">
                  <a16:creationId xmlns:a16="http://schemas.microsoft.com/office/drawing/2014/main" id="{E0D15AC1-2944-5220-CA4E-15D0393E4D5C}"/>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3" name="Picture 10" descr="Alex Kavvos">
              <a:extLst>
                <a:ext uri="{FF2B5EF4-FFF2-40B4-BE49-F238E27FC236}">
                  <a16:creationId xmlns:a16="http://schemas.microsoft.com/office/drawing/2014/main" id="{866E3532-93CB-69C3-FCEB-01ED5717D3D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2E08CE43-E0E3-52E0-C8E5-4A8A0AA24424}"/>
                </a:ext>
              </a:extLst>
            </p:cNvPr>
            <p:cNvPicPr>
              <a:picLocks noChangeAspect="1"/>
            </p:cNvPicPr>
            <p:nvPr/>
          </p:nvPicPr>
          <p:blipFill>
            <a:blip r:embed="rId7"/>
            <a:srcRect l="18354"/>
            <a:stretch/>
          </p:blipFill>
          <p:spPr>
            <a:xfrm>
              <a:off x="999626" y="136525"/>
              <a:ext cx="1462651" cy="1791450"/>
            </a:xfrm>
            <a:prstGeom prst="rect">
              <a:avLst/>
            </a:prstGeom>
          </p:spPr>
        </p:pic>
        <p:pic>
          <p:nvPicPr>
            <p:cNvPr id="18" name="Picture 4" descr="Meng Wang (head of group)">
              <a:extLst>
                <a:ext uri="{FF2B5EF4-FFF2-40B4-BE49-F238E27FC236}">
                  <a16:creationId xmlns:a16="http://schemas.microsoft.com/office/drawing/2014/main" id="{F2134843-A858-B8AC-100C-5C34BF71171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24" name="TextBox 23">
            <a:extLst>
              <a:ext uri="{FF2B5EF4-FFF2-40B4-BE49-F238E27FC236}">
                <a16:creationId xmlns:a16="http://schemas.microsoft.com/office/drawing/2014/main" id="{B5B9A9EF-AB8B-A359-92DD-6252C33C4572}"/>
              </a:ext>
            </a:extLst>
          </p:cNvPr>
          <p:cNvSpPr txBox="1"/>
          <p:nvPr/>
        </p:nvSpPr>
        <p:spPr>
          <a:xfrm>
            <a:off x="1807265" y="4342892"/>
            <a:ext cx="9106541" cy="923330"/>
          </a:xfrm>
          <a:prstGeom prst="rect">
            <a:avLst/>
          </a:prstGeom>
          <a:noFill/>
        </p:spPr>
        <p:txBody>
          <a:bodyPr wrap="square">
            <a:spAutoFit/>
          </a:bodyPr>
          <a:lstStyle/>
          <a:p>
            <a:r>
              <a:rPr lang="en-GB" dirty="0">
                <a:solidFill>
                  <a:srgbClr val="0F7001"/>
                </a:solidFill>
                <a:latin typeface="Fira Code" pitchFamily="49" charset="0"/>
                <a:ea typeface="Fira Code" pitchFamily="49" charset="0"/>
                <a:cs typeface="Fira Code" pitchFamily="49" charset="0"/>
              </a:rPr>
              <a:t>-- Supports Modern Type Systems </a:t>
            </a:r>
            <a:r>
              <a:rPr lang="en-GB" dirty="0">
                <a:solidFill>
                  <a:srgbClr val="CDCDCD"/>
                </a:solidFill>
                <a:latin typeface="Fira Code" pitchFamily="49" charset="0"/>
                <a:ea typeface="Fira Code" pitchFamily="49" charset="0"/>
                <a:cs typeface="Fira Code" pitchFamily="49" charset="0"/>
              </a:rPr>
              <a:t>✅</a:t>
            </a:r>
          </a:p>
          <a:p>
            <a:pPr>
              <a:buNone/>
            </a:pPr>
            <a:r>
              <a:rPr lang="en-US" dirty="0"/>
              <a:t>💪 </a:t>
            </a:r>
            <a:r>
              <a:rPr lang="en-GB" dirty="0">
                <a:solidFill>
                  <a:srgbClr val="000000"/>
                </a:solidFill>
                <a:latin typeface="Fira Code" pitchFamily="49" charset="0"/>
                <a:ea typeface="Fira Code" pitchFamily="49" charset="0"/>
                <a:cs typeface="Fira Code" pitchFamily="49" charset="0"/>
              </a:rPr>
              <a:t>Modal</a:t>
            </a:r>
          </a:p>
          <a:p>
            <a:r>
              <a:rPr lang="en-US" dirty="0"/>
              <a:t>💪 </a:t>
            </a:r>
            <a:r>
              <a:rPr lang="en-GB" dirty="0">
                <a:solidFill>
                  <a:srgbClr val="000000"/>
                </a:solidFill>
                <a:latin typeface="Fira Code" pitchFamily="49" charset="0"/>
                <a:ea typeface="Fira Code" pitchFamily="49" charset="0"/>
                <a:cs typeface="Fira Code" pitchFamily="49" charset="0"/>
              </a:rPr>
              <a:t>Linear (substructural)</a:t>
            </a:r>
          </a:p>
        </p:txBody>
      </p:sp>
    </p:spTree>
    <p:extLst>
      <p:ext uri="{BB962C8B-B14F-4D97-AF65-F5344CB8AC3E}">
        <p14:creationId xmlns:p14="http://schemas.microsoft.com/office/powerpoint/2010/main" val="383704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p:tgtEl>
                                          <p:spTgt spid="24"/>
                                        </p:tgtEl>
                                        <p:attrNameLst>
                                          <p:attrName>ppt_y</p:attrName>
                                        </p:attrNameLst>
                                      </p:cBhvr>
                                      <p:tavLst>
                                        <p:tav tm="0">
                                          <p:val>
                                            <p:strVal val="#ppt_y+#ppt_h*1.125000"/>
                                          </p:val>
                                        </p:tav>
                                        <p:tav tm="100000">
                                          <p:val>
                                            <p:strVal val="#ppt_y"/>
                                          </p:val>
                                        </p:tav>
                                      </p:tavLst>
                                    </p:anim>
                                    <p:animEffect transition="in" filter="wipe(up)">
                                      <p:cBhvr>
                                        <p:cTn id="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1E035-D9D4-23C5-CD61-E06F0C507FEA}"/>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2496F8E1-2F13-888E-0E7D-D333003621D9}"/>
              </a:ext>
            </a:extLst>
          </p:cNvPr>
          <p:cNvSpPr txBox="1"/>
          <p:nvPr/>
        </p:nvSpPr>
        <p:spPr>
          <a:xfrm>
            <a:off x="1807265" y="2140648"/>
            <a:ext cx="8577470" cy="3693319"/>
          </a:xfrm>
          <a:prstGeom prst="rect">
            <a:avLst/>
          </a:prstGeom>
          <a:noFill/>
        </p:spPr>
        <p:txBody>
          <a:bodyPr wrap="square">
            <a:spAutoFit/>
          </a:bodyPr>
          <a:lstStyle/>
          <a:p>
            <a:pPr>
              <a:buNone/>
            </a:pPr>
            <a:r>
              <a:rPr lang="en-GB" dirty="0">
                <a:solidFill>
                  <a:schemeClr val="accent3"/>
                </a:solidFill>
                <a:latin typeface="Fira Code" pitchFamily="49" charset="0"/>
                <a:ea typeface="Fira Code" pitchFamily="49" charset="0"/>
                <a:cs typeface="Fira Code" pitchFamily="49" charset="0"/>
              </a:rPr>
              <a:t>-- Intrinsically Typed </a:t>
            </a:r>
            <a:r>
              <a:rPr lang="en-GB" dirty="0">
                <a:solidFill>
                  <a:srgbClr val="CDCDCD"/>
                </a:solidFill>
                <a:latin typeface="Fira Code" pitchFamily="49" charset="0"/>
                <a:ea typeface="Fira Code" pitchFamily="49" charset="0"/>
                <a:cs typeface="Fira Code" pitchFamily="49" charset="0"/>
              </a:rPr>
              <a:t>✅</a:t>
            </a:r>
            <a:endParaRPr lang="en-GB" dirty="0">
              <a:solidFill>
                <a:srgbClr val="000000"/>
              </a:solidFill>
              <a:latin typeface="Fira Code" pitchFamily="49" charset="0"/>
              <a:ea typeface="Fira Code" pitchFamily="49" charset="0"/>
              <a:cs typeface="Fira Code" pitchFamily="49" charset="0"/>
            </a:endParaRPr>
          </a:p>
          <a:p>
            <a:r>
              <a:rPr lang="en-GB" dirty="0">
                <a:solidFill>
                  <a:srgbClr val="0F7001"/>
                </a:solidFill>
                <a:latin typeface="JetBrains Mono" panose="02000009000000000000" pitchFamily="49" charset="0"/>
              </a:rPr>
              <a:t>-- </a:t>
            </a:r>
            <a:r>
              <a:rPr lang="en-GB" dirty="0">
                <a:solidFill>
                  <a:srgbClr val="0F7001"/>
                </a:solidFill>
                <a:latin typeface="Fira Code" pitchFamily="49" charset="0"/>
                <a:ea typeface="Fira Code" pitchFamily="49" charset="0"/>
                <a:cs typeface="Fira Code" pitchFamily="49" charset="0"/>
              </a:rPr>
              <a:t>Ergonomic </a:t>
            </a:r>
            <a:r>
              <a:rPr lang="en-GB" dirty="0">
                <a:solidFill>
                  <a:srgbClr val="CDCDCD"/>
                </a:solidFill>
                <a:latin typeface="Google Sans"/>
              </a:rPr>
              <a:t> ✅</a:t>
            </a:r>
            <a:endParaRPr lang="en-GB" dirty="0">
              <a:solidFill>
                <a:srgbClr val="257FA0"/>
              </a:solidFill>
              <a:latin typeface="Fira Code" pitchFamily="49" charset="0"/>
              <a:ea typeface="Fira Code" pitchFamily="49" charset="0"/>
              <a:cs typeface="Fira Code" pitchFamily="49" charset="0"/>
            </a:endParaRPr>
          </a:p>
          <a:p>
            <a:r>
              <a:rPr lang="en-GB" dirty="0">
                <a:solidFill>
                  <a:srgbClr val="0F7001"/>
                </a:solidFill>
                <a:latin typeface="Fira Code" pitchFamily="49" charset="0"/>
                <a:ea typeface="Fira Code" pitchFamily="49" charset="0"/>
                <a:cs typeface="Fira Code" pitchFamily="49" charset="0"/>
              </a:rPr>
              <a:t>-- Compatible with Type Theory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Isomorphic to First-Order Embedding:</a:t>
            </a:r>
          </a:p>
          <a:p>
            <a:r>
              <a:rPr lang="en-GB" dirty="0">
                <a:solidFill>
                  <a:srgbClr val="0D7001"/>
                </a:solidFill>
                <a:latin typeface="Fira Code" pitchFamily="49" charset="0"/>
                <a:ea typeface="Fira Code" pitchFamily="49" charset="0"/>
                <a:cs typeface="Fira Code" pitchFamily="49" charset="0"/>
              </a:rPr>
              <a:t>-- * </a:t>
            </a:r>
            <a:r>
              <a:rPr lang="en-GB" dirty="0">
                <a:solidFill>
                  <a:srgbClr val="0F7001"/>
                </a:solidFill>
                <a:latin typeface="Fira Code" pitchFamily="49" charset="0"/>
                <a:ea typeface="Fira Code" pitchFamily="49" charset="0"/>
                <a:cs typeface="Fira Code" pitchFamily="49" charset="0"/>
              </a:rPr>
              <a:t>No Exotic Terms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 Type-Safe Unembedding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 Back again </a:t>
            </a:r>
            <a:r>
              <a:rPr lang="en-GB" dirty="0">
                <a:solidFill>
                  <a:srgbClr val="CDCDCD"/>
                </a:solidFill>
                <a:latin typeface="Fira Code" pitchFamily="49" charset="0"/>
                <a:ea typeface="Fira Code" pitchFamily="49" charset="0"/>
                <a:cs typeface="Fira Code" pitchFamily="49" charset="0"/>
              </a:rPr>
              <a:t>✅</a:t>
            </a:r>
            <a:endParaRPr lang="en-GB" dirty="0">
              <a:solidFill>
                <a:srgbClr val="000000"/>
              </a:solidFill>
              <a:latin typeface="Fira Code" pitchFamily="49" charset="0"/>
              <a:ea typeface="Fira Code" pitchFamily="49" charset="0"/>
              <a:cs typeface="Fira Code" pitchFamily="49" charset="0"/>
            </a:endParaRPr>
          </a:p>
          <a:p>
            <a:r>
              <a:rPr lang="en-GB" dirty="0">
                <a:solidFill>
                  <a:srgbClr val="0F7001"/>
                </a:solidFill>
                <a:latin typeface="Fira Code" pitchFamily="49" charset="0"/>
                <a:ea typeface="Fira Code" pitchFamily="49" charset="0"/>
                <a:cs typeface="Fira Code" pitchFamily="49" charset="0"/>
              </a:rPr>
              <a:t>-- “Super-fold” Semantics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Supports Modern Type Systems </a:t>
            </a:r>
            <a:r>
              <a:rPr lang="en-GB" dirty="0">
                <a:solidFill>
                  <a:srgbClr val="CDCDCD"/>
                </a:solidFill>
                <a:latin typeface="Fira Code" pitchFamily="49" charset="0"/>
                <a:ea typeface="Fira Code" pitchFamily="49" charset="0"/>
                <a:cs typeface="Fira Code" pitchFamily="49" charset="0"/>
              </a:rPr>
              <a:t>✅</a:t>
            </a:r>
          </a:p>
          <a:p>
            <a:endParaRPr lang="en-GB" dirty="0">
              <a:solidFill>
                <a:srgbClr val="CDCDCD"/>
              </a:solidFill>
              <a:latin typeface="Fira Code" pitchFamily="49" charset="0"/>
              <a:ea typeface="Fira Code" pitchFamily="49" charset="0"/>
              <a:cs typeface="Fira Code" pitchFamily="49" charset="0"/>
            </a:endParaRPr>
          </a:p>
          <a:p>
            <a:pPr>
              <a:buNone/>
            </a:pPr>
            <a:endParaRPr lang="en-GB" dirty="0">
              <a:solidFill>
                <a:srgbClr val="000000"/>
              </a:solidFill>
              <a:latin typeface="Fira Code" pitchFamily="49" charset="0"/>
              <a:ea typeface="Fira Code" pitchFamily="49" charset="0"/>
              <a:cs typeface="Fira Code" pitchFamily="49" charset="0"/>
            </a:endParaRPr>
          </a:p>
          <a:p>
            <a:endParaRPr lang="en-GB" dirty="0">
              <a:solidFill>
                <a:srgbClr val="257FA0"/>
              </a:solidFill>
              <a:effectLst/>
              <a:latin typeface="Fira Code" pitchFamily="49" charset="0"/>
              <a:ea typeface="Fira Code" pitchFamily="49" charset="0"/>
              <a:cs typeface="Fira Code" pitchFamily="49" charset="0"/>
            </a:endParaRPr>
          </a:p>
          <a:p>
            <a:endParaRPr lang="en-GB" dirty="0">
              <a:solidFill>
                <a:srgbClr val="000000"/>
              </a:solidFill>
              <a:effectLst/>
              <a:latin typeface="Fira Code" pitchFamily="49" charset="0"/>
              <a:ea typeface="Fira Code" pitchFamily="49" charset="0"/>
              <a:cs typeface="Fira Code" pitchFamily="49" charset="0"/>
            </a:endParaRPr>
          </a:p>
        </p:txBody>
      </p:sp>
      <p:pic>
        <p:nvPicPr>
          <p:cNvPr id="5" name="Picture 4">
            <a:extLst>
              <a:ext uri="{FF2B5EF4-FFF2-40B4-BE49-F238E27FC236}">
                <a16:creationId xmlns:a16="http://schemas.microsoft.com/office/drawing/2014/main" id="{06042E28-DC6A-EB91-0265-1A0BC8A52E92}"/>
              </a:ext>
            </a:extLst>
          </p:cNvPr>
          <p:cNvPicPr>
            <a:picLocks noChangeAspect="1"/>
          </p:cNvPicPr>
          <p:nvPr/>
        </p:nvPicPr>
        <p:blipFill>
          <a:blip r:embed="rId3"/>
          <a:srcRect r="46921"/>
          <a:stretch/>
        </p:blipFill>
        <p:spPr>
          <a:xfrm rot="347547">
            <a:off x="7172971" y="1460007"/>
            <a:ext cx="2682941" cy="5054600"/>
          </a:xfrm>
          <a:prstGeom prst="rect">
            <a:avLst/>
          </a:prstGeom>
        </p:spPr>
      </p:pic>
      <p:sp>
        <p:nvSpPr>
          <p:cNvPr id="6" name="Slide Number Placeholder 5">
            <a:extLst>
              <a:ext uri="{FF2B5EF4-FFF2-40B4-BE49-F238E27FC236}">
                <a16:creationId xmlns:a16="http://schemas.microsoft.com/office/drawing/2014/main" id="{37E57E8B-4EF2-8712-A6CF-7C5B0868AA68}"/>
              </a:ext>
            </a:extLst>
          </p:cNvPr>
          <p:cNvSpPr>
            <a:spLocks noGrp="1"/>
          </p:cNvSpPr>
          <p:nvPr>
            <p:ph type="sldNum" sz="quarter" idx="12"/>
          </p:nvPr>
        </p:nvSpPr>
        <p:spPr/>
        <p:txBody>
          <a:bodyPr/>
          <a:lstStyle/>
          <a:p>
            <a:fld id="{6B547C04-AA2C-754F-9E4E-F6B7B0201F60}" type="slidenum">
              <a:rPr lang="en-US" smtClean="0"/>
              <a:pPr/>
              <a:t>58</a:t>
            </a:fld>
            <a:endParaRPr lang="en-US"/>
          </a:p>
        </p:txBody>
      </p:sp>
      <p:grpSp>
        <p:nvGrpSpPr>
          <p:cNvPr id="7" name="Group 6">
            <a:extLst>
              <a:ext uri="{FF2B5EF4-FFF2-40B4-BE49-F238E27FC236}">
                <a16:creationId xmlns:a16="http://schemas.microsoft.com/office/drawing/2014/main" id="{4AB6C146-1DB1-A932-5912-CBF1515EFBCF}"/>
              </a:ext>
            </a:extLst>
          </p:cNvPr>
          <p:cNvGrpSpPr/>
          <p:nvPr/>
        </p:nvGrpSpPr>
        <p:grpSpPr>
          <a:xfrm>
            <a:off x="999626" y="136525"/>
            <a:ext cx="10192748" cy="1793645"/>
            <a:chOff x="999626" y="136525"/>
            <a:chExt cx="10192748" cy="1793645"/>
          </a:xfrm>
        </p:grpSpPr>
        <p:pic>
          <p:nvPicPr>
            <p:cNvPr id="8" name="Picture 7">
              <a:extLst>
                <a:ext uri="{FF2B5EF4-FFF2-40B4-BE49-F238E27FC236}">
                  <a16:creationId xmlns:a16="http://schemas.microsoft.com/office/drawing/2014/main" id="{9A847B8C-F5A7-8D39-E4F0-78DA3F3DD476}"/>
                </a:ext>
              </a:extLst>
            </p:cNvPr>
            <p:cNvPicPr>
              <a:picLocks noChangeAspect="1"/>
            </p:cNvPicPr>
            <p:nvPr/>
          </p:nvPicPr>
          <p:blipFill>
            <a:blip r:embed="rId4"/>
            <a:srcRect l="836" t="-1" r="37733" b="40955"/>
            <a:stretch>
              <a:fillRect/>
            </a:stretch>
          </p:blipFill>
          <p:spPr>
            <a:xfrm>
              <a:off x="2006376" y="357939"/>
              <a:ext cx="1120208" cy="1452163"/>
            </a:xfrm>
            <a:prstGeom prst="ellipse">
              <a:avLst/>
            </a:prstGeom>
          </p:spPr>
        </p:pic>
        <p:grpSp>
          <p:nvGrpSpPr>
            <p:cNvPr id="9" name="Group 8">
              <a:extLst>
                <a:ext uri="{FF2B5EF4-FFF2-40B4-BE49-F238E27FC236}">
                  <a16:creationId xmlns:a16="http://schemas.microsoft.com/office/drawing/2014/main" id="{D752840D-E069-958B-6A54-2747372CAA24}"/>
                </a:ext>
              </a:extLst>
            </p:cNvPr>
            <p:cNvGrpSpPr/>
            <p:nvPr/>
          </p:nvGrpSpPr>
          <p:grpSpPr>
            <a:xfrm>
              <a:off x="3790892" y="1336907"/>
              <a:ext cx="4463590" cy="529805"/>
              <a:chOff x="3576142" y="1392200"/>
              <a:chExt cx="4463590" cy="529805"/>
            </a:xfrm>
          </p:grpSpPr>
          <p:pic>
            <p:nvPicPr>
              <p:cNvPr id="19" name="Picture 18" descr="A black background with white text&#10;&#10;AI-generated content may be incorrect.">
                <a:extLst>
                  <a:ext uri="{FF2B5EF4-FFF2-40B4-BE49-F238E27FC236}">
                    <a16:creationId xmlns:a16="http://schemas.microsoft.com/office/drawing/2014/main" id="{D3DD34A1-5E38-C312-C4BA-96C197259F3F}"/>
                  </a:ext>
                </a:extLst>
              </p:cNvPr>
              <p:cNvPicPr>
                <a:picLocks noChangeAspect="1"/>
              </p:cNvPicPr>
              <p:nvPr/>
            </p:nvPicPr>
            <p:blipFill>
              <a:blip r:embed="rId5"/>
              <a:stretch>
                <a:fillRect/>
              </a:stretch>
            </p:blipFill>
            <p:spPr>
              <a:xfrm>
                <a:off x="3576142" y="1450482"/>
                <a:ext cx="1270178" cy="367321"/>
              </a:xfrm>
              <a:prstGeom prst="rect">
                <a:avLst/>
              </a:prstGeom>
            </p:spPr>
          </p:pic>
          <p:cxnSp>
            <p:nvCxnSpPr>
              <p:cNvPr id="20" name="Straight Connector 19">
                <a:extLst>
                  <a:ext uri="{FF2B5EF4-FFF2-40B4-BE49-F238E27FC236}">
                    <a16:creationId xmlns:a16="http://schemas.microsoft.com/office/drawing/2014/main" id="{C69897F8-7A37-1855-6F7D-C8CF779A9472}"/>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1" name="Picture 20" descr="A close up of a black background&#10;&#10;AI-generated content may be incorrect.">
                <a:extLst>
                  <a:ext uri="{FF2B5EF4-FFF2-40B4-BE49-F238E27FC236}">
                    <a16:creationId xmlns:a16="http://schemas.microsoft.com/office/drawing/2014/main" id="{807C683E-674F-F4BC-DAF8-F5DA42ABBA70}"/>
                  </a:ext>
                </a:extLst>
              </p:cNvPr>
              <p:cNvPicPr>
                <a:picLocks noChangeAspect="1"/>
              </p:cNvPicPr>
              <p:nvPr/>
            </p:nvPicPr>
            <p:blipFill>
              <a:blip r:embed="rId6"/>
              <a:stretch>
                <a:fillRect/>
              </a:stretch>
            </p:blipFill>
            <p:spPr>
              <a:xfrm>
                <a:off x="5258587" y="1517552"/>
                <a:ext cx="2781145" cy="367321"/>
              </a:xfrm>
              <a:prstGeom prst="rect">
                <a:avLst/>
              </a:prstGeom>
            </p:spPr>
          </p:pic>
        </p:grpSp>
        <p:sp>
          <p:nvSpPr>
            <p:cNvPr id="11" name="TextBox 10">
              <a:extLst>
                <a:ext uri="{FF2B5EF4-FFF2-40B4-BE49-F238E27FC236}">
                  <a16:creationId xmlns:a16="http://schemas.microsoft.com/office/drawing/2014/main" id="{81A97B0E-FFD7-F471-B9E3-3ED2EB4D3D1B}"/>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13" name="Picture 10" descr="Alex Kavvos">
              <a:extLst>
                <a:ext uri="{FF2B5EF4-FFF2-40B4-BE49-F238E27FC236}">
                  <a16:creationId xmlns:a16="http://schemas.microsoft.com/office/drawing/2014/main" id="{C850BC77-D784-61A1-B2C9-B4D5D6F1978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C72617CA-F08A-BF11-2635-2AAE7EEFE543}"/>
                </a:ext>
              </a:extLst>
            </p:cNvPr>
            <p:cNvPicPr>
              <a:picLocks noChangeAspect="1"/>
            </p:cNvPicPr>
            <p:nvPr/>
          </p:nvPicPr>
          <p:blipFill>
            <a:blip r:embed="rId8"/>
            <a:srcRect l="18354"/>
            <a:stretch/>
          </p:blipFill>
          <p:spPr>
            <a:xfrm>
              <a:off x="999626" y="136525"/>
              <a:ext cx="1462651" cy="1791450"/>
            </a:xfrm>
            <a:prstGeom prst="rect">
              <a:avLst/>
            </a:prstGeom>
          </p:spPr>
        </p:pic>
        <p:pic>
          <p:nvPicPr>
            <p:cNvPr id="18" name="Picture 4" descr="Meng Wang (head of group)">
              <a:extLst>
                <a:ext uri="{FF2B5EF4-FFF2-40B4-BE49-F238E27FC236}">
                  <a16:creationId xmlns:a16="http://schemas.microsoft.com/office/drawing/2014/main" id="{6320D22E-D350-0C45-5527-A73692B8062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032853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824E9-3020-66CC-259D-E78BD539EBAA}"/>
            </a:ext>
          </a:extLst>
        </p:cNvPr>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2DDC8236-6A83-2BB0-6A0D-CED76CEABB58}"/>
              </a:ext>
            </a:extLst>
          </p:cNvPr>
          <p:cNvSpPr>
            <a:spLocks noGrp="1"/>
          </p:cNvSpPr>
          <p:nvPr>
            <p:ph type="sldNum" sz="quarter" idx="12"/>
          </p:nvPr>
        </p:nvSpPr>
        <p:spPr/>
        <p:txBody>
          <a:bodyPr/>
          <a:lstStyle/>
          <a:p>
            <a:fld id="{6B547C04-AA2C-754F-9E4E-F6B7B0201F60}" type="slidenum">
              <a:rPr lang="en-US" smtClean="0"/>
              <a:pPr/>
              <a:t>59</a:t>
            </a:fld>
            <a:endParaRPr lang="en-US"/>
          </a:p>
        </p:txBody>
      </p:sp>
      <p:grpSp>
        <p:nvGrpSpPr>
          <p:cNvPr id="17" name="Group 16">
            <a:extLst>
              <a:ext uri="{FF2B5EF4-FFF2-40B4-BE49-F238E27FC236}">
                <a16:creationId xmlns:a16="http://schemas.microsoft.com/office/drawing/2014/main" id="{6B1754C2-410F-6026-C1DA-3474D864E2CE}"/>
              </a:ext>
            </a:extLst>
          </p:cNvPr>
          <p:cNvGrpSpPr/>
          <p:nvPr/>
        </p:nvGrpSpPr>
        <p:grpSpPr>
          <a:xfrm>
            <a:off x="999626" y="136525"/>
            <a:ext cx="10192748" cy="1793645"/>
            <a:chOff x="999626" y="136525"/>
            <a:chExt cx="10192748" cy="1793645"/>
          </a:xfrm>
        </p:grpSpPr>
        <p:pic>
          <p:nvPicPr>
            <p:cNvPr id="18" name="Picture 17">
              <a:extLst>
                <a:ext uri="{FF2B5EF4-FFF2-40B4-BE49-F238E27FC236}">
                  <a16:creationId xmlns:a16="http://schemas.microsoft.com/office/drawing/2014/main" id="{A635EC8C-AE9A-65CD-D6F6-F1791AC1967A}"/>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21" name="Group 20">
              <a:extLst>
                <a:ext uri="{FF2B5EF4-FFF2-40B4-BE49-F238E27FC236}">
                  <a16:creationId xmlns:a16="http://schemas.microsoft.com/office/drawing/2014/main" id="{6EF00316-39FD-1A38-31B1-8F1EB5F0DFB4}"/>
                </a:ext>
              </a:extLst>
            </p:cNvPr>
            <p:cNvGrpSpPr/>
            <p:nvPr/>
          </p:nvGrpSpPr>
          <p:grpSpPr>
            <a:xfrm>
              <a:off x="3790892" y="1336907"/>
              <a:ext cx="4463590" cy="529805"/>
              <a:chOff x="3576142" y="1392200"/>
              <a:chExt cx="4463590" cy="529805"/>
            </a:xfrm>
          </p:grpSpPr>
          <p:pic>
            <p:nvPicPr>
              <p:cNvPr id="26" name="Picture 25" descr="A black background with white text&#10;&#10;AI-generated content may be incorrect.">
                <a:extLst>
                  <a:ext uri="{FF2B5EF4-FFF2-40B4-BE49-F238E27FC236}">
                    <a16:creationId xmlns:a16="http://schemas.microsoft.com/office/drawing/2014/main" id="{CD8F4803-F799-D30F-E0EF-7CDD17F4C895}"/>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27" name="Straight Connector 26">
                <a:extLst>
                  <a:ext uri="{FF2B5EF4-FFF2-40B4-BE49-F238E27FC236}">
                    <a16:creationId xmlns:a16="http://schemas.microsoft.com/office/drawing/2014/main" id="{BE493242-FDF5-18B3-7843-7209BDAF5745}"/>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8" name="Picture 27" descr="A close up of a black background&#10;&#10;AI-generated content may be incorrect.">
                <a:extLst>
                  <a:ext uri="{FF2B5EF4-FFF2-40B4-BE49-F238E27FC236}">
                    <a16:creationId xmlns:a16="http://schemas.microsoft.com/office/drawing/2014/main" id="{7B928D90-0385-C1CB-1D43-CA695B879974}"/>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22" name="TextBox 21">
              <a:extLst>
                <a:ext uri="{FF2B5EF4-FFF2-40B4-BE49-F238E27FC236}">
                  <a16:creationId xmlns:a16="http://schemas.microsoft.com/office/drawing/2014/main" id="{1E2CBFB8-1D31-55A2-8022-F32DF2CEB3BF}"/>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23" name="Picture 10" descr="Alex Kavvos">
              <a:extLst>
                <a:ext uri="{FF2B5EF4-FFF2-40B4-BE49-F238E27FC236}">
                  <a16:creationId xmlns:a16="http://schemas.microsoft.com/office/drawing/2014/main" id="{39EAD18D-9D81-A1AE-7BB7-33D75E393BF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B85B084B-36A0-235F-804F-5BE8BEEF4C6B}"/>
                </a:ext>
              </a:extLst>
            </p:cNvPr>
            <p:cNvPicPr>
              <a:picLocks noChangeAspect="1"/>
            </p:cNvPicPr>
            <p:nvPr/>
          </p:nvPicPr>
          <p:blipFill>
            <a:blip r:embed="rId7"/>
            <a:srcRect l="18354"/>
            <a:stretch/>
          </p:blipFill>
          <p:spPr>
            <a:xfrm>
              <a:off x="999626" y="136525"/>
              <a:ext cx="1462651" cy="1791450"/>
            </a:xfrm>
            <a:prstGeom prst="rect">
              <a:avLst/>
            </a:prstGeom>
          </p:spPr>
        </p:pic>
        <p:pic>
          <p:nvPicPr>
            <p:cNvPr id="25" name="Picture 4" descr="Meng Wang (head of group)">
              <a:extLst>
                <a:ext uri="{FF2B5EF4-FFF2-40B4-BE49-F238E27FC236}">
                  <a16:creationId xmlns:a16="http://schemas.microsoft.com/office/drawing/2014/main" id="{A0C39741-38FF-46E3-1D67-850F1834D27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id="{E12A0018-D581-5791-645D-6EEB498718FE}"/>
              </a:ext>
            </a:extLst>
          </p:cNvPr>
          <p:cNvSpPr txBox="1"/>
          <p:nvPr/>
        </p:nvSpPr>
        <p:spPr>
          <a:xfrm>
            <a:off x="532782" y="2231700"/>
            <a:ext cx="5563218" cy="3785652"/>
          </a:xfrm>
          <a:prstGeom prst="rect">
            <a:avLst/>
          </a:prstGeom>
          <a:noFill/>
        </p:spPr>
        <p:txBody>
          <a:bodyPr wrap="square" rtlCol="0">
            <a:spAutoFit/>
          </a:bodyPr>
          <a:lstStyle/>
          <a:p>
            <a:pPr marL="342900" indent="-342900">
              <a:buClr>
                <a:srgbClr val="EA7131"/>
              </a:buClr>
              <a:buFont typeface="Arial" panose="020B0604020202020204" pitchFamily="34" charset="0"/>
              <a:buChar char="•"/>
            </a:pPr>
            <a:r>
              <a:rPr lang="en-GB" sz="2400" dirty="0"/>
              <a:t>For embedding a languages with binders and  “super-fold” semantics</a:t>
            </a:r>
            <a:endParaRPr lang="en-US" sz="2400" dirty="0"/>
          </a:p>
          <a:p>
            <a:pPr marL="342900" indent="-342900">
              <a:buClr>
                <a:srgbClr val="EA7131"/>
              </a:buClr>
              <a:buFont typeface="Arial" panose="020B0604020202020204" pitchFamily="34" charset="0"/>
              <a:buChar char="•"/>
            </a:pPr>
            <a:r>
              <a:rPr lang="en-US" sz="2400" dirty="0"/>
              <a:t>Host requirements</a:t>
            </a:r>
          </a:p>
          <a:p>
            <a:pPr marL="800100" lvl="1" indent="-342900">
              <a:buClr>
                <a:srgbClr val="EA7131"/>
              </a:buClr>
              <a:buFont typeface="Arial" panose="020B0604020202020204" pitchFamily="34" charset="0"/>
              <a:buChar char="•"/>
            </a:pPr>
            <a:r>
              <a:rPr lang="en-US" sz="1600" dirty="0"/>
              <a:t>GADTs</a:t>
            </a:r>
          </a:p>
          <a:p>
            <a:pPr marL="800100" lvl="1" indent="-342900">
              <a:buClr>
                <a:srgbClr val="EA7131"/>
              </a:buClr>
              <a:buFont typeface="Arial" panose="020B0604020202020204" pitchFamily="34" charset="0"/>
              <a:buChar char="•"/>
            </a:pPr>
            <a:r>
              <a:rPr lang="en-US" sz="1600" dirty="0"/>
              <a:t>Type level data (e.g. </a:t>
            </a:r>
            <a:r>
              <a:rPr lang="en-US" sz="1600" dirty="0" err="1"/>
              <a:t>DataKinds</a:t>
            </a:r>
            <a:r>
              <a:rPr lang="en-US" sz="1600" dirty="0"/>
              <a:t>)</a:t>
            </a:r>
          </a:p>
          <a:p>
            <a:pPr marL="800100" lvl="1" indent="-342900">
              <a:buClr>
                <a:srgbClr val="EA7131"/>
              </a:buClr>
              <a:buFont typeface="Arial" panose="020B0604020202020204" pitchFamily="34" charset="0"/>
              <a:buChar char="•"/>
            </a:pPr>
            <a:r>
              <a:rPr lang="en-US" sz="1600" dirty="0"/>
              <a:t>A suitable type class system</a:t>
            </a:r>
          </a:p>
          <a:p>
            <a:pPr marL="342900" indent="-342900">
              <a:buClr>
                <a:srgbClr val="EA7131"/>
              </a:buClr>
              <a:buFont typeface="Arial" panose="020B0604020202020204" pitchFamily="34" charset="0"/>
              <a:buChar char="•"/>
            </a:pPr>
            <a:r>
              <a:rPr lang="en-US" sz="2400" dirty="0"/>
              <a:t>Reasonable overheads</a:t>
            </a:r>
          </a:p>
          <a:p>
            <a:pPr marL="342900" indent="-342900">
              <a:buClr>
                <a:srgbClr val="EA7131"/>
              </a:buClr>
              <a:buFont typeface="Arial" panose="020B0604020202020204" pitchFamily="34" charset="0"/>
              <a:buChar char="•"/>
            </a:pPr>
            <a:r>
              <a:rPr lang="en-US" sz="2400" dirty="0"/>
              <a:t>Embedding benefits:</a:t>
            </a:r>
          </a:p>
          <a:p>
            <a:pPr marL="800100" lvl="1" indent="-342900">
              <a:buClr>
                <a:srgbClr val="EA7131"/>
              </a:buClr>
              <a:buFont typeface="Arial" panose="020B0604020202020204" pitchFamily="34" charset="0"/>
              <a:buChar char="•"/>
            </a:pPr>
            <a:r>
              <a:rPr lang="en-US" sz="1600" dirty="0"/>
              <a:t>Composability </a:t>
            </a:r>
          </a:p>
          <a:p>
            <a:pPr marL="800100" lvl="1" indent="-342900">
              <a:buClr>
                <a:srgbClr val="EA7131"/>
              </a:buClr>
              <a:buFont typeface="Arial" panose="020B0604020202020204" pitchFamily="34" charset="0"/>
              <a:buChar char="•"/>
            </a:pPr>
            <a:r>
              <a:rPr lang="en-US" sz="1600" dirty="0"/>
              <a:t>Type Inference</a:t>
            </a:r>
          </a:p>
          <a:p>
            <a:pPr marL="800100" lvl="1" indent="-342900">
              <a:buClr>
                <a:srgbClr val="EA7131"/>
              </a:buClr>
              <a:buFont typeface="Arial" panose="020B0604020202020204" pitchFamily="34" charset="0"/>
              <a:buChar char="•"/>
            </a:pPr>
            <a:r>
              <a:rPr lang="en-US" sz="1600" dirty="0"/>
              <a:t>Readable error messages</a:t>
            </a:r>
          </a:p>
          <a:p>
            <a:pPr marL="342900" indent="-342900">
              <a:buClr>
                <a:srgbClr val="EA7131"/>
              </a:buClr>
              <a:buFont typeface="Arial" panose="020B0604020202020204" pitchFamily="34" charset="0"/>
              <a:buChar char="•"/>
            </a:pPr>
            <a:endParaRPr lang="en-GB" sz="2400" dirty="0"/>
          </a:p>
        </p:txBody>
      </p:sp>
      <p:pic>
        <p:nvPicPr>
          <p:cNvPr id="6" name="Picture 5">
            <a:extLst>
              <a:ext uri="{FF2B5EF4-FFF2-40B4-BE49-F238E27FC236}">
                <a16:creationId xmlns:a16="http://schemas.microsoft.com/office/drawing/2014/main" id="{4A0815DE-63CC-F12E-66A6-75D5BFEB4ABA}"/>
              </a:ext>
            </a:extLst>
          </p:cNvPr>
          <p:cNvPicPr>
            <a:picLocks noChangeAspect="1"/>
          </p:cNvPicPr>
          <p:nvPr/>
        </p:nvPicPr>
        <p:blipFill>
          <a:blip r:embed="rId9"/>
          <a:stretch>
            <a:fillRect/>
          </a:stretch>
        </p:blipFill>
        <p:spPr>
          <a:xfrm>
            <a:off x="6414989" y="2151464"/>
            <a:ext cx="5486400" cy="3657600"/>
          </a:xfrm>
          <a:prstGeom prst="rect">
            <a:avLst/>
          </a:prstGeom>
        </p:spPr>
      </p:pic>
      <p:sp>
        <p:nvSpPr>
          <p:cNvPr id="29" name="TextBox 28">
            <a:extLst>
              <a:ext uri="{FF2B5EF4-FFF2-40B4-BE49-F238E27FC236}">
                <a16:creationId xmlns:a16="http://schemas.microsoft.com/office/drawing/2014/main" id="{6CCAC669-80C2-D5AB-4BC3-BDE1648F9CC8}"/>
              </a:ext>
            </a:extLst>
          </p:cNvPr>
          <p:cNvSpPr txBox="1"/>
          <p:nvPr/>
        </p:nvSpPr>
        <p:spPr>
          <a:xfrm>
            <a:off x="532782" y="5713135"/>
            <a:ext cx="7135344" cy="646331"/>
          </a:xfrm>
          <a:prstGeom prst="rect">
            <a:avLst/>
          </a:prstGeom>
          <a:noFill/>
        </p:spPr>
        <p:txBody>
          <a:bodyPr wrap="square">
            <a:spAutoFit/>
          </a:bodyPr>
          <a:lstStyle/>
          <a:p>
            <a:pPr>
              <a:buNone/>
            </a:pPr>
            <a:r>
              <a:rPr lang="en-GB" dirty="0">
                <a:solidFill>
                  <a:srgbClr val="000000"/>
                </a:solidFill>
                <a:effectLst/>
                <a:latin typeface="Fira Code" pitchFamily="49" charset="0"/>
                <a:ea typeface="Fira Code" pitchFamily="49" charset="0"/>
                <a:cs typeface="Fira Code" pitchFamily="49" charset="0"/>
              </a:rPr>
              <a:t>lam2 k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 \x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 \y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k x y</a:t>
            </a:r>
          </a:p>
          <a:p>
            <a:pPr>
              <a:buNone/>
            </a:pPr>
            <a:r>
              <a:rPr lang="en-GB" dirty="0">
                <a:solidFill>
                  <a:srgbClr val="000000"/>
                </a:solidFill>
                <a:effectLst/>
                <a:latin typeface="Fira Code" pitchFamily="49" charset="0"/>
                <a:ea typeface="Fira Code" pitchFamily="49" charset="0"/>
                <a:cs typeface="Fira Code" pitchFamily="49" charset="0"/>
              </a:rPr>
              <a:t>const2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000000"/>
                </a:solidFill>
                <a:effectLst/>
                <a:latin typeface="Fira Code" pitchFamily="49" charset="0"/>
                <a:ea typeface="Fira Code" pitchFamily="49" charset="0"/>
                <a:cs typeface="Fira Code" pitchFamily="49" charset="0"/>
              </a:rPr>
              <a:t>lam2 $ \x 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Var </a:t>
            </a:r>
            <a:r>
              <a:rPr lang="en-GB" dirty="0">
                <a:solidFill>
                  <a:srgbClr val="000000"/>
                </a:solidFill>
                <a:effectLst/>
                <a:latin typeface="Fira Code" pitchFamily="49" charset="0"/>
                <a:ea typeface="Fira Code" pitchFamily="49" charset="0"/>
                <a:cs typeface="Fira Code" pitchFamily="49" charset="0"/>
              </a:rPr>
              <a:t>x</a:t>
            </a:r>
          </a:p>
        </p:txBody>
      </p:sp>
      <p:sp>
        <p:nvSpPr>
          <p:cNvPr id="31" name="TextBox 30">
            <a:extLst>
              <a:ext uri="{FF2B5EF4-FFF2-40B4-BE49-F238E27FC236}">
                <a16:creationId xmlns:a16="http://schemas.microsoft.com/office/drawing/2014/main" id="{3FA20099-FE72-1B99-E7DA-E6034C87F979}"/>
              </a:ext>
            </a:extLst>
          </p:cNvPr>
          <p:cNvSpPr txBox="1"/>
          <p:nvPr/>
        </p:nvSpPr>
        <p:spPr>
          <a:xfrm>
            <a:off x="508505" y="5707192"/>
            <a:ext cx="7439162" cy="646331"/>
          </a:xfrm>
          <a:prstGeom prst="rect">
            <a:avLst/>
          </a:prstGeom>
          <a:noFill/>
        </p:spPr>
        <p:txBody>
          <a:bodyPr wrap="square">
            <a:spAutoFit/>
          </a:bodyPr>
          <a:lstStyle/>
          <a:p>
            <a:pPr>
              <a:buNone/>
            </a:pPr>
            <a:r>
              <a:rPr lang="en-GB" dirty="0">
                <a:solidFill>
                  <a:srgbClr val="000000"/>
                </a:solidFill>
                <a:effectLst/>
                <a:latin typeface="Fira Code" pitchFamily="49" charset="0"/>
                <a:ea typeface="Fira Code" pitchFamily="49" charset="0"/>
                <a:cs typeface="Fira Code" pitchFamily="49" charset="0"/>
              </a:rPr>
              <a:t>illTypedK2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STLC </a:t>
            </a:r>
            <a:r>
              <a:rPr lang="en-GB" dirty="0" err="1">
                <a:solidFill>
                  <a:srgbClr val="000000"/>
                </a:solidFill>
                <a:effectLst/>
                <a:latin typeface="Fira Code" pitchFamily="49" charset="0"/>
                <a:ea typeface="Fira Code" pitchFamily="49" charset="0"/>
                <a:cs typeface="Fira Code" pitchFamily="49" charset="0"/>
              </a:rPr>
              <a:t>ts</a:t>
            </a:r>
            <a:r>
              <a:rPr lang="en-GB" dirty="0">
                <a:solidFill>
                  <a:srgbClr val="000000"/>
                </a:solidFill>
                <a:effectLst/>
                <a:latin typeface="Fira Code" pitchFamily="49" charset="0"/>
                <a:ea typeface="Fira Code" pitchFamily="49" charset="0"/>
                <a:cs typeface="Fira Code" pitchFamily="49" charset="0"/>
              </a:rPr>
              <a:t> (a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b </a:t>
            </a:r>
            <a:r>
              <a:rPr lang="en-GB" dirty="0">
                <a:solidFill>
                  <a:srgbClr val="257FA0"/>
                </a:solidFill>
                <a:effectLst/>
                <a:latin typeface="Fira Code" pitchFamily="49" charset="0"/>
                <a:ea typeface="Fira Code" pitchFamily="49" charset="0"/>
                <a:cs typeface="Fira Code" pitchFamily="49" charset="0"/>
              </a:rPr>
              <a:t>:-&gt; </a:t>
            </a:r>
            <a:r>
              <a:rPr lang="en-GB" dirty="0">
                <a:solidFill>
                  <a:srgbClr val="000000"/>
                </a:solidFill>
                <a:effectLst/>
                <a:latin typeface="Fira Code" pitchFamily="49" charset="0"/>
                <a:ea typeface="Fira Code" pitchFamily="49" charset="0"/>
                <a:cs typeface="Fira Code" pitchFamily="49" charset="0"/>
              </a:rPr>
              <a:t>a)</a:t>
            </a:r>
          </a:p>
          <a:p>
            <a:pPr>
              <a:buNone/>
            </a:pPr>
            <a:r>
              <a:rPr lang="en-GB" dirty="0">
                <a:solidFill>
                  <a:srgbClr val="000000"/>
                </a:solidFill>
                <a:effectLst/>
                <a:latin typeface="Fira Code" pitchFamily="49" charset="0"/>
                <a:ea typeface="Fira Code" pitchFamily="49" charset="0"/>
                <a:cs typeface="Fira Code" pitchFamily="49" charset="0"/>
              </a:rPr>
              <a:t>illTypedK2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(\x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latin typeface="Fira Code" pitchFamily="49" charset="0"/>
                <a:ea typeface="Fira Code" pitchFamily="49" charset="0"/>
                <a:cs typeface="Fira Code" pitchFamily="49" charset="0"/>
              </a:rPr>
              <a:t>Lambda </a:t>
            </a:r>
            <a:r>
              <a:rPr lang="en-GB" dirty="0">
                <a:solidFill>
                  <a:srgbClr val="000000"/>
                </a:solidFill>
                <a:effectLst/>
                <a:latin typeface="Fira Code" pitchFamily="49" charset="0"/>
                <a:ea typeface="Fira Code" pitchFamily="49" charset="0"/>
                <a:cs typeface="Fira Code" pitchFamily="49" charset="0"/>
              </a:rPr>
              <a:t>(\y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Var </a:t>
            </a:r>
            <a:r>
              <a:rPr lang="en-GB" dirty="0">
                <a:solidFill>
                  <a:srgbClr val="000000"/>
                </a:solidFill>
                <a:effectLst/>
                <a:latin typeface="Fira Code" pitchFamily="49" charset="0"/>
                <a:ea typeface="Fira Code" pitchFamily="49" charset="0"/>
                <a:cs typeface="Fira Code" pitchFamily="49" charset="0"/>
              </a:rPr>
              <a:t>y))</a:t>
            </a:r>
          </a:p>
        </p:txBody>
      </p:sp>
      <p:sp>
        <p:nvSpPr>
          <p:cNvPr id="34" name="Horizontal Scroll 33">
            <a:extLst>
              <a:ext uri="{FF2B5EF4-FFF2-40B4-BE49-F238E27FC236}">
                <a16:creationId xmlns:a16="http://schemas.microsoft.com/office/drawing/2014/main" id="{396CFBA0-0BB2-CD51-57ED-36BC3CC1F7AD}"/>
              </a:ext>
            </a:extLst>
          </p:cNvPr>
          <p:cNvSpPr/>
          <p:nvPr/>
        </p:nvSpPr>
        <p:spPr>
          <a:xfrm>
            <a:off x="3892077" y="4758655"/>
            <a:ext cx="5804835" cy="839620"/>
          </a:xfrm>
          <a:prstGeom prst="horizontalScroll">
            <a:avLst/>
          </a:prstGeom>
          <a:blipFill>
            <a:blip r:embed="rId10"/>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None/>
            </a:pPr>
            <a:r>
              <a:rPr lang="en-GB" sz="2000" dirty="0">
                <a:solidFill>
                  <a:srgbClr val="000000"/>
                </a:solidFill>
                <a:latin typeface="Fira Code" pitchFamily="49" charset="0"/>
                <a:ea typeface="Fira Code" pitchFamily="49" charset="0"/>
                <a:cs typeface="Fira Code" pitchFamily="49" charset="0"/>
              </a:rPr>
              <a:t>Couldn’t match type ‘b’ with ‘a’</a:t>
            </a:r>
          </a:p>
        </p:txBody>
      </p:sp>
      <p:pic>
        <p:nvPicPr>
          <p:cNvPr id="35" name="Picture 34" descr="Artifact Review and Badging - Current">
            <a:extLst>
              <a:ext uri="{FF2B5EF4-FFF2-40B4-BE49-F238E27FC236}">
                <a16:creationId xmlns:a16="http://schemas.microsoft.com/office/drawing/2014/main" id="{F15B877A-7EAF-E049-4868-A9929567BD0C}"/>
              </a:ext>
            </a:extLst>
          </p:cNvPr>
          <p:cNvPicPr>
            <a:picLocks noChangeAspect="1"/>
          </p:cNvPicPr>
          <p:nvPr/>
        </p:nvPicPr>
        <p:blipFill>
          <a:blip r:embed="rId11"/>
          <a:stretch>
            <a:fillRect/>
          </a:stretch>
        </p:blipFill>
        <p:spPr>
          <a:xfrm>
            <a:off x="2119992" y="1483441"/>
            <a:ext cx="652045" cy="648443"/>
          </a:xfrm>
          <a:prstGeom prst="rect">
            <a:avLst/>
          </a:prstGeom>
        </p:spPr>
      </p:pic>
      <p:pic>
        <p:nvPicPr>
          <p:cNvPr id="36" name="Picture 35" descr="Artifact Review and Badging - Current">
            <a:extLst>
              <a:ext uri="{FF2B5EF4-FFF2-40B4-BE49-F238E27FC236}">
                <a16:creationId xmlns:a16="http://schemas.microsoft.com/office/drawing/2014/main" id="{1E185A11-5865-CBAE-E7EB-1DF3094C1BB6}"/>
              </a:ext>
            </a:extLst>
          </p:cNvPr>
          <p:cNvPicPr>
            <a:picLocks noChangeAspect="1"/>
          </p:cNvPicPr>
          <p:nvPr/>
        </p:nvPicPr>
        <p:blipFill>
          <a:blip r:embed="rId12"/>
          <a:stretch>
            <a:fillRect/>
          </a:stretch>
        </p:blipFill>
        <p:spPr>
          <a:xfrm>
            <a:off x="2561162" y="1500579"/>
            <a:ext cx="652045" cy="648443"/>
          </a:xfrm>
          <a:prstGeom prst="rect">
            <a:avLst/>
          </a:prstGeom>
        </p:spPr>
      </p:pic>
      <p:sp>
        <p:nvSpPr>
          <p:cNvPr id="38" name="Horizontal Scroll 37">
            <a:extLst>
              <a:ext uri="{FF2B5EF4-FFF2-40B4-BE49-F238E27FC236}">
                <a16:creationId xmlns:a16="http://schemas.microsoft.com/office/drawing/2014/main" id="{40844DCD-35B0-74E1-A53A-9CD81D8F00F5}"/>
              </a:ext>
            </a:extLst>
          </p:cNvPr>
          <p:cNvSpPr/>
          <p:nvPr/>
        </p:nvSpPr>
        <p:spPr>
          <a:xfrm>
            <a:off x="3892076" y="4762868"/>
            <a:ext cx="5804836" cy="839620"/>
          </a:xfrm>
          <a:prstGeom prst="horizontalScroll">
            <a:avLst/>
          </a:prstGeom>
          <a:blipFill>
            <a:blip r:embed="rId10"/>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None/>
            </a:pPr>
            <a:r>
              <a:rPr lang="en-GB" sz="2000" dirty="0">
                <a:solidFill>
                  <a:srgbClr val="000000"/>
                </a:solidFill>
                <a:latin typeface="Fira Code" pitchFamily="49" charset="0"/>
                <a:ea typeface="Fira Code" pitchFamily="49" charset="0"/>
                <a:cs typeface="Fira Code" pitchFamily="49" charset="0"/>
              </a:rPr>
              <a:t>const2 :: STLC </a:t>
            </a:r>
            <a:r>
              <a:rPr lang="en-GB" sz="2000" dirty="0" err="1">
                <a:solidFill>
                  <a:srgbClr val="000000"/>
                </a:solidFill>
                <a:latin typeface="Fira Code" pitchFamily="49" charset="0"/>
                <a:ea typeface="Fira Code" pitchFamily="49" charset="0"/>
                <a:cs typeface="Fira Code" pitchFamily="49" charset="0"/>
              </a:rPr>
              <a:t>ts</a:t>
            </a:r>
            <a:r>
              <a:rPr lang="en-GB" sz="2000" dirty="0">
                <a:solidFill>
                  <a:srgbClr val="000000"/>
                </a:solidFill>
                <a:latin typeface="Fira Code" pitchFamily="49" charset="0"/>
                <a:ea typeface="Fira Code" pitchFamily="49" charset="0"/>
                <a:cs typeface="Fira Code" pitchFamily="49" charset="0"/>
              </a:rPr>
              <a:t> (a :-&gt; (b :-&gt; a))</a:t>
            </a:r>
          </a:p>
        </p:txBody>
      </p:sp>
    </p:spTree>
    <p:extLst>
      <p:ext uri="{BB962C8B-B14F-4D97-AF65-F5344CB8AC3E}">
        <p14:creationId xmlns:p14="http://schemas.microsoft.com/office/powerpoint/2010/main" val="39519471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anim calcmode="lin" valueType="num">
                                      <p:cBhvr>
                                        <p:cTn id="21" dur="1000" fill="hold"/>
                                        <p:tgtEl>
                                          <p:spTgt spid="35"/>
                                        </p:tgtEl>
                                        <p:attrNameLst>
                                          <p:attrName>ppt_w</p:attrName>
                                        </p:attrNameLst>
                                      </p:cBhvr>
                                      <p:tavLst>
                                        <p:tav tm="0">
                                          <p:val>
                                            <p:fltVal val="0"/>
                                          </p:val>
                                        </p:tav>
                                        <p:tav tm="100000">
                                          <p:val>
                                            <p:strVal val="#ppt_w"/>
                                          </p:val>
                                        </p:tav>
                                      </p:tavLst>
                                    </p:anim>
                                    <p:anim calcmode="lin" valueType="num">
                                      <p:cBhvr>
                                        <p:cTn id="22" dur="1000" fill="hold"/>
                                        <p:tgtEl>
                                          <p:spTgt spid="35"/>
                                        </p:tgtEl>
                                        <p:attrNameLst>
                                          <p:attrName>ppt_h</p:attrName>
                                        </p:attrNameLst>
                                      </p:cBhvr>
                                      <p:tavLst>
                                        <p:tav tm="0">
                                          <p:val>
                                            <p:fltVal val="0"/>
                                          </p:val>
                                        </p:tav>
                                        <p:tav tm="100000">
                                          <p:val>
                                            <p:strVal val="#ppt_h"/>
                                          </p:val>
                                        </p:tav>
                                      </p:tavLst>
                                    </p:anim>
                                    <p:anim calcmode="lin" valueType="num">
                                      <p:cBhvr>
                                        <p:cTn id="23" dur="1000" fill="hold"/>
                                        <p:tgtEl>
                                          <p:spTgt spid="35"/>
                                        </p:tgtEl>
                                        <p:attrNameLst>
                                          <p:attrName>style.rotation</p:attrName>
                                        </p:attrNameLst>
                                      </p:cBhvr>
                                      <p:tavLst>
                                        <p:tav tm="0">
                                          <p:val>
                                            <p:fltVal val="90"/>
                                          </p:val>
                                        </p:tav>
                                        <p:tav tm="100000">
                                          <p:val>
                                            <p:fltVal val="0"/>
                                          </p:val>
                                        </p:tav>
                                      </p:tavLst>
                                    </p:anim>
                                    <p:animEffect transition="in" filter="fade">
                                      <p:cBhvr>
                                        <p:cTn id="24" dur="1000"/>
                                        <p:tgtEl>
                                          <p:spTgt spid="35"/>
                                        </p:tgtEl>
                                      </p:cBhvr>
                                    </p:animEffect>
                                  </p:childTnLst>
                                </p:cTn>
                              </p:par>
                              <p:par>
                                <p:cTn id="25" presetID="31" presetClass="entr" presetSubtype="0" fill="hold" nodeType="with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p:cTn id="27" dur="1000" fill="hold"/>
                                        <p:tgtEl>
                                          <p:spTgt spid="36"/>
                                        </p:tgtEl>
                                        <p:attrNameLst>
                                          <p:attrName>ppt_w</p:attrName>
                                        </p:attrNameLst>
                                      </p:cBhvr>
                                      <p:tavLst>
                                        <p:tav tm="0">
                                          <p:val>
                                            <p:fltVal val="0"/>
                                          </p:val>
                                        </p:tav>
                                        <p:tav tm="100000">
                                          <p:val>
                                            <p:strVal val="#ppt_w"/>
                                          </p:val>
                                        </p:tav>
                                      </p:tavLst>
                                    </p:anim>
                                    <p:anim calcmode="lin" valueType="num">
                                      <p:cBhvr>
                                        <p:cTn id="28" dur="1000" fill="hold"/>
                                        <p:tgtEl>
                                          <p:spTgt spid="36"/>
                                        </p:tgtEl>
                                        <p:attrNameLst>
                                          <p:attrName>ppt_h</p:attrName>
                                        </p:attrNameLst>
                                      </p:cBhvr>
                                      <p:tavLst>
                                        <p:tav tm="0">
                                          <p:val>
                                            <p:fltVal val="0"/>
                                          </p:val>
                                        </p:tav>
                                        <p:tav tm="100000">
                                          <p:val>
                                            <p:strVal val="#ppt_h"/>
                                          </p:val>
                                        </p:tav>
                                      </p:tavLst>
                                    </p:anim>
                                    <p:anim calcmode="lin" valueType="num">
                                      <p:cBhvr>
                                        <p:cTn id="29" dur="1000" fill="hold"/>
                                        <p:tgtEl>
                                          <p:spTgt spid="36"/>
                                        </p:tgtEl>
                                        <p:attrNameLst>
                                          <p:attrName>style.rotation</p:attrName>
                                        </p:attrNameLst>
                                      </p:cBhvr>
                                      <p:tavLst>
                                        <p:tav tm="0">
                                          <p:val>
                                            <p:fltVal val="90"/>
                                          </p:val>
                                        </p:tav>
                                        <p:tav tm="100000">
                                          <p:val>
                                            <p:fltVal val="0"/>
                                          </p:val>
                                        </p:tav>
                                      </p:tavLst>
                                    </p:anim>
                                    <p:animEffect transition="in" filter="fade">
                                      <p:cBhvr>
                                        <p:cTn id="30" dur="10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txEl>
                                              <p:pRg st="6" end="6"/>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
                                            <p:txEl>
                                              <p:pRg st="8" end="8"/>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2" presetClass="entr" presetSubtype="4" fill="hold" grpId="0" nodeType="click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additive="base">
                                        <p:cTn id="51" dur="500"/>
                                        <p:tgtEl>
                                          <p:spTgt spid="29"/>
                                        </p:tgtEl>
                                        <p:attrNameLst>
                                          <p:attrName>ppt_y</p:attrName>
                                        </p:attrNameLst>
                                      </p:cBhvr>
                                      <p:tavLst>
                                        <p:tav tm="0">
                                          <p:val>
                                            <p:strVal val="#ppt_y+#ppt_h*1.125000"/>
                                          </p:val>
                                        </p:tav>
                                        <p:tav tm="100000">
                                          <p:val>
                                            <p:strVal val="#ppt_y"/>
                                          </p:val>
                                        </p:tav>
                                      </p:tavLst>
                                    </p:anim>
                                    <p:animEffect transition="in" filter="wipe(up)">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38"/>
                                        </p:tgtEl>
                                        <p:attrNameLst>
                                          <p:attrName>style.visibility</p:attrName>
                                        </p:attrNameLst>
                                      </p:cBhvr>
                                      <p:to>
                                        <p:strVal val="visible"/>
                                      </p:to>
                                    </p:set>
                                    <p:animEffect transition="in" filter="wipe(left)">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12" presetClass="exit" presetSubtype="4" fill="hold" grpId="1" nodeType="clickEffect">
                                  <p:stCondLst>
                                    <p:cond delay="0"/>
                                  </p:stCondLst>
                                  <p:childTnLst>
                                    <p:anim calcmode="lin" valueType="num">
                                      <p:cBhvr additive="base">
                                        <p:cTn id="61" dur="500"/>
                                        <p:tgtEl>
                                          <p:spTgt spid="29"/>
                                        </p:tgtEl>
                                        <p:attrNameLst>
                                          <p:attrName>ppt_y</p:attrName>
                                        </p:attrNameLst>
                                      </p:cBhvr>
                                      <p:tavLst>
                                        <p:tav tm="0">
                                          <p:val>
                                            <p:strVal val="#ppt_y"/>
                                          </p:val>
                                        </p:tav>
                                        <p:tav tm="100000">
                                          <p:val>
                                            <p:strVal val="#ppt_y+#ppt_h*1.125000"/>
                                          </p:val>
                                        </p:tav>
                                      </p:tavLst>
                                    </p:anim>
                                    <p:animEffect transition="out" filter="wipe(down)">
                                      <p:cBhvr>
                                        <p:cTn id="62" dur="500"/>
                                        <p:tgtEl>
                                          <p:spTgt spid="29"/>
                                        </p:tgtEl>
                                      </p:cBhvr>
                                    </p:animEffect>
                                    <p:set>
                                      <p:cBhvr>
                                        <p:cTn id="63" dur="1" fill="hold">
                                          <p:stCondLst>
                                            <p:cond delay="499"/>
                                          </p:stCondLst>
                                        </p:cTn>
                                        <p:tgtEl>
                                          <p:spTgt spid="29"/>
                                        </p:tgtEl>
                                        <p:attrNameLst>
                                          <p:attrName>style.visibility</p:attrName>
                                        </p:attrNameLst>
                                      </p:cBhvr>
                                      <p:to>
                                        <p:strVal val="hidden"/>
                                      </p:to>
                                    </p:set>
                                  </p:childTnLst>
                                </p:cTn>
                              </p:par>
                              <p:par>
                                <p:cTn id="64" presetID="22" presetClass="exit" presetSubtype="8" fill="hold" grpId="1" nodeType="withEffect">
                                  <p:stCondLst>
                                    <p:cond delay="0"/>
                                  </p:stCondLst>
                                  <p:childTnLst>
                                    <p:animEffect transition="out" filter="wipe(left)">
                                      <p:cBhvr>
                                        <p:cTn id="65" dur="500"/>
                                        <p:tgtEl>
                                          <p:spTgt spid="38"/>
                                        </p:tgtEl>
                                      </p:cBhvr>
                                    </p:animEffect>
                                    <p:set>
                                      <p:cBhvr>
                                        <p:cTn id="66" dur="1" fill="hold">
                                          <p:stCondLst>
                                            <p:cond delay="499"/>
                                          </p:stCondLst>
                                        </p:cTn>
                                        <p:tgtEl>
                                          <p:spTgt spid="38"/>
                                        </p:tgtEl>
                                        <p:attrNameLst>
                                          <p:attrName>style.visibility</p:attrName>
                                        </p:attrNameLst>
                                      </p:cBhvr>
                                      <p:to>
                                        <p:strVal val="hidden"/>
                                      </p:to>
                                    </p:set>
                                  </p:childTnLst>
                                </p:cTn>
                              </p:par>
                              <p:par>
                                <p:cTn id="67" presetID="12" presetClass="entr" presetSubtype="4" fill="hold" grpId="0" nodeType="with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additive="base">
                                        <p:cTn id="69" dur="500"/>
                                        <p:tgtEl>
                                          <p:spTgt spid="31"/>
                                        </p:tgtEl>
                                        <p:attrNameLst>
                                          <p:attrName>ppt_y</p:attrName>
                                        </p:attrNameLst>
                                      </p:cBhvr>
                                      <p:tavLst>
                                        <p:tav tm="0">
                                          <p:val>
                                            <p:strVal val="#ppt_y+#ppt_h*1.125000"/>
                                          </p:val>
                                        </p:tav>
                                        <p:tav tm="100000">
                                          <p:val>
                                            <p:strVal val="#ppt_y"/>
                                          </p:val>
                                        </p:tav>
                                      </p:tavLst>
                                    </p:anim>
                                    <p:animEffect transition="in" filter="wipe(up)">
                                      <p:cBhvr>
                                        <p:cTn id="70" dur="500"/>
                                        <p:tgtEl>
                                          <p:spTgt spid="31"/>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wipe(left)">
                                      <p:cBhvr>
                                        <p:cTn id="7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29" grpId="0"/>
      <p:bldP spid="29" grpId="1"/>
      <p:bldP spid="31" grpId="0"/>
      <p:bldP spid="34" grpId="0" animBg="1"/>
      <p:bldP spid="38" grpId="0" animBg="1"/>
      <p:bldP spid="3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346"/>
            <a:lum/>
          </a:blip>
          <a:srcRect/>
          <a:stretch>
            <a:fillRect t="-11000" b="-11000"/>
          </a:stretch>
        </a:blipFill>
        <a:effectLst/>
      </p:bgPr>
    </p:bg>
    <p:spTree>
      <p:nvGrpSpPr>
        <p:cNvPr id="1" name="">
          <a:extLst>
            <a:ext uri="{FF2B5EF4-FFF2-40B4-BE49-F238E27FC236}">
              <a16:creationId xmlns:a16="http://schemas.microsoft.com/office/drawing/2014/main" id="{307BEF4F-BEE0-639A-DB8F-C05B38766A27}"/>
            </a:ext>
          </a:extLst>
        </p:cNvPr>
        <p:cNvGrpSpPr/>
        <p:nvPr/>
      </p:nvGrpSpPr>
      <p:grpSpPr>
        <a:xfrm>
          <a:off x="0" y="0"/>
          <a:ext cx="0" cy="0"/>
          <a:chOff x="0" y="0"/>
          <a:chExt cx="0" cy="0"/>
        </a:xfrm>
      </p:grpSpPr>
      <p:grpSp>
        <p:nvGrpSpPr>
          <p:cNvPr id="9" name="Group 8">
            <a:extLst>
              <a:ext uri="{FF2B5EF4-FFF2-40B4-BE49-F238E27FC236}">
                <a16:creationId xmlns:a16="http://schemas.microsoft.com/office/drawing/2014/main" id="{28F0BD34-DF5A-A310-1C80-A58DFF25AB6B}"/>
              </a:ext>
            </a:extLst>
          </p:cNvPr>
          <p:cNvGrpSpPr/>
          <p:nvPr/>
        </p:nvGrpSpPr>
        <p:grpSpPr>
          <a:xfrm>
            <a:off x="749850" y="48806"/>
            <a:ext cx="10515600" cy="6843353"/>
            <a:chOff x="749850" y="375376"/>
            <a:chExt cx="10515600" cy="6843353"/>
          </a:xfrm>
        </p:grpSpPr>
        <p:pic>
          <p:nvPicPr>
            <p:cNvPr id="22" name="Picture 21">
              <a:extLst>
                <a:ext uri="{FF2B5EF4-FFF2-40B4-BE49-F238E27FC236}">
                  <a16:creationId xmlns:a16="http://schemas.microsoft.com/office/drawing/2014/main" id="{9056F337-D70D-E434-A48B-DD4CA4334884}"/>
                </a:ext>
              </a:extLst>
            </p:cNvPr>
            <p:cNvPicPr>
              <a:picLocks noChangeAspect="1"/>
            </p:cNvPicPr>
            <p:nvPr/>
          </p:nvPicPr>
          <p:blipFill>
            <a:blip r:embed="rId4"/>
            <a:stretch>
              <a:fillRect/>
            </a:stretch>
          </p:blipFill>
          <p:spPr>
            <a:xfrm>
              <a:off x="4120320" y="638943"/>
              <a:ext cx="4879773" cy="4038433"/>
            </a:xfrm>
            <a:prstGeom prst="rect">
              <a:avLst/>
            </a:prstGeom>
          </p:spPr>
        </p:pic>
        <p:pic>
          <p:nvPicPr>
            <p:cNvPr id="18" name="Picture 17">
              <a:extLst>
                <a:ext uri="{FF2B5EF4-FFF2-40B4-BE49-F238E27FC236}">
                  <a16:creationId xmlns:a16="http://schemas.microsoft.com/office/drawing/2014/main" id="{28E82F1B-DD8F-7453-BF08-5D9714B2E6D7}"/>
                </a:ext>
              </a:extLst>
            </p:cNvPr>
            <p:cNvPicPr>
              <a:picLocks noChangeAspect="1"/>
            </p:cNvPicPr>
            <p:nvPr/>
          </p:nvPicPr>
          <p:blipFill>
            <a:blip r:embed="rId5"/>
            <a:srcRect l="40510" t="23334" r="44701" b="60555"/>
            <a:stretch>
              <a:fillRect/>
            </a:stretch>
          </p:blipFill>
          <p:spPr>
            <a:xfrm>
              <a:off x="8169600" y="3382716"/>
              <a:ext cx="571501" cy="828675"/>
            </a:xfrm>
            <a:prstGeom prst="ellipse">
              <a:avLst/>
            </a:prstGeom>
          </p:spPr>
        </p:pic>
        <p:pic>
          <p:nvPicPr>
            <p:cNvPr id="17" name="Picture 16">
              <a:extLst>
                <a:ext uri="{FF2B5EF4-FFF2-40B4-BE49-F238E27FC236}">
                  <a16:creationId xmlns:a16="http://schemas.microsoft.com/office/drawing/2014/main" id="{43B2A240-3085-4E19-FBE9-D38E8922E54C}"/>
                </a:ext>
              </a:extLst>
            </p:cNvPr>
            <p:cNvPicPr>
              <a:picLocks noChangeAspect="1"/>
            </p:cNvPicPr>
            <p:nvPr/>
          </p:nvPicPr>
          <p:blipFill>
            <a:blip r:embed="rId6"/>
            <a:srcRect l="19670" t="13922" r="42816" b="46182"/>
            <a:stretch>
              <a:fillRect/>
            </a:stretch>
          </p:blipFill>
          <p:spPr>
            <a:xfrm>
              <a:off x="7712747" y="3473026"/>
              <a:ext cx="628651" cy="856036"/>
            </a:xfrm>
            <a:prstGeom prst="ellipse">
              <a:avLst/>
            </a:prstGeom>
          </p:spPr>
        </p:pic>
        <p:pic>
          <p:nvPicPr>
            <p:cNvPr id="12" name="Picture 11">
              <a:extLst>
                <a:ext uri="{FF2B5EF4-FFF2-40B4-BE49-F238E27FC236}">
                  <a16:creationId xmlns:a16="http://schemas.microsoft.com/office/drawing/2014/main" id="{B1FACF86-D636-B1D8-43FE-9C0804F43C73}"/>
                </a:ext>
              </a:extLst>
            </p:cNvPr>
            <p:cNvPicPr>
              <a:picLocks noChangeAspect="1"/>
            </p:cNvPicPr>
            <p:nvPr/>
          </p:nvPicPr>
          <p:blipFill>
            <a:blip r:embed="rId7"/>
            <a:srcRect l="71974" t="38374" r="14135" b="45692"/>
            <a:stretch>
              <a:fillRect/>
            </a:stretch>
          </p:blipFill>
          <p:spPr>
            <a:xfrm rot="18337746">
              <a:off x="3377693" y="3566697"/>
              <a:ext cx="744372" cy="689811"/>
            </a:xfrm>
            <a:prstGeom prst="ellipse">
              <a:avLst/>
            </a:prstGeom>
          </p:spPr>
        </p:pic>
        <p:pic>
          <p:nvPicPr>
            <p:cNvPr id="5" name="Picture 4" descr="Hercules, White marble, Italian">
              <a:extLst>
                <a:ext uri="{FF2B5EF4-FFF2-40B4-BE49-F238E27FC236}">
                  <a16:creationId xmlns:a16="http://schemas.microsoft.com/office/drawing/2014/main" id="{964A3427-DDA1-762E-A23D-9C0E3C041E94}"/>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Lst>
            </a:blip>
            <a:srcRect l="24963" t="954" r="23526" b="47535"/>
            <a:stretch>
              <a:fillRect/>
            </a:stretch>
          </p:blipFill>
          <p:spPr>
            <a:xfrm>
              <a:off x="6007650" y="3560933"/>
              <a:ext cx="684197" cy="977424"/>
            </a:xfrm>
            <a:prstGeom prst="ellipse">
              <a:avLst/>
            </a:prstGeom>
          </p:spPr>
        </p:pic>
        <p:pic>
          <p:nvPicPr>
            <p:cNvPr id="6" name="Picture 5" descr="Orpheus, Cristoforo Stati (Cristofano da Bracciano) (Italian, 1556–1619), Marble, Italian, Florence">
              <a:extLst>
                <a:ext uri="{FF2B5EF4-FFF2-40B4-BE49-F238E27FC236}">
                  <a16:creationId xmlns:a16="http://schemas.microsoft.com/office/drawing/2014/main" id="{A1D76B4C-E9C9-C908-2AD3-E23CEDD8F655}"/>
                </a:ext>
              </a:extLst>
            </p:cNvPr>
            <p:cNvPicPr>
              <a:picLocks noChangeAspect="1"/>
            </p:cNvPicPr>
            <p:nvPr/>
          </p:nvPicPr>
          <p:blipFill>
            <a:blip r:embed="rId10"/>
            <a:srcRect l="35312" t="9526" r="47100" b="74106"/>
            <a:stretch>
              <a:fillRect/>
            </a:stretch>
          </p:blipFill>
          <p:spPr>
            <a:xfrm>
              <a:off x="4596090" y="3646612"/>
              <a:ext cx="644578" cy="848960"/>
            </a:xfrm>
            <a:prstGeom prst="ellipse">
              <a:avLst/>
            </a:prstGeom>
          </p:spPr>
        </p:pic>
        <p:pic>
          <p:nvPicPr>
            <p:cNvPr id="11" name="Picture 10">
              <a:extLst>
                <a:ext uri="{FF2B5EF4-FFF2-40B4-BE49-F238E27FC236}">
                  <a16:creationId xmlns:a16="http://schemas.microsoft.com/office/drawing/2014/main" id="{FC036A85-3151-917D-C9A5-6A0E75E8EF20}"/>
                </a:ext>
              </a:extLst>
            </p:cNvPr>
            <p:cNvPicPr>
              <a:picLocks noChangeAspect="1"/>
            </p:cNvPicPr>
            <p:nvPr/>
          </p:nvPicPr>
          <p:blipFill>
            <a:blip r:embed="rId11"/>
            <a:srcRect l="34518" t="2811" r="57506" b="83993"/>
            <a:stretch>
              <a:fillRect/>
            </a:stretch>
          </p:blipFill>
          <p:spPr>
            <a:xfrm rot="741183">
              <a:off x="3010324" y="3325477"/>
              <a:ext cx="641255" cy="826892"/>
            </a:xfrm>
            <a:prstGeom prst="ellipse">
              <a:avLst/>
            </a:prstGeom>
          </p:spPr>
        </p:pic>
        <p:pic>
          <p:nvPicPr>
            <p:cNvPr id="13" name="Picture 12">
              <a:extLst>
                <a:ext uri="{FF2B5EF4-FFF2-40B4-BE49-F238E27FC236}">
                  <a16:creationId xmlns:a16="http://schemas.microsoft.com/office/drawing/2014/main" id="{70B055EF-4882-71C5-360C-F9FEAA0340E3}"/>
                </a:ext>
              </a:extLst>
            </p:cNvPr>
            <p:cNvPicPr>
              <a:picLocks noChangeAspect="1"/>
            </p:cNvPicPr>
            <p:nvPr/>
          </p:nvPicPr>
          <p:blipFill rotWithShape="1">
            <a:blip r:embed="rId12"/>
            <a:srcRect l="38842" t="9299" r="37687" b="60267"/>
            <a:stretch>
              <a:fillRect/>
            </a:stretch>
          </p:blipFill>
          <p:spPr>
            <a:xfrm>
              <a:off x="6543469" y="3629633"/>
              <a:ext cx="684197" cy="896061"/>
            </a:xfrm>
            <a:prstGeom prst="ellipse">
              <a:avLst/>
            </a:prstGeom>
          </p:spPr>
        </p:pic>
        <p:pic>
          <p:nvPicPr>
            <p:cNvPr id="14" name="Picture 13">
              <a:extLst>
                <a:ext uri="{FF2B5EF4-FFF2-40B4-BE49-F238E27FC236}">
                  <a16:creationId xmlns:a16="http://schemas.microsoft.com/office/drawing/2014/main" id="{EE6CE60F-12ED-C82A-F138-C180713FA883}"/>
                </a:ext>
              </a:extLst>
            </p:cNvPr>
            <p:cNvPicPr>
              <a:picLocks noChangeAspect="1"/>
            </p:cNvPicPr>
            <p:nvPr/>
          </p:nvPicPr>
          <p:blipFill>
            <a:blip r:embed="rId13"/>
            <a:srcRect l="56228" t="26048" r="29685" b="57016"/>
            <a:stretch>
              <a:fillRect/>
            </a:stretch>
          </p:blipFill>
          <p:spPr>
            <a:xfrm>
              <a:off x="4116098" y="3646612"/>
              <a:ext cx="598799" cy="823531"/>
            </a:xfrm>
            <a:prstGeom prst="ellipse">
              <a:avLst/>
            </a:prstGeom>
          </p:spPr>
        </p:pic>
        <p:pic>
          <p:nvPicPr>
            <p:cNvPr id="15" name="Picture 14">
              <a:extLst>
                <a:ext uri="{FF2B5EF4-FFF2-40B4-BE49-F238E27FC236}">
                  <a16:creationId xmlns:a16="http://schemas.microsoft.com/office/drawing/2014/main" id="{555F6DD7-CB0A-2B9B-BBBE-A5C66D22EF73}"/>
                </a:ext>
              </a:extLst>
            </p:cNvPr>
            <p:cNvPicPr>
              <a:picLocks noChangeAspect="1"/>
            </p:cNvPicPr>
            <p:nvPr/>
          </p:nvPicPr>
          <p:blipFill rotWithShape="1">
            <a:blip r:embed="rId14"/>
            <a:srcRect l="22891" t="13115" r="62267" b="62295"/>
            <a:stretch>
              <a:fillRect/>
            </a:stretch>
          </p:blipFill>
          <p:spPr>
            <a:xfrm>
              <a:off x="5297660" y="3654738"/>
              <a:ext cx="684198" cy="855247"/>
            </a:xfrm>
            <a:prstGeom prst="ellipse">
              <a:avLst/>
            </a:prstGeom>
          </p:spPr>
        </p:pic>
        <p:pic>
          <p:nvPicPr>
            <p:cNvPr id="16" name="Picture 15">
              <a:extLst>
                <a:ext uri="{FF2B5EF4-FFF2-40B4-BE49-F238E27FC236}">
                  <a16:creationId xmlns:a16="http://schemas.microsoft.com/office/drawing/2014/main" id="{8C1C6BD7-5432-F805-C845-ABBBBEE73F3B}"/>
                </a:ext>
              </a:extLst>
            </p:cNvPr>
            <p:cNvPicPr>
              <a:picLocks noChangeAspect="1"/>
            </p:cNvPicPr>
            <p:nvPr/>
          </p:nvPicPr>
          <p:blipFill>
            <a:blip r:embed="rId15"/>
            <a:srcRect l="20792" t="37557" r="60423" b="46332"/>
            <a:stretch>
              <a:fillRect/>
            </a:stretch>
          </p:blipFill>
          <p:spPr>
            <a:xfrm>
              <a:off x="7313044" y="3641468"/>
              <a:ext cx="628651" cy="828675"/>
            </a:xfrm>
            <a:prstGeom prst="ellipse">
              <a:avLst/>
            </a:prstGeom>
          </p:spPr>
        </p:pic>
        <p:pic>
          <p:nvPicPr>
            <p:cNvPr id="20" name="Picture 19">
              <a:extLst>
                <a:ext uri="{FF2B5EF4-FFF2-40B4-BE49-F238E27FC236}">
                  <a16:creationId xmlns:a16="http://schemas.microsoft.com/office/drawing/2014/main" id="{110867DA-1539-3D69-6A0C-CAF384FED7DF}"/>
                </a:ext>
              </a:extLst>
            </p:cNvPr>
            <p:cNvPicPr>
              <a:picLocks noChangeAspect="1"/>
            </p:cNvPicPr>
            <p:nvPr/>
          </p:nvPicPr>
          <p:blipFill>
            <a:blip r:embed="rId16"/>
            <a:stretch>
              <a:fillRect/>
            </a:stretch>
          </p:blipFill>
          <p:spPr>
            <a:xfrm>
              <a:off x="749850" y="375376"/>
              <a:ext cx="10515600" cy="6843353"/>
            </a:xfrm>
            <a:prstGeom prst="rect">
              <a:avLst/>
            </a:prstGeom>
          </p:spPr>
        </p:pic>
      </p:grpSp>
      <p:sp>
        <p:nvSpPr>
          <p:cNvPr id="4" name="Rectangle 3">
            <a:extLst>
              <a:ext uri="{FF2B5EF4-FFF2-40B4-BE49-F238E27FC236}">
                <a16:creationId xmlns:a16="http://schemas.microsoft.com/office/drawing/2014/main" id="{D2EB62DA-B75B-E8D6-737F-E352061531B5}"/>
              </a:ext>
            </a:extLst>
          </p:cNvPr>
          <p:cNvSpPr/>
          <p:nvPr/>
        </p:nvSpPr>
        <p:spPr>
          <a:xfrm>
            <a:off x="2482326" y="5457022"/>
            <a:ext cx="6914976" cy="769441"/>
          </a:xfrm>
          <a:prstGeom prst="rect">
            <a:avLst/>
          </a:prstGeom>
          <a:noFill/>
        </p:spPr>
        <p:txBody>
          <a:bodyPr wrap="square" lIns="91440" tIns="45720" rIns="91440" bIns="45720">
            <a:spAutoFit/>
          </a:bodyPr>
          <a:lstStyle/>
          <a:p>
            <a:pPr algn="ctr"/>
            <a:endParaRPr lang="en-GB" sz="4400" cap="none" spc="0" dirty="0">
              <a:ln w="0"/>
              <a:effectLst>
                <a:glow rad="1796365">
                  <a:schemeClr val="bg1">
                    <a:alpha val="55987"/>
                  </a:schemeClr>
                </a:glow>
              </a:effectLst>
              <a:latin typeface="Apple Chancery" panose="03020702040506060504" pitchFamily="66" charset="-79"/>
              <a:cs typeface="Apple Chancery" panose="03020702040506060504" pitchFamily="66" charset="-79"/>
            </a:endParaRPr>
          </a:p>
        </p:txBody>
      </p:sp>
      <p:sp>
        <p:nvSpPr>
          <p:cNvPr id="7" name="Horizontal Scroll 6">
            <a:extLst>
              <a:ext uri="{FF2B5EF4-FFF2-40B4-BE49-F238E27FC236}">
                <a16:creationId xmlns:a16="http://schemas.microsoft.com/office/drawing/2014/main" id="{1BF71005-EB72-7F37-BD92-3B00F503F61D}"/>
              </a:ext>
            </a:extLst>
          </p:cNvPr>
          <p:cNvSpPr/>
          <p:nvPr/>
        </p:nvSpPr>
        <p:spPr>
          <a:xfrm>
            <a:off x="3520386" y="4800131"/>
            <a:ext cx="5151227" cy="1229650"/>
          </a:xfrm>
          <a:prstGeom prst="horizontalScroll">
            <a:avLst/>
          </a:prstGeom>
          <a:blipFill dpi="0" rotWithShape="1">
            <a:blip r:embed="rId17"/>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en-GB" sz="4000" dirty="0">
                <a:solidFill>
                  <a:prstClr val="black"/>
                </a:solidFill>
                <a:effectLst/>
                <a:latin typeface="Apple Chancery" panose="03020702040506060504" pitchFamily="66" charset="-79"/>
                <a:cs typeface="Apple Chancery" panose="03020702040506060504" pitchFamily="66" charset="-79"/>
              </a:rPr>
              <a:t>The </a:t>
            </a:r>
            <a:r>
              <a:rPr lang="en-GB" sz="4000" b="1" dirty="0" err="1">
                <a:ln w="3175">
                  <a:solidFill>
                    <a:srgbClr val="E97132"/>
                  </a:solidFill>
                  <a:prstDash val="solid"/>
                </a:ln>
                <a:solidFill>
                  <a:prstClr val="black"/>
                </a:solidFill>
                <a:effectLst/>
                <a:latin typeface="APPLE CHANCERY" panose="03020702040506060504" pitchFamily="66" charset="-79"/>
                <a:cs typeface="APPLE CHANCERY" panose="03020702040506060504" pitchFamily="66" charset="-79"/>
              </a:rPr>
              <a:t>HO</a:t>
            </a:r>
            <a:r>
              <a:rPr lang="en-GB" sz="4000" dirty="0" err="1">
                <a:solidFill>
                  <a:prstClr val="black"/>
                </a:solidFill>
                <a:effectLst/>
                <a:latin typeface="Apple Chancery" panose="03020702040506060504" pitchFamily="66" charset="-79"/>
                <a:cs typeface="Apple Chancery" panose="03020702040506060504" pitchFamily="66" charset="-79"/>
              </a:rPr>
              <a:t>dy</a:t>
            </a:r>
            <a:r>
              <a:rPr lang="en-GB" sz="4000" b="1" dirty="0" err="1">
                <a:ln w="3175">
                  <a:solidFill>
                    <a:srgbClr val="E97132"/>
                  </a:solidFill>
                  <a:prstDash val="solid"/>
                </a:ln>
                <a:solidFill>
                  <a:prstClr val="black"/>
                </a:solidFill>
                <a:effectLst/>
                <a:latin typeface="APPLE CHANCERY" panose="03020702040506060504" pitchFamily="66" charset="-79"/>
                <a:cs typeface="APPLE CHANCERY" panose="03020702040506060504" pitchFamily="66" charset="-79"/>
              </a:rPr>
              <a:t>AS</a:t>
            </a:r>
            <a:r>
              <a:rPr lang="en-GB" sz="4000" dirty="0" err="1">
                <a:solidFill>
                  <a:prstClr val="black"/>
                </a:solidFill>
                <a:effectLst/>
                <a:latin typeface="Apple Chancery" panose="03020702040506060504" pitchFamily="66" charset="-79"/>
                <a:cs typeface="Apple Chancery" panose="03020702040506060504" pitchFamily="66" charset="-79"/>
              </a:rPr>
              <a:t>sey</a:t>
            </a:r>
            <a:r>
              <a:rPr lang="en-GB" sz="4000" b="1" dirty="0">
                <a:solidFill>
                  <a:prstClr val="black"/>
                </a:solidFill>
                <a:effectLst/>
                <a:latin typeface="APPLE CHANCERY" panose="03020702040506060504" pitchFamily="66" charset="-79"/>
                <a:cs typeface="APPLE CHANCERY" panose="03020702040506060504" pitchFamily="66" charset="-79"/>
              </a:rPr>
              <a:t> </a:t>
            </a:r>
            <a:endParaRPr lang="en-GB" sz="4000" dirty="0">
              <a:ln w="0"/>
              <a:solidFill>
                <a:prstClr val="black"/>
              </a:solidFill>
              <a:effectLst/>
              <a:latin typeface="Apple Chancery" panose="03020702040506060504" pitchFamily="66" charset="-79"/>
              <a:cs typeface="Apple Chancery" panose="03020702040506060504" pitchFamily="66" charset="-79"/>
            </a:endParaRPr>
          </a:p>
        </p:txBody>
      </p:sp>
      <p:sp>
        <p:nvSpPr>
          <p:cNvPr id="10" name="Slide Number Placeholder 9">
            <a:extLst>
              <a:ext uri="{FF2B5EF4-FFF2-40B4-BE49-F238E27FC236}">
                <a16:creationId xmlns:a16="http://schemas.microsoft.com/office/drawing/2014/main" id="{049591AD-D6F6-37EF-3491-5B810CA869C9}"/>
              </a:ext>
            </a:extLst>
          </p:cNvPr>
          <p:cNvSpPr>
            <a:spLocks noGrp="1"/>
          </p:cNvSpPr>
          <p:nvPr>
            <p:ph type="sldNum" sz="quarter" idx="12"/>
          </p:nvPr>
        </p:nvSpPr>
        <p:spPr/>
        <p:txBody>
          <a:bodyPr/>
          <a:lstStyle/>
          <a:p>
            <a:fld id="{6B547C04-AA2C-754F-9E4E-F6B7B0201F60}" type="slidenum">
              <a:rPr lang="en-US" smtClean="0"/>
              <a:pPr/>
              <a:t>6</a:t>
            </a:fld>
            <a:endParaRPr lang="en-US"/>
          </a:p>
        </p:txBody>
      </p:sp>
    </p:spTree>
    <p:extLst>
      <p:ext uri="{BB962C8B-B14F-4D97-AF65-F5344CB8AC3E}">
        <p14:creationId xmlns:p14="http://schemas.microsoft.com/office/powerpoint/2010/main" val="2405703756"/>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xit" presetSubtype="2" fill="hold" nodeType="clickEffect">
                                  <p:stCondLst>
                                    <p:cond delay="0"/>
                                  </p:stCondLst>
                                  <p:childTnLst>
                                    <p:anim calcmode="lin" valueType="num">
                                      <p:cBhvr additive="base">
                                        <p:cTn id="17" dur="500"/>
                                        <p:tgtEl>
                                          <p:spTgt spid="9"/>
                                        </p:tgtEl>
                                        <p:attrNameLst>
                                          <p:attrName>ppt_x</p:attrName>
                                        </p:attrNameLst>
                                      </p:cBhvr>
                                      <p:tavLst>
                                        <p:tav tm="0">
                                          <p:val>
                                            <p:strVal val="ppt_x"/>
                                          </p:val>
                                        </p:tav>
                                        <p:tav tm="100000">
                                          <p:val>
                                            <p:strVal val="1+ppt_w/2"/>
                                          </p:val>
                                        </p:tav>
                                      </p:tavLst>
                                    </p:anim>
                                    <p:anim calcmode="lin" valueType="num">
                                      <p:cBhvr additive="base">
                                        <p:cTn id="18" dur="500"/>
                                        <p:tgtEl>
                                          <p:spTgt spid="9"/>
                                        </p:tgtEl>
                                        <p:attrNameLst>
                                          <p:attrName>ppt_y</p:attrName>
                                        </p:attrNameLst>
                                      </p:cBhvr>
                                      <p:tavLst>
                                        <p:tav tm="0">
                                          <p:val>
                                            <p:strVal val="ppt_y"/>
                                          </p:val>
                                        </p:tav>
                                        <p:tav tm="100000">
                                          <p:val>
                                            <p:strVal val="ppt_y"/>
                                          </p:val>
                                        </p:tav>
                                      </p:tavLst>
                                    </p:anim>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1000" b="-11000"/>
          </a:stretch>
        </a:blipFill>
        <a:effectLst/>
      </p:bgPr>
    </p:bg>
    <p:spTree>
      <p:nvGrpSpPr>
        <p:cNvPr id="1" name="">
          <a:extLst>
            <a:ext uri="{FF2B5EF4-FFF2-40B4-BE49-F238E27FC236}">
              <a16:creationId xmlns:a16="http://schemas.microsoft.com/office/drawing/2014/main" id="{243AE263-3D7C-1079-7BAF-AFDF9A961767}"/>
            </a:ext>
          </a:extLst>
        </p:cNvPr>
        <p:cNvGrpSpPr/>
        <p:nvPr/>
      </p:nvGrpSpPr>
      <p:grpSpPr>
        <a:xfrm>
          <a:off x="0" y="0"/>
          <a:ext cx="0" cy="0"/>
          <a:chOff x="0" y="0"/>
          <a:chExt cx="0" cy="0"/>
        </a:xfrm>
      </p:grpSpPr>
      <p:pic>
        <p:nvPicPr>
          <p:cNvPr id="86" name="Picture 85" descr="A close up of a logo&#10;&#10;AI-generated content may be incorrect.">
            <a:extLst>
              <a:ext uri="{FF2B5EF4-FFF2-40B4-BE49-F238E27FC236}">
                <a16:creationId xmlns:a16="http://schemas.microsoft.com/office/drawing/2014/main" id="{7D82BC0C-FFAB-565B-B138-717BE73B96AC}"/>
              </a:ext>
            </a:extLst>
          </p:cNvPr>
          <p:cNvPicPr>
            <a:picLocks noChangeAspect="1"/>
          </p:cNvPicPr>
          <p:nvPr/>
        </p:nvPicPr>
        <p:blipFill>
          <a:blip r:embed="rId4"/>
          <a:stretch>
            <a:fillRect/>
          </a:stretch>
        </p:blipFill>
        <p:spPr>
          <a:xfrm>
            <a:off x="1340657" y="697027"/>
            <a:ext cx="737606" cy="465157"/>
          </a:xfrm>
          <a:prstGeom prst="rect">
            <a:avLst/>
          </a:prstGeom>
        </p:spPr>
      </p:pic>
      <p:pic>
        <p:nvPicPr>
          <p:cNvPr id="87" name="Picture 86" descr="A black background with white text&#10;&#10;AI-generated content may be incorrect.">
            <a:extLst>
              <a:ext uri="{FF2B5EF4-FFF2-40B4-BE49-F238E27FC236}">
                <a16:creationId xmlns:a16="http://schemas.microsoft.com/office/drawing/2014/main" id="{788665CB-CFF0-0FDA-B2E1-5929227E9911}"/>
              </a:ext>
            </a:extLst>
          </p:cNvPr>
          <p:cNvPicPr>
            <a:picLocks noChangeAspect="1"/>
          </p:cNvPicPr>
          <p:nvPr/>
        </p:nvPicPr>
        <p:blipFill>
          <a:blip r:embed="rId5"/>
          <a:stretch>
            <a:fillRect/>
          </a:stretch>
        </p:blipFill>
        <p:spPr>
          <a:xfrm>
            <a:off x="1340657" y="129324"/>
            <a:ext cx="1603518" cy="463720"/>
          </a:xfrm>
          <a:prstGeom prst="rect">
            <a:avLst/>
          </a:prstGeom>
        </p:spPr>
      </p:pic>
      <p:sp>
        <p:nvSpPr>
          <p:cNvPr id="88" name="Slide Number Placeholder 87">
            <a:extLst>
              <a:ext uri="{FF2B5EF4-FFF2-40B4-BE49-F238E27FC236}">
                <a16:creationId xmlns:a16="http://schemas.microsoft.com/office/drawing/2014/main" id="{E8A04AC1-D486-7B48-1981-B90501572728}"/>
              </a:ext>
            </a:extLst>
          </p:cNvPr>
          <p:cNvSpPr>
            <a:spLocks noGrp="1"/>
          </p:cNvSpPr>
          <p:nvPr>
            <p:ph type="sldNum" sz="quarter" idx="12"/>
          </p:nvPr>
        </p:nvSpPr>
        <p:spPr/>
        <p:txBody>
          <a:bodyPr/>
          <a:lstStyle/>
          <a:p>
            <a:fld id="{6B547C04-AA2C-754F-9E4E-F6B7B0201F60}" type="slidenum">
              <a:rPr lang="en-US" smtClean="0"/>
              <a:pPr/>
              <a:t>60</a:t>
            </a:fld>
            <a:endParaRPr lang="en-US"/>
          </a:p>
        </p:txBody>
      </p:sp>
      <p:grpSp>
        <p:nvGrpSpPr>
          <p:cNvPr id="91" name="Group 90">
            <a:extLst>
              <a:ext uri="{FF2B5EF4-FFF2-40B4-BE49-F238E27FC236}">
                <a16:creationId xmlns:a16="http://schemas.microsoft.com/office/drawing/2014/main" id="{F735BC5B-C517-F897-48FE-11C14187AE0C}"/>
              </a:ext>
            </a:extLst>
          </p:cNvPr>
          <p:cNvGrpSpPr/>
          <p:nvPr/>
        </p:nvGrpSpPr>
        <p:grpSpPr>
          <a:xfrm>
            <a:off x="1664674" y="697027"/>
            <a:ext cx="8504841" cy="5915082"/>
            <a:chOff x="1664674" y="697027"/>
            <a:chExt cx="8504841" cy="5915082"/>
          </a:xfrm>
        </p:grpSpPr>
        <p:pic>
          <p:nvPicPr>
            <p:cNvPr id="81" name="Picture 80">
              <a:extLst>
                <a:ext uri="{FF2B5EF4-FFF2-40B4-BE49-F238E27FC236}">
                  <a16:creationId xmlns:a16="http://schemas.microsoft.com/office/drawing/2014/main" id="{8F273669-A24C-EE77-57AE-DB20C0BF7D4E}"/>
                </a:ext>
              </a:extLst>
            </p:cNvPr>
            <p:cNvPicPr>
              <a:picLocks noChangeAspect="1"/>
            </p:cNvPicPr>
            <p:nvPr/>
          </p:nvPicPr>
          <p:blipFill>
            <a:blip r:embed="rId6"/>
            <a:stretch>
              <a:fillRect/>
            </a:stretch>
          </p:blipFill>
          <p:spPr>
            <a:xfrm>
              <a:off x="4535095" y="1399116"/>
              <a:ext cx="3525841" cy="2917937"/>
            </a:xfrm>
            <a:prstGeom prst="rect">
              <a:avLst/>
            </a:prstGeom>
          </p:spPr>
        </p:pic>
        <p:pic>
          <p:nvPicPr>
            <p:cNvPr id="41" name="Picture 4" descr="Meng Wang (head of group)">
              <a:extLst>
                <a:ext uri="{FF2B5EF4-FFF2-40B4-BE49-F238E27FC236}">
                  <a16:creationId xmlns:a16="http://schemas.microsoft.com/office/drawing/2014/main" id="{FDE61641-FB7F-3D69-99BF-3185FB882A9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373" t="8701" r="18121" b="23520"/>
            <a:stretch/>
          </p:blipFill>
          <p:spPr bwMode="auto">
            <a:xfrm>
              <a:off x="6255380" y="3071019"/>
              <a:ext cx="534350" cy="704490"/>
            </a:xfrm>
            <a:prstGeom prst="ellipse">
              <a:avLst/>
            </a:prstGeom>
            <a:noFill/>
            <a:extLst>
              <a:ext uri="{909E8E84-426E-40DD-AFC4-6F175D3DCCD1}">
                <a14:hiddenFill xmlns:a14="http://schemas.microsoft.com/office/drawing/2010/main">
                  <a:solidFill>
                    <a:srgbClr val="FFFFFF"/>
                  </a:solidFill>
                </a14:hiddenFill>
              </a:ext>
            </a:extLst>
          </p:spPr>
        </p:pic>
        <p:pic>
          <p:nvPicPr>
            <p:cNvPr id="43" name="Picture 42" descr="Alex Kavvos">
              <a:extLst>
                <a:ext uri="{FF2B5EF4-FFF2-40B4-BE49-F238E27FC236}">
                  <a16:creationId xmlns:a16="http://schemas.microsoft.com/office/drawing/2014/main" id="{BBB5BA15-182E-5096-A838-AADFC4861CA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5962" t="15841" r="20762" b="33058"/>
            <a:stretch/>
          </p:blipFill>
          <p:spPr bwMode="auto">
            <a:xfrm>
              <a:off x="5764638" y="3093579"/>
              <a:ext cx="500388" cy="671949"/>
            </a:xfrm>
            <a:prstGeom prst="ellipse">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3DC6CC4A-958B-8111-74D8-76C3BFA9947B}"/>
                </a:ext>
              </a:extLst>
            </p:cNvPr>
            <p:cNvPicPr>
              <a:picLocks noChangeAspect="1"/>
            </p:cNvPicPr>
            <p:nvPr/>
          </p:nvPicPr>
          <p:blipFill>
            <a:blip r:embed="rId9"/>
            <a:srcRect l="18354"/>
            <a:stretch/>
          </p:blipFill>
          <p:spPr>
            <a:xfrm>
              <a:off x="4774864" y="2914958"/>
              <a:ext cx="676803" cy="828946"/>
            </a:xfrm>
            <a:prstGeom prst="rect">
              <a:avLst/>
            </a:prstGeom>
          </p:spPr>
        </p:pic>
        <p:pic>
          <p:nvPicPr>
            <p:cNvPr id="70" name="Picture 69">
              <a:extLst>
                <a:ext uri="{FF2B5EF4-FFF2-40B4-BE49-F238E27FC236}">
                  <a16:creationId xmlns:a16="http://schemas.microsoft.com/office/drawing/2014/main" id="{6781AF90-20F4-3613-D921-B449BB1C6414}"/>
                </a:ext>
              </a:extLst>
            </p:cNvPr>
            <p:cNvPicPr>
              <a:picLocks noChangeAspect="1"/>
            </p:cNvPicPr>
            <p:nvPr/>
          </p:nvPicPr>
          <p:blipFill>
            <a:blip r:embed="rId10"/>
            <a:srcRect l="40510" t="23334" r="44701" b="60555"/>
            <a:stretch>
              <a:fillRect/>
            </a:stretch>
          </p:blipFill>
          <p:spPr>
            <a:xfrm>
              <a:off x="7445278" y="3451658"/>
              <a:ext cx="419215" cy="607862"/>
            </a:xfrm>
            <a:prstGeom prst="ellipse">
              <a:avLst/>
            </a:prstGeom>
          </p:spPr>
        </p:pic>
        <p:pic>
          <p:nvPicPr>
            <p:cNvPr id="71" name="Picture 70">
              <a:extLst>
                <a:ext uri="{FF2B5EF4-FFF2-40B4-BE49-F238E27FC236}">
                  <a16:creationId xmlns:a16="http://schemas.microsoft.com/office/drawing/2014/main" id="{DA17162A-522C-9C55-AD50-2B89395E195B}"/>
                </a:ext>
              </a:extLst>
            </p:cNvPr>
            <p:cNvPicPr>
              <a:picLocks noChangeAspect="1"/>
            </p:cNvPicPr>
            <p:nvPr/>
          </p:nvPicPr>
          <p:blipFill>
            <a:blip r:embed="rId11"/>
            <a:srcRect l="19670" t="13922" r="42816" b="46182"/>
            <a:stretch>
              <a:fillRect/>
            </a:stretch>
          </p:blipFill>
          <p:spPr>
            <a:xfrm>
              <a:off x="7738642" y="3367621"/>
              <a:ext cx="461138" cy="627933"/>
            </a:xfrm>
            <a:prstGeom prst="ellipse">
              <a:avLst/>
            </a:prstGeom>
          </p:spPr>
        </p:pic>
        <p:pic>
          <p:nvPicPr>
            <p:cNvPr id="72" name="Picture 71">
              <a:extLst>
                <a:ext uri="{FF2B5EF4-FFF2-40B4-BE49-F238E27FC236}">
                  <a16:creationId xmlns:a16="http://schemas.microsoft.com/office/drawing/2014/main" id="{F189E78A-2F50-648E-E3E4-27F17E48C8DA}"/>
                </a:ext>
              </a:extLst>
            </p:cNvPr>
            <p:cNvPicPr>
              <a:picLocks noChangeAspect="1"/>
            </p:cNvPicPr>
            <p:nvPr/>
          </p:nvPicPr>
          <p:blipFill>
            <a:blip r:embed="rId12"/>
            <a:srcRect l="71974" t="38374" r="14135" b="45692"/>
            <a:stretch>
              <a:fillRect/>
            </a:stretch>
          </p:blipFill>
          <p:spPr>
            <a:xfrm rot="18337746">
              <a:off x="3933877" y="3607874"/>
              <a:ext cx="546023" cy="506001"/>
            </a:xfrm>
            <a:prstGeom prst="ellipse">
              <a:avLst/>
            </a:prstGeom>
          </p:spPr>
        </p:pic>
        <p:pic>
          <p:nvPicPr>
            <p:cNvPr id="73" name="Picture 72" descr="Hercules, White marble, Italian">
              <a:extLst>
                <a:ext uri="{FF2B5EF4-FFF2-40B4-BE49-F238E27FC236}">
                  <a16:creationId xmlns:a16="http://schemas.microsoft.com/office/drawing/2014/main" id="{A05F03CA-4197-C62E-5DBB-204F4D9DCAC2}"/>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20000"/>
                      </a14:imgEffect>
                    </a14:imgLayer>
                  </a14:imgProps>
                </a:ext>
              </a:extLst>
            </a:blip>
            <a:srcRect l="24963" t="954" r="23526" b="47535"/>
            <a:stretch>
              <a:fillRect/>
            </a:stretch>
          </p:blipFill>
          <p:spPr>
            <a:xfrm>
              <a:off x="6060442" y="3544297"/>
              <a:ext cx="501882" cy="716975"/>
            </a:xfrm>
            <a:prstGeom prst="ellipse">
              <a:avLst/>
            </a:prstGeom>
          </p:spPr>
        </p:pic>
        <p:pic>
          <p:nvPicPr>
            <p:cNvPr id="90" name="Picture 89">
              <a:extLst>
                <a:ext uri="{FF2B5EF4-FFF2-40B4-BE49-F238E27FC236}">
                  <a16:creationId xmlns:a16="http://schemas.microsoft.com/office/drawing/2014/main" id="{0034DCF7-FA63-2614-E41D-A9A769A6E1F6}"/>
                </a:ext>
              </a:extLst>
            </p:cNvPr>
            <p:cNvPicPr>
              <a:picLocks noChangeAspect="1"/>
            </p:cNvPicPr>
            <p:nvPr/>
          </p:nvPicPr>
          <p:blipFill>
            <a:blip r:embed="rId15"/>
            <a:srcRect l="836" t="-1" r="37733" b="40955"/>
            <a:stretch>
              <a:fillRect/>
            </a:stretch>
          </p:blipFill>
          <p:spPr>
            <a:xfrm>
              <a:off x="5239939" y="3075127"/>
              <a:ext cx="483945" cy="627354"/>
            </a:xfrm>
            <a:prstGeom prst="ellipse">
              <a:avLst/>
            </a:prstGeom>
          </p:spPr>
        </p:pic>
        <p:pic>
          <p:nvPicPr>
            <p:cNvPr id="74" name="Picture 73" descr="Orpheus, Cristoforo Stati (Cristofano da Bracciano) (Italian, 1556–1619), Marble, Italian, Florence">
              <a:extLst>
                <a:ext uri="{FF2B5EF4-FFF2-40B4-BE49-F238E27FC236}">
                  <a16:creationId xmlns:a16="http://schemas.microsoft.com/office/drawing/2014/main" id="{249060AF-94FE-959F-56FF-CF5C5E14E308}"/>
                </a:ext>
              </a:extLst>
            </p:cNvPr>
            <p:cNvPicPr>
              <a:picLocks noChangeAspect="1"/>
            </p:cNvPicPr>
            <p:nvPr/>
          </p:nvPicPr>
          <p:blipFill>
            <a:blip r:embed="rId16"/>
            <a:srcRect l="35312" t="9526" r="47100" b="74106"/>
            <a:stretch>
              <a:fillRect/>
            </a:stretch>
          </p:blipFill>
          <p:spPr>
            <a:xfrm>
              <a:off x="4976329" y="3549503"/>
              <a:ext cx="472821" cy="622743"/>
            </a:xfrm>
            <a:prstGeom prst="ellipse">
              <a:avLst/>
            </a:prstGeom>
          </p:spPr>
        </p:pic>
        <p:pic>
          <p:nvPicPr>
            <p:cNvPr id="75" name="Picture 74">
              <a:extLst>
                <a:ext uri="{FF2B5EF4-FFF2-40B4-BE49-F238E27FC236}">
                  <a16:creationId xmlns:a16="http://schemas.microsoft.com/office/drawing/2014/main" id="{C825F7E0-B90A-C54C-F175-3870D0ABD4BA}"/>
                </a:ext>
              </a:extLst>
            </p:cNvPr>
            <p:cNvPicPr>
              <a:picLocks noChangeAspect="1"/>
            </p:cNvPicPr>
            <p:nvPr/>
          </p:nvPicPr>
          <p:blipFill>
            <a:blip r:embed="rId17"/>
            <a:srcRect l="34518" t="2811" r="57506" b="83993"/>
            <a:stretch>
              <a:fillRect/>
            </a:stretch>
          </p:blipFill>
          <p:spPr>
            <a:xfrm rot="741183">
              <a:off x="3528950" y="3343709"/>
              <a:ext cx="482141" cy="621716"/>
            </a:xfrm>
            <a:prstGeom prst="ellipse">
              <a:avLst/>
            </a:prstGeom>
          </p:spPr>
        </p:pic>
        <p:pic>
          <p:nvPicPr>
            <p:cNvPr id="76" name="Picture 75">
              <a:extLst>
                <a:ext uri="{FF2B5EF4-FFF2-40B4-BE49-F238E27FC236}">
                  <a16:creationId xmlns:a16="http://schemas.microsoft.com/office/drawing/2014/main" id="{8CCF5B6E-5FF5-B2A7-ED73-447FB7F51FAD}"/>
                </a:ext>
              </a:extLst>
            </p:cNvPr>
            <p:cNvPicPr>
              <a:picLocks noChangeAspect="1"/>
            </p:cNvPicPr>
            <p:nvPr/>
          </p:nvPicPr>
          <p:blipFill rotWithShape="1">
            <a:blip r:embed="rId18"/>
            <a:srcRect l="38842" t="9299" r="37687" b="60267"/>
            <a:stretch>
              <a:fillRect/>
            </a:stretch>
          </p:blipFill>
          <p:spPr>
            <a:xfrm>
              <a:off x="6492876" y="3515792"/>
              <a:ext cx="501882" cy="657292"/>
            </a:xfrm>
            <a:prstGeom prst="ellipse">
              <a:avLst/>
            </a:prstGeom>
          </p:spPr>
        </p:pic>
        <p:pic>
          <p:nvPicPr>
            <p:cNvPr id="77" name="Picture 76">
              <a:extLst>
                <a:ext uri="{FF2B5EF4-FFF2-40B4-BE49-F238E27FC236}">
                  <a16:creationId xmlns:a16="http://schemas.microsoft.com/office/drawing/2014/main" id="{A66D7D5B-A829-1211-02BB-F9DDD2E6B888}"/>
                </a:ext>
              </a:extLst>
            </p:cNvPr>
            <p:cNvPicPr>
              <a:picLocks noChangeAspect="1"/>
            </p:cNvPicPr>
            <p:nvPr/>
          </p:nvPicPr>
          <p:blipFill>
            <a:blip r:embed="rId19"/>
            <a:srcRect l="56228" t="26048" r="29685" b="57016"/>
            <a:stretch>
              <a:fillRect/>
            </a:stretch>
          </p:blipFill>
          <p:spPr>
            <a:xfrm>
              <a:off x="4565650" y="3566304"/>
              <a:ext cx="439242" cy="604090"/>
            </a:xfrm>
            <a:prstGeom prst="ellipse">
              <a:avLst/>
            </a:prstGeom>
          </p:spPr>
        </p:pic>
        <p:pic>
          <p:nvPicPr>
            <p:cNvPr id="78" name="Picture 77">
              <a:extLst>
                <a:ext uri="{FF2B5EF4-FFF2-40B4-BE49-F238E27FC236}">
                  <a16:creationId xmlns:a16="http://schemas.microsoft.com/office/drawing/2014/main" id="{7377C8FE-70E1-FB44-DCBC-91C3EEAA8B14}"/>
                </a:ext>
              </a:extLst>
            </p:cNvPr>
            <p:cNvPicPr>
              <a:picLocks noChangeAspect="1"/>
            </p:cNvPicPr>
            <p:nvPr/>
          </p:nvPicPr>
          <p:blipFill rotWithShape="1">
            <a:blip r:embed="rId20"/>
            <a:srcRect l="22891" t="13115" r="62267" b="62295"/>
            <a:stretch>
              <a:fillRect/>
            </a:stretch>
          </p:blipFill>
          <p:spPr>
            <a:xfrm>
              <a:off x="5499648" y="3554672"/>
              <a:ext cx="501884" cy="627354"/>
            </a:xfrm>
            <a:prstGeom prst="ellipse">
              <a:avLst/>
            </a:prstGeom>
          </p:spPr>
        </p:pic>
        <p:pic>
          <p:nvPicPr>
            <p:cNvPr id="79" name="Picture 78">
              <a:extLst>
                <a:ext uri="{FF2B5EF4-FFF2-40B4-BE49-F238E27FC236}">
                  <a16:creationId xmlns:a16="http://schemas.microsoft.com/office/drawing/2014/main" id="{80810824-1A82-9F50-8F80-CD385F46AF90}"/>
                </a:ext>
              </a:extLst>
            </p:cNvPr>
            <p:cNvPicPr>
              <a:picLocks noChangeAspect="1"/>
            </p:cNvPicPr>
            <p:nvPr/>
          </p:nvPicPr>
          <p:blipFill>
            <a:blip r:embed="rId21"/>
            <a:srcRect l="20792" t="37557" r="60423" b="46332"/>
            <a:stretch>
              <a:fillRect/>
            </a:stretch>
          </p:blipFill>
          <p:spPr>
            <a:xfrm>
              <a:off x="7081061" y="3500668"/>
              <a:ext cx="461138" cy="607862"/>
            </a:xfrm>
            <a:prstGeom prst="ellipse">
              <a:avLst/>
            </a:prstGeom>
          </p:spPr>
        </p:pic>
        <p:pic>
          <p:nvPicPr>
            <p:cNvPr id="69" name="Picture 68">
              <a:extLst>
                <a:ext uri="{FF2B5EF4-FFF2-40B4-BE49-F238E27FC236}">
                  <a16:creationId xmlns:a16="http://schemas.microsoft.com/office/drawing/2014/main" id="{AABD571A-9E40-C795-54C1-80FA9DA5D0BF}"/>
                </a:ext>
              </a:extLst>
            </p:cNvPr>
            <p:cNvPicPr>
              <a:picLocks noChangeAspect="1"/>
            </p:cNvPicPr>
            <p:nvPr/>
          </p:nvPicPr>
          <p:blipFill>
            <a:blip r:embed="rId22"/>
            <a:srcRect b="-1295"/>
            <a:stretch>
              <a:fillRect/>
            </a:stretch>
          </p:blipFill>
          <p:spPr>
            <a:xfrm>
              <a:off x="1664674" y="697027"/>
              <a:ext cx="8504841" cy="5915082"/>
            </a:xfrm>
            <a:prstGeom prst="rect">
              <a:avLst/>
            </a:prstGeom>
          </p:spPr>
        </p:pic>
      </p:grpSp>
      <p:sp>
        <p:nvSpPr>
          <p:cNvPr id="82" name="Horizontal Scroll 81">
            <a:extLst>
              <a:ext uri="{FF2B5EF4-FFF2-40B4-BE49-F238E27FC236}">
                <a16:creationId xmlns:a16="http://schemas.microsoft.com/office/drawing/2014/main" id="{E714FE66-648D-B03F-1196-8FC8015B5E06}"/>
              </a:ext>
            </a:extLst>
          </p:cNvPr>
          <p:cNvSpPr/>
          <p:nvPr/>
        </p:nvSpPr>
        <p:spPr>
          <a:xfrm>
            <a:off x="2879489" y="4793474"/>
            <a:ext cx="6075210" cy="1010559"/>
          </a:xfrm>
          <a:prstGeom prst="horizontalScroll">
            <a:avLst/>
          </a:prstGeom>
          <a:blipFill dpi="0" rotWithShape="1">
            <a:blip r:embed="rId23"/>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ln w="3175">
                  <a:solidFill>
                    <a:schemeClr val="accent2"/>
                  </a:solidFill>
                  <a:prstDash val="solid"/>
                </a:ln>
                <a:solidFill>
                  <a:schemeClr val="tx1"/>
                </a:solidFill>
                <a:latin typeface="APPLE CHANCERY" panose="03020702040506060504" pitchFamily="66" charset="-79"/>
                <a:cs typeface="APPLE CHANCERY" panose="03020702040506060504" pitchFamily="66" charset="-79"/>
              </a:rPr>
              <a:t>Contextual Embeddings</a:t>
            </a:r>
            <a:endParaRPr lang="en-US" sz="4000" dirty="0">
              <a:solidFill>
                <a:schemeClr val="tx1"/>
              </a:solidFill>
            </a:endParaRPr>
          </a:p>
        </p:txBody>
      </p:sp>
      <p:sp>
        <p:nvSpPr>
          <p:cNvPr id="93" name="Horizontal Scroll 92">
            <a:extLst>
              <a:ext uri="{FF2B5EF4-FFF2-40B4-BE49-F238E27FC236}">
                <a16:creationId xmlns:a16="http://schemas.microsoft.com/office/drawing/2014/main" id="{CB52F0C3-5C27-35DE-535E-8EF60674FE5D}"/>
              </a:ext>
            </a:extLst>
          </p:cNvPr>
          <p:cNvSpPr/>
          <p:nvPr/>
        </p:nvSpPr>
        <p:spPr>
          <a:xfrm>
            <a:off x="417884" y="5723084"/>
            <a:ext cx="11193895" cy="994507"/>
          </a:xfrm>
          <a:prstGeom prst="horizontalScroll">
            <a:avLst>
              <a:gd name="adj" fmla="val 3817"/>
            </a:avLst>
          </a:prstGeom>
          <a:blipFill dpi="0" rotWithShape="1">
            <a:blip r:embed="rId23"/>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chemeClr val="accent3"/>
                </a:solidFill>
                <a:latin typeface="Fira Code" pitchFamily="49" charset="0"/>
                <a:ea typeface="Fira Code" pitchFamily="49" charset="0"/>
                <a:cs typeface="Fira Code" pitchFamily="49" charset="0"/>
              </a:rPr>
              <a:t>Intrinsically Typed</a:t>
            </a:r>
            <a:r>
              <a:rPr lang="en-GB" sz="1400" dirty="0">
                <a:solidFill>
                  <a:srgbClr val="000000"/>
                </a:solidFill>
                <a:latin typeface="Fira Code" pitchFamily="49" charset="0"/>
                <a:ea typeface="Fira Code" pitchFamily="49" charset="0"/>
                <a:cs typeface="Fira Code" pitchFamily="49" charset="0"/>
              </a:rPr>
              <a:t> </a:t>
            </a: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Ergonomic</a:t>
            </a:r>
            <a:r>
              <a:rPr lang="en-GB" sz="1400" dirty="0">
                <a:solidFill>
                  <a:srgbClr val="257FA0"/>
                </a:solidFill>
                <a:latin typeface="Fira Code" pitchFamily="49" charset="0"/>
                <a:ea typeface="Fira Code" pitchFamily="49" charset="0"/>
                <a:cs typeface="Fira Code" pitchFamily="49" charset="0"/>
              </a:rPr>
              <a:t> </a:t>
            </a: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Compatible with Type Theory</a:t>
            </a:r>
          </a:p>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Isomorphic to First-Order Embedding: No Exotic Term</a:t>
            </a:r>
            <a:r>
              <a:rPr lang="en-GB" sz="1400" dirty="0">
                <a:solidFill>
                  <a:srgbClr val="0D7001"/>
                </a:solidFill>
                <a:latin typeface="Fira Code" pitchFamily="49" charset="0"/>
                <a:ea typeface="Fira Code" pitchFamily="49" charset="0"/>
                <a:cs typeface="Fira Code" pitchFamily="49" charset="0"/>
              </a:rPr>
              <a:t>s, </a:t>
            </a:r>
            <a:r>
              <a:rPr lang="en-GB" sz="1400" dirty="0">
                <a:solidFill>
                  <a:srgbClr val="0F7001"/>
                </a:solidFill>
                <a:latin typeface="Fira Code" pitchFamily="49" charset="0"/>
                <a:ea typeface="Fira Code" pitchFamily="49" charset="0"/>
                <a:cs typeface="Fira Code" pitchFamily="49" charset="0"/>
              </a:rPr>
              <a:t>Type-Safe </a:t>
            </a:r>
            <a:r>
              <a:rPr lang="en-GB" sz="1400" dirty="0">
                <a:solidFill>
                  <a:srgbClr val="0D7001"/>
                </a:solidFill>
                <a:latin typeface="Fira Code" pitchFamily="49" charset="0"/>
                <a:ea typeface="Fira Code" pitchFamily="49" charset="0"/>
                <a:cs typeface="Fira Code" pitchFamily="49" charset="0"/>
              </a:rPr>
              <a:t>Unembedding, Back Again</a:t>
            </a:r>
          </a:p>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“Super-fold” Semantics</a:t>
            </a:r>
            <a:r>
              <a:rPr lang="en-GB" sz="1400" dirty="0">
                <a:solidFill>
                  <a:srgbClr val="CDCDCD"/>
                </a:solidFill>
                <a:latin typeface="Fira Code" pitchFamily="49" charset="0"/>
                <a:ea typeface="Fira Code" pitchFamily="49" charset="0"/>
                <a:cs typeface="Fira Code" pitchFamily="49" charset="0"/>
              </a:rPr>
              <a:t> ✅ </a:t>
            </a:r>
            <a:r>
              <a:rPr lang="en-GB" sz="1400" dirty="0">
                <a:solidFill>
                  <a:srgbClr val="0F7001"/>
                </a:solidFill>
                <a:latin typeface="Fira Code" pitchFamily="49" charset="0"/>
                <a:ea typeface="Fira Code" pitchFamily="49" charset="0"/>
                <a:cs typeface="Fira Code" pitchFamily="49" charset="0"/>
              </a:rPr>
              <a:t>Supports Modern Type Systems</a:t>
            </a:r>
            <a:endParaRPr lang="en-GB" sz="1400" dirty="0">
              <a:solidFill>
                <a:srgbClr val="CDCDCD"/>
              </a:solidFill>
              <a:latin typeface="Fira Code" pitchFamily="49" charset="0"/>
              <a:ea typeface="Fira Code" pitchFamily="49" charset="0"/>
              <a:cs typeface="Fira Code" pitchFamily="49" charset="0"/>
            </a:endParaRPr>
          </a:p>
        </p:txBody>
      </p:sp>
    </p:spTree>
    <p:extLst>
      <p:ext uri="{BB962C8B-B14F-4D97-AF65-F5344CB8AC3E}">
        <p14:creationId xmlns:p14="http://schemas.microsoft.com/office/powerpoint/2010/main" val="20715220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1"/>
                                        </p:tgtEl>
                                        <p:attrNameLst>
                                          <p:attrName>style.visibility</p:attrName>
                                        </p:attrNameLst>
                                      </p:cBhvr>
                                      <p:to>
                                        <p:strVal val="visible"/>
                                      </p:to>
                                    </p:set>
                                    <p:anim calcmode="lin" valueType="num">
                                      <p:cBhvr additive="base">
                                        <p:cTn id="7" dur="500" fill="hold"/>
                                        <p:tgtEl>
                                          <p:spTgt spid="91"/>
                                        </p:tgtEl>
                                        <p:attrNameLst>
                                          <p:attrName>ppt_x</p:attrName>
                                        </p:attrNameLst>
                                      </p:cBhvr>
                                      <p:tavLst>
                                        <p:tav tm="0">
                                          <p:val>
                                            <p:strVal val="0-#ppt_w/2"/>
                                          </p:val>
                                        </p:tav>
                                        <p:tav tm="100000">
                                          <p:val>
                                            <p:strVal val="#ppt_x"/>
                                          </p:val>
                                        </p:tav>
                                      </p:tavLst>
                                    </p:anim>
                                    <p:anim calcmode="lin" valueType="num">
                                      <p:cBhvr additive="base">
                                        <p:cTn id="8" dur="500" fill="hold"/>
                                        <p:tgtEl>
                                          <p:spTgt spid="9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82"/>
                                        </p:tgtEl>
                                        <p:attrNameLst>
                                          <p:attrName>style.visibility</p:attrName>
                                        </p:attrNameLst>
                                      </p:cBhvr>
                                      <p:to>
                                        <p:strVal val="visible"/>
                                      </p:to>
                                    </p:set>
                                    <p:animEffect transition="in" filter="wipe(left)">
                                      <p:cBhvr>
                                        <p:cTn id="13" dur="500"/>
                                        <p:tgtEl>
                                          <p:spTgt spid="8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93"/>
                                        </p:tgtEl>
                                        <p:attrNameLst>
                                          <p:attrName>style.visibility</p:attrName>
                                        </p:attrNameLst>
                                      </p:cBhvr>
                                      <p:to>
                                        <p:strVal val="visible"/>
                                      </p:to>
                                    </p:set>
                                    <p:animEffect transition="in" filter="wipe(left)">
                                      <p:cBhvr>
                                        <p:cTn id="18"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93"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D061E5-DFB3-7B83-D900-BCC58367402F}"/>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FDCE2E21-3DC5-CB6E-2359-85B720F4D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0F5A1F97-FE58-36FC-A1EB-B8D6725806E7}"/>
              </a:ext>
            </a:extLst>
          </p:cNvPr>
          <p:cNvPicPr>
            <a:picLocks noChangeAspect="1"/>
          </p:cNvPicPr>
          <p:nvPr/>
        </p:nvPicPr>
        <p:blipFill>
          <a:blip r:embed="rId3"/>
          <a:srcRect t="11438" b="8790"/>
          <a:stretch>
            <a:fillRect/>
          </a:stretch>
        </p:blipFill>
        <p:spPr>
          <a:xfrm>
            <a:off x="-4049485" y="-10866033"/>
            <a:ext cx="38641945" cy="21732066"/>
          </a:xfrm>
          <a:prstGeom prst="rect">
            <a:avLst/>
          </a:prstGeom>
        </p:spPr>
      </p:pic>
      <p:pic>
        <p:nvPicPr>
          <p:cNvPr id="23" name="Picture 22">
            <a:extLst>
              <a:ext uri="{FF2B5EF4-FFF2-40B4-BE49-F238E27FC236}">
                <a16:creationId xmlns:a16="http://schemas.microsoft.com/office/drawing/2014/main" id="{57A5ED20-F096-3B6F-133A-96BEF11DA0A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3341596" y="1916832"/>
            <a:ext cx="1884084" cy="1293507"/>
          </a:xfrm>
          <a:prstGeom prst="rect">
            <a:avLst/>
          </a:prstGeom>
        </p:spPr>
      </p:pic>
      <p:sp>
        <p:nvSpPr>
          <p:cNvPr id="4" name="Slide Number Placeholder 3">
            <a:extLst>
              <a:ext uri="{FF2B5EF4-FFF2-40B4-BE49-F238E27FC236}">
                <a16:creationId xmlns:a16="http://schemas.microsoft.com/office/drawing/2014/main" id="{B2C67281-DD30-7059-1B95-76EEB5670BBD}"/>
              </a:ext>
            </a:extLst>
          </p:cNvPr>
          <p:cNvSpPr>
            <a:spLocks noGrp="1"/>
          </p:cNvSpPr>
          <p:nvPr>
            <p:ph type="sldNum" sz="quarter" idx="12"/>
          </p:nvPr>
        </p:nvSpPr>
        <p:spPr/>
        <p:txBody>
          <a:bodyPr/>
          <a:lstStyle/>
          <a:p>
            <a:fld id="{6B547C04-AA2C-754F-9E4E-F6B7B0201F60}" type="slidenum">
              <a:rPr lang="en-US" smtClean="0"/>
              <a:pPr/>
              <a:t>61</a:t>
            </a:fld>
            <a:endParaRPr lang="en-US"/>
          </a:p>
        </p:txBody>
      </p:sp>
    </p:spTree>
    <p:extLst>
      <p:ext uri="{BB962C8B-B14F-4D97-AF65-F5344CB8AC3E}">
        <p14:creationId xmlns:p14="http://schemas.microsoft.com/office/powerpoint/2010/main" val="2678403528"/>
      </p:ext>
    </p:extLst>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0603D5-6737-D57D-2E88-44FF58A04EE6}"/>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0350249A-5926-D994-A48D-E7990B8E8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B97D541B-800A-93AD-7257-1EBE34FD13FC}"/>
              </a:ext>
            </a:extLst>
          </p:cNvPr>
          <p:cNvPicPr>
            <a:picLocks noChangeAspect="1"/>
          </p:cNvPicPr>
          <p:nvPr/>
        </p:nvPicPr>
        <p:blipFill>
          <a:blip r:embed="rId3"/>
          <a:srcRect t="11438" b="8790"/>
          <a:stretch>
            <a:fillRect/>
          </a:stretch>
        </p:blipFill>
        <p:spPr>
          <a:xfrm>
            <a:off x="-4049485" y="-10866033"/>
            <a:ext cx="38641945" cy="21732066"/>
          </a:xfrm>
          <a:prstGeom prst="rect">
            <a:avLst/>
          </a:prstGeom>
        </p:spPr>
      </p:pic>
      <p:pic>
        <p:nvPicPr>
          <p:cNvPr id="23" name="Picture 22">
            <a:extLst>
              <a:ext uri="{FF2B5EF4-FFF2-40B4-BE49-F238E27FC236}">
                <a16:creationId xmlns:a16="http://schemas.microsoft.com/office/drawing/2014/main" id="{51D3FFD0-01E0-8C27-6CD0-D1BC2C8930F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6726516" y="3429000"/>
            <a:ext cx="1884084" cy="1293507"/>
          </a:xfrm>
          <a:prstGeom prst="rect">
            <a:avLst/>
          </a:prstGeom>
        </p:spPr>
      </p:pic>
      <p:sp>
        <p:nvSpPr>
          <p:cNvPr id="4" name="Extract 3">
            <a:extLst>
              <a:ext uri="{FF2B5EF4-FFF2-40B4-BE49-F238E27FC236}">
                <a16:creationId xmlns:a16="http://schemas.microsoft.com/office/drawing/2014/main" id="{8D0565F4-F350-ED1A-F8B7-9F42CF957BB8}"/>
              </a:ext>
            </a:extLst>
          </p:cNvPr>
          <p:cNvSpPr/>
          <p:nvPr/>
        </p:nvSpPr>
        <p:spPr>
          <a:xfrm>
            <a:off x="7215051" y="4722507"/>
            <a:ext cx="590550" cy="533400"/>
          </a:xfrm>
          <a:prstGeom prst="flowChartExtra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Slide Number Placeholder 4">
            <a:extLst>
              <a:ext uri="{FF2B5EF4-FFF2-40B4-BE49-F238E27FC236}">
                <a16:creationId xmlns:a16="http://schemas.microsoft.com/office/drawing/2014/main" id="{9A8CDDBD-6924-2A59-71FB-861F3017F002}"/>
              </a:ext>
            </a:extLst>
          </p:cNvPr>
          <p:cNvSpPr>
            <a:spLocks noGrp="1"/>
          </p:cNvSpPr>
          <p:nvPr>
            <p:ph type="sldNum" sz="quarter" idx="12"/>
          </p:nvPr>
        </p:nvSpPr>
        <p:spPr/>
        <p:txBody>
          <a:bodyPr/>
          <a:lstStyle/>
          <a:p>
            <a:fld id="{6B547C04-AA2C-754F-9E4E-F6B7B0201F60}" type="slidenum">
              <a:rPr lang="en-US" smtClean="0"/>
              <a:pPr/>
              <a:t>62</a:t>
            </a:fld>
            <a:endParaRPr lang="en-US"/>
          </a:p>
        </p:txBody>
      </p:sp>
    </p:spTree>
    <p:extLst>
      <p:ext uri="{BB962C8B-B14F-4D97-AF65-F5344CB8AC3E}">
        <p14:creationId xmlns:p14="http://schemas.microsoft.com/office/powerpoint/2010/main" val="133563207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1000" b="-11000"/>
          </a:stretch>
        </a:blipFill>
        <a:effectLst/>
      </p:bgPr>
    </p:bg>
    <p:spTree>
      <p:nvGrpSpPr>
        <p:cNvPr id="1" name="">
          <a:extLst>
            <a:ext uri="{FF2B5EF4-FFF2-40B4-BE49-F238E27FC236}">
              <a16:creationId xmlns:a16="http://schemas.microsoft.com/office/drawing/2014/main" id="{1531C9E4-65AC-90AD-6EB4-4B4A0027F011}"/>
            </a:ext>
          </a:extLst>
        </p:cNvPr>
        <p:cNvGrpSpPr/>
        <p:nvPr/>
      </p:nvGrpSpPr>
      <p:grpSpPr>
        <a:xfrm>
          <a:off x="0" y="0"/>
          <a:ext cx="0" cy="0"/>
          <a:chOff x="0" y="0"/>
          <a:chExt cx="0" cy="0"/>
        </a:xfrm>
      </p:grpSpPr>
      <p:pic>
        <p:nvPicPr>
          <p:cNvPr id="86" name="Picture 85" descr="A close up of a logo&#10;&#10;AI-generated content may be incorrect.">
            <a:extLst>
              <a:ext uri="{FF2B5EF4-FFF2-40B4-BE49-F238E27FC236}">
                <a16:creationId xmlns:a16="http://schemas.microsoft.com/office/drawing/2014/main" id="{A03C5B57-D054-1676-46AE-EFBD34AD1956}"/>
              </a:ext>
            </a:extLst>
          </p:cNvPr>
          <p:cNvPicPr>
            <a:picLocks noChangeAspect="1"/>
          </p:cNvPicPr>
          <p:nvPr/>
        </p:nvPicPr>
        <p:blipFill>
          <a:blip r:embed="rId4"/>
          <a:stretch>
            <a:fillRect/>
          </a:stretch>
        </p:blipFill>
        <p:spPr>
          <a:xfrm>
            <a:off x="1340657" y="697027"/>
            <a:ext cx="737606" cy="465157"/>
          </a:xfrm>
          <a:prstGeom prst="rect">
            <a:avLst/>
          </a:prstGeom>
        </p:spPr>
      </p:pic>
      <p:pic>
        <p:nvPicPr>
          <p:cNvPr id="87" name="Picture 86" descr="A black background with white text&#10;&#10;AI-generated content may be incorrect.">
            <a:extLst>
              <a:ext uri="{FF2B5EF4-FFF2-40B4-BE49-F238E27FC236}">
                <a16:creationId xmlns:a16="http://schemas.microsoft.com/office/drawing/2014/main" id="{0D0020CC-8993-6724-649F-00E1491F53BC}"/>
              </a:ext>
            </a:extLst>
          </p:cNvPr>
          <p:cNvPicPr>
            <a:picLocks noChangeAspect="1"/>
          </p:cNvPicPr>
          <p:nvPr/>
        </p:nvPicPr>
        <p:blipFill>
          <a:blip r:embed="rId5"/>
          <a:stretch>
            <a:fillRect/>
          </a:stretch>
        </p:blipFill>
        <p:spPr>
          <a:xfrm>
            <a:off x="1340657" y="129324"/>
            <a:ext cx="1603518" cy="463720"/>
          </a:xfrm>
          <a:prstGeom prst="rect">
            <a:avLst/>
          </a:prstGeom>
        </p:spPr>
      </p:pic>
      <p:sp>
        <p:nvSpPr>
          <p:cNvPr id="88" name="Slide Number Placeholder 87">
            <a:extLst>
              <a:ext uri="{FF2B5EF4-FFF2-40B4-BE49-F238E27FC236}">
                <a16:creationId xmlns:a16="http://schemas.microsoft.com/office/drawing/2014/main" id="{F8FF2980-4B20-6AF2-CE2B-1185D3CBAA55}"/>
              </a:ext>
            </a:extLst>
          </p:cNvPr>
          <p:cNvSpPr>
            <a:spLocks noGrp="1"/>
          </p:cNvSpPr>
          <p:nvPr>
            <p:ph type="sldNum" sz="quarter" idx="12"/>
          </p:nvPr>
        </p:nvSpPr>
        <p:spPr/>
        <p:txBody>
          <a:bodyPr/>
          <a:lstStyle/>
          <a:p>
            <a:fld id="{6B547C04-AA2C-754F-9E4E-F6B7B0201F60}" type="slidenum">
              <a:rPr lang="en-US" smtClean="0"/>
              <a:pPr/>
              <a:t>63</a:t>
            </a:fld>
            <a:endParaRPr lang="en-US"/>
          </a:p>
        </p:txBody>
      </p:sp>
      <p:pic>
        <p:nvPicPr>
          <p:cNvPr id="81" name="Picture 80">
            <a:extLst>
              <a:ext uri="{FF2B5EF4-FFF2-40B4-BE49-F238E27FC236}">
                <a16:creationId xmlns:a16="http://schemas.microsoft.com/office/drawing/2014/main" id="{59DD690D-6F57-A44F-77A8-6ABFF9B3A981}"/>
              </a:ext>
            </a:extLst>
          </p:cNvPr>
          <p:cNvPicPr>
            <a:picLocks noChangeAspect="1"/>
          </p:cNvPicPr>
          <p:nvPr/>
        </p:nvPicPr>
        <p:blipFill>
          <a:blip r:embed="rId6"/>
          <a:stretch>
            <a:fillRect/>
          </a:stretch>
        </p:blipFill>
        <p:spPr>
          <a:xfrm>
            <a:off x="4535095" y="1399116"/>
            <a:ext cx="3525841" cy="2917937"/>
          </a:xfrm>
          <a:prstGeom prst="rect">
            <a:avLst/>
          </a:prstGeom>
        </p:spPr>
      </p:pic>
      <p:pic>
        <p:nvPicPr>
          <p:cNvPr id="41" name="Picture 4" descr="Meng Wang (head of group)">
            <a:extLst>
              <a:ext uri="{FF2B5EF4-FFF2-40B4-BE49-F238E27FC236}">
                <a16:creationId xmlns:a16="http://schemas.microsoft.com/office/drawing/2014/main" id="{E3FB58EE-A103-8C2E-1906-A9D022BF27D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8373" t="8701" r="18121" b="23520"/>
          <a:stretch/>
        </p:blipFill>
        <p:spPr bwMode="auto">
          <a:xfrm>
            <a:off x="6255380" y="3071019"/>
            <a:ext cx="534350" cy="704490"/>
          </a:xfrm>
          <a:prstGeom prst="ellipse">
            <a:avLst/>
          </a:prstGeom>
          <a:noFill/>
          <a:extLst>
            <a:ext uri="{909E8E84-426E-40DD-AFC4-6F175D3DCCD1}">
              <a14:hiddenFill xmlns:a14="http://schemas.microsoft.com/office/drawing/2010/main">
                <a:solidFill>
                  <a:srgbClr val="FFFFFF"/>
                </a:solidFill>
              </a14:hiddenFill>
            </a:ext>
          </a:extLst>
        </p:spPr>
      </p:pic>
      <p:pic>
        <p:nvPicPr>
          <p:cNvPr id="43" name="Picture 42" descr="Alex Kavvos">
            <a:extLst>
              <a:ext uri="{FF2B5EF4-FFF2-40B4-BE49-F238E27FC236}">
                <a16:creationId xmlns:a16="http://schemas.microsoft.com/office/drawing/2014/main" id="{2879D96D-3B52-201D-D276-5CAD52A5D30D}"/>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5962" t="15841" r="20762" b="33058"/>
          <a:stretch/>
        </p:blipFill>
        <p:spPr bwMode="auto">
          <a:xfrm>
            <a:off x="5764638" y="3093579"/>
            <a:ext cx="500388" cy="671949"/>
          </a:xfrm>
          <a:prstGeom prst="ellipse">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04A0526E-BFDC-046C-7433-9DF284680B12}"/>
              </a:ext>
            </a:extLst>
          </p:cNvPr>
          <p:cNvPicPr>
            <a:picLocks noChangeAspect="1"/>
          </p:cNvPicPr>
          <p:nvPr/>
        </p:nvPicPr>
        <p:blipFill>
          <a:blip r:embed="rId9"/>
          <a:srcRect l="18354"/>
          <a:stretch/>
        </p:blipFill>
        <p:spPr>
          <a:xfrm>
            <a:off x="4774864" y="2914958"/>
            <a:ext cx="676803" cy="828946"/>
          </a:xfrm>
          <a:prstGeom prst="rect">
            <a:avLst/>
          </a:prstGeom>
        </p:spPr>
      </p:pic>
      <p:pic>
        <p:nvPicPr>
          <p:cNvPr id="70" name="Picture 69">
            <a:extLst>
              <a:ext uri="{FF2B5EF4-FFF2-40B4-BE49-F238E27FC236}">
                <a16:creationId xmlns:a16="http://schemas.microsoft.com/office/drawing/2014/main" id="{78116DE3-7EBB-EC80-4832-3965EC43F0C8}"/>
              </a:ext>
            </a:extLst>
          </p:cNvPr>
          <p:cNvPicPr>
            <a:picLocks noChangeAspect="1"/>
          </p:cNvPicPr>
          <p:nvPr/>
        </p:nvPicPr>
        <p:blipFill>
          <a:blip r:embed="rId10"/>
          <a:srcRect l="40510" t="23334" r="44701" b="60555"/>
          <a:stretch>
            <a:fillRect/>
          </a:stretch>
        </p:blipFill>
        <p:spPr>
          <a:xfrm>
            <a:off x="7445278" y="3451658"/>
            <a:ext cx="419215" cy="607862"/>
          </a:xfrm>
          <a:prstGeom prst="ellipse">
            <a:avLst/>
          </a:prstGeom>
        </p:spPr>
      </p:pic>
      <p:pic>
        <p:nvPicPr>
          <p:cNvPr id="71" name="Picture 70">
            <a:extLst>
              <a:ext uri="{FF2B5EF4-FFF2-40B4-BE49-F238E27FC236}">
                <a16:creationId xmlns:a16="http://schemas.microsoft.com/office/drawing/2014/main" id="{B63CFAE1-6639-4AFC-6C6F-89E9CD4954E8}"/>
              </a:ext>
            </a:extLst>
          </p:cNvPr>
          <p:cNvPicPr>
            <a:picLocks noChangeAspect="1"/>
          </p:cNvPicPr>
          <p:nvPr/>
        </p:nvPicPr>
        <p:blipFill>
          <a:blip r:embed="rId11"/>
          <a:srcRect l="19670" t="13922" r="42816" b="46182"/>
          <a:stretch>
            <a:fillRect/>
          </a:stretch>
        </p:blipFill>
        <p:spPr>
          <a:xfrm>
            <a:off x="7738642" y="3367621"/>
            <a:ext cx="461138" cy="627933"/>
          </a:xfrm>
          <a:prstGeom prst="ellipse">
            <a:avLst/>
          </a:prstGeom>
        </p:spPr>
      </p:pic>
      <p:pic>
        <p:nvPicPr>
          <p:cNvPr id="72" name="Picture 71">
            <a:extLst>
              <a:ext uri="{FF2B5EF4-FFF2-40B4-BE49-F238E27FC236}">
                <a16:creationId xmlns:a16="http://schemas.microsoft.com/office/drawing/2014/main" id="{1ABBFE8C-258B-B03B-0AC0-8D6CAB96BE39}"/>
              </a:ext>
            </a:extLst>
          </p:cNvPr>
          <p:cNvPicPr>
            <a:picLocks noChangeAspect="1"/>
          </p:cNvPicPr>
          <p:nvPr/>
        </p:nvPicPr>
        <p:blipFill>
          <a:blip r:embed="rId12"/>
          <a:srcRect l="71974" t="38374" r="14135" b="45692"/>
          <a:stretch>
            <a:fillRect/>
          </a:stretch>
        </p:blipFill>
        <p:spPr>
          <a:xfrm rot="18337746">
            <a:off x="3933877" y="3607874"/>
            <a:ext cx="546023" cy="506001"/>
          </a:xfrm>
          <a:prstGeom prst="ellipse">
            <a:avLst/>
          </a:prstGeom>
        </p:spPr>
      </p:pic>
      <p:pic>
        <p:nvPicPr>
          <p:cNvPr id="73" name="Picture 72" descr="Hercules, White marble, Italian">
            <a:extLst>
              <a:ext uri="{FF2B5EF4-FFF2-40B4-BE49-F238E27FC236}">
                <a16:creationId xmlns:a16="http://schemas.microsoft.com/office/drawing/2014/main" id="{A0602E3E-559E-2127-E0F5-8C144D89CAE5}"/>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20000"/>
                    </a14:imgEffect>
                  </a14:imgLayer>
                </a14:imgProps>
              </a:ext>
            </a:extLst>
          </a:blip>
          <a:srcRect l="24963" t="954" r="23526" b="47535"/>
          <a:stretch>
            <a:fillRect/>
          </a:stretch>
        </p:blipFill>
        <p:spPr>
          <a:xfrm>
            <a:off x="6060442" y="3544297"/>
            <a:ext cx="501882" cy="716975"/>
          </a:xfrm>
          <a:prstGeom prst="ellipse">
            <a:avLst/>
          </a:prstGeom>
        </p:spPr>
      </p:pic>
      <p:pic>
        <p:nvPicPr>
          <p:cNvPr id="90" name="Picture 89">
            <a:extLst>
              <a:ext uri="{FF2B5EF4-FFF2-40B4-BE49-F238E27FC236}">
                <a16:creationId xmlns:a16="http://schemas.microsoft.com/office/drawing/2014/main" id="{116134A5-076E-8783-C5DF-B7F3D48B7F21}"/>
              </a:ext>
            </a:extLst>
          </p:cNvPr>
          <p:cNvPicPr>
            <a:picLocks noChangeAspect="1"/>
          </p:cNvPicPr>
          <p:nvPr/>
        </p:nvPicPr>
        <p:blipFill>
          <a:blip r:embed="rId15"/>
          <a:srcRect l="836" t="-1" r="37733" b="40955"/>
          <a:stretch>
            <a:fillRect/>
          </a:stretch>
        </p:blipFill>
        <p:spPr>
          <a:xfrm>
            <a:off x="5239939" y="3075127"/>
            <a:ext cx="483945" cy="627354"/>
          </a:xfrm>
          <a:prstGeom prst="ellipse">
            <a:avLst/>
          </a:prstGeom>
        </p:spPr>
      </p:pic>
      <p:pic>
        <p:nvPicPr>
          <p:cNvPr id="74" name="Picture 73" descr="Orpheus, Cristoforo Stati (Cristofano da Bracciano) (Italian, 1556–1619), Marble, Italian, Florence">
            <a:extLst>
              <a:ext uri="{FF2B5EF4-FFF2-40B4-BE49-F238E27FC236}">
                <a16:creationId xmlns:a16="http://schemas.microsoft.com/office/drawing/2014/main" id="{F8D285CE-BCBA-4716-C1C3-6302CCA6721C}"/>
              </a:ext>
            </a:extLst>
          </p:cNvPr>
          <p:cNvPicPr>
            <a:picLocks noChangeAspect="1"/>
          </p:cNvPicPr>
          <p:nvPr/>
        </p:nvPicPr>
        <p:blipFill>
          <a:blip r:embed="rId16"/>
          <a:srcRect l="35312" t="9526" r="47100" b="74106"/>
          <a:stretch>
            <a:fillRect/>
          </a:stretch>
        </p:blipFill>
        <p:spPr>
          <a:xfrm>
            <a:off x="4976329" y="3549503"/>
            <a:ext cx="472821" cy="622743"/>
          </a:xfrm>
          <a:prstGeom prst="ellipse">
            <a:avLst/>
          </a:prstGeom>
        </p:spPr>
      </p:pic>
      <p:pic>
        <p:nvPicPr>
          <p:cNvPr id="75" name="Picture 74">
            <a:extLst>
              <a:ext uri="{FF2B5EF4-FFF2-40B4-BE49-F238E27FC236}">
                <a16:creationId xmlns:a16="http://schemas.microsoft.com/office/drawing/2014/main" id="{D46881FC-78CD-5010-7D90-01123968E1E9}"/>
              </a:ext>
            </a:extLst>
          </p:cNvPr>
          <p:cNvPicPr>
            <a:picLocks noChangeAspect="1"/>
          </p:cNvPicPr>
          <p:nvPr/>
        </p:nvPicPr>
        <p:blipFill>
          <a:blip r:embed="rId17"/>
          <a:srcRect l="34518" t="2811" r="57506" b="83993"/>
          <a:stretch>
            <a:fillRect/>
          </a:stretch>
        </p:blipFill>
        <p:spPr>
          <a:xfrm rot="741183">
            <a:off x="3528950" y="3343709"/>
            <a:ext cx="482141" cy="621716"/>
          </a:xfrm>
          <a:prstGeom prst="ellipse">
            <a:avLst/>
          </a:prstGeom>
        </p:spPr>
      </p:pic>
      <p:pic>
        <p:nvPicPr>
          <p:cNvPr id="76" name="Picture 75">
            <a:extLst>
              <a:ext uri="{FF2B5EF4-FFF2-40B4-BE49-F238E27FC236}">
                <a16:creationId xmlns:a16="http://schemas.microsoft.com/office/drawing/2014/main" id="{D51CD31D-BBB3-7A30-C71D-4829CFC31C18}"/>
              </a:ext>
            </a:extLst>
          </p:cNvPr>
          <p:cNvPicPr>
            <a:picLocks noChangeAspect="1"/>
          </p:cNvPicPr>
          <p:nvPr/>
        </p:nvPicPr>
        <p:blipFill rotWithShape="1">
          <a:blip r:embed="rId18"/>
          <a:srcRect l="38842" t="9299" r="37687" b="60267"/>
          <a:stretch>
            <a:fillRect/>
          </a:stretch>
        </p:blipFill>
        <p:spPr>
          <a:xfrm>
            <a:off x="6492876" y="3515792"/>
            <a:ext cx="501882" cy="657292"/>
          </a:xfrm>
          <a:prstGeom prst="ellipse">
            <a:avLst/>
          </a:prstGeom>
        </p:spPr>
      </p:pic>
      <p:pic>
        <p:nvPicPr>
          <p:cNvPr id="77" name="Picture 76">
            <a:extLst>
              <a:ext uri="{FF2B5EF4-FFF2-40B4-BE49-F238E27FC236}">
                <a16:creationId xmlns:a16="http://schemas.microsoft.com/office/drawing/2014/main" id="{2EDA8328-AAD1-D680-3B8A-1095C2F2AA62}"/>
              </a:ext>
            </a:extLst>
          </p:cNvPr>
          <p:cNvPicPr>
            <a:picLocks noChangeAspect="1"/>
          </p:cNvPicPr>
          <p:nvPr/>
        </p:nvPicPr>
        <p:blipFill>
          <a:blip r:embed="rId19"/>
          <a:srcRect l="56228" t="26048" r="29685" b="57016"/>
          <a:stretch>
            <a:fillRect/>
          </a:stretch>
        </p:blipFill>
        <p:spPr>
          <a:xfrm>
            <a:off x="4565650" y="3566304"/>
            <a:ext cx="439242" cy="604090"/>
          </a:xfrm>
          <a:prstGeom prst="ellipse">
            <a:avLst/>
          </a:prstGeom>
        </p:spPr>
      </p:pic>
      <p:pic>
        <p:nvPicPr>
          <p:cNvPr id="78" name="Picture 77">
            <a:extLst>
              <a:ext uri="{FF2B5EF4-FFF2-40B4-BE49-F238E27FC236}">
                <a16:creationId xmlns:a16="http://schemas.microsoft.com/office/drawing/2014/main" id="{E692ED60-9467-AD52-3D2B-6C5ABB418366}"/>
              </a:ext>
            </a:extLst>
          </p:cNvPr>
          <p:cNvPicPr>
            <a:picLocks noChangeAspect="1"/>
          </p:cNvPicPr>
          <p:nvPr/>
        </p:nvPicPr>
        <p:blipFill rotWithShape="1">
          <a:blip r:embed="rId20"/>
          <a:srcRect l="22891" t="13115" r="62267" b="62295"/>
          <a:stretch>
            <a:fillRect/>
          </a:stretch>
        </p:blipFill>
        <p:spPr>
          <a:xfrm>
            <a:off x="5499648" y="3554672"/>
            <a:ext cx="501884" cy="627354"/>
          </a:xfrm>
          <a:prstGeom prst="ellipse">
            <a:avLst/>
          </a:prstGeom>
        </p:spPr>
      </p:pic>
      <p:pic>
        <p:nvPicPr>
          <p:cNvPr id="79" name="Picture 78">
            <a:extLst>
              <a:ext uri="{FF2B5EF4-FFF2-40B4-BE49-F238E27FC236}">
                <a16:creationId xmlns:a16="http://schemas.microsoft.com/office/drawing/2014/main" id="{08BC9097-7308-E254-2CA7-E301F448E511}"/>
              </a:ext>
            </a:extLst>
          </p:cNvPr>
          <p:cNvPicPr>
            <a:picLocks noChangeAspect="1"/>
          </p:cNvPicPr>
          <p:nvPr/>
        </p:nvPicPr>
        <p:blipFill>
          <a:blip r:embed="rId21"/>
          <a:srcRect l="20792" t="37557" r="60423" b="46332"/>
          <a:stretch>
            <a:fillRect/>
          </a:stretch>
        </p:blipFill>
        <p:spPr>
          <a:xfrm>
            <a:off x="7081061" y="3500668"/>
            <a:ext cx="461138" cy="607862"/>
          </a:xfrm>
          <a:prstGeom prst="ellipse">
            <a:avLst/>
          </a:prstGeom>
        </p:spPr>
      </p:pic>
      <p:pic>
        <p:nvPicPr>
          <p:cNvPr id="69" name="Picture 68">
            <a:extLst>
              <a:ext uri="{FF2B5EF4-FFF2-40B4-BE49-F238E27FC236}">
                <a16:creationId xmlns:a16="http://schemas.microsoft.com/office/drawing/2014/main" id="{EEB394F8-ADFF-FA72-2ED4-5274D6D9C21A}"/>
              </a:ext>
            </a:extLst>
          </p:cNvPr>
          <p:cNvPicPr>
            <a:picLocks noChangeAspect="1"/>
          </p:cNvPicPr>
          <p:nvPr/>
        </p:nvPicPr>
        <p:blipFill>
          <a:blip r:embed="rId22"/>
          <a:srcRect b="-1295"/>
          <a:stretch>
            <a:fillRect/>
          </a:stretch>
        </p:blipFill>
        <p:spPr>
          <a:xfrm>
            <a:off x="1664674" y="697027"/>
            <a:ext cx="8504841" cy="5915082"/>
          </a:xfrm>
          <a:prstGeom prst="rect">
            <a:avLst/>
          </a:prstGeom>
        </p:spPr>
      </p:pic>
      <p:sp>
        <p:nvSpPr>
          <p:cNvPr id="4" name="Horizontal Scroll 3">
            <a:extLst>
              <a:ext uri="{FF2B5EF4-FFF2-40B4-BE49-F238E27FC236}">
                <a16:creationId xmlns:a16="http://schemas.microsoft.com/office/drawing/2014/main" id="{8B34DB86-6179-A4F9-0DFD-2D8B1053D7A3}"/>
              </a:ext>
            </a:extLst>
          </p:cNvPr>
          <p:cNvSpPr/>
          <p:nvPr/>
        </p:nvSpPr>
        <p:spPr>
          <a:xfrm>
            <a:off x="2879489" y="4793474"/>
            <a:ext cx="6075210" cy="1010559"/>
          </a:xfrm>
          <a:prstGeom prst="horizontalScroll">
            <a:avLst/>
          </a:prstGeom>
          <a:blipFill dpi="0" rotWithShape="1">
            <a:blip r:embed="rId23"/>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ln w="3175">
                  <a:solidFill>
                    <a:schemeClr val="accent2"/>
                  </a:solidFill>
                  <a:prstDash val="solid"/>
                </a:ln>
                <a:solidFill>
                  <a:schemeClr val="tx1"/>
                </a:solidFill>
                <a:latin typeface="APPLE CHANCERY" panose="03020702040506060504" pitchFamily="66" charset="-79"/>
                <a:cs typeface="APPLE CHANCERY" panose="03020702040506060504" pitchFamily="66" charset="-79"/>
              </a:rPr>
              <a:t>Contextual Embeddings</a:t>
            </a:r>
            <a:endParaRPr lang="en-US" sz="4000" dirty="0">
              <a:solidFill>
                <a:schemeClr val="tx1"/>
              </a:solidFill>
            </a:endParaRPr>
          </a:p>
        </p:txBody>
      </p:sp>
      <p:sp>
        <p:nvSpPr>
          <p:cNvPr id="5" name="Horizontal Scroll 4">
            <a:extLst>
              <a:ext uri="{FF2B5EF4-FFF2-40B4-BE49-F238E27FC236}">
                <a16:creationId xmlns:a16="http://schemas.microsoft.com/office/drawing/2014/main" id="{456C8391-BE8D-F338-8011-592DB83A0935}"/>
              </a:ext>
            </a:extLst>
          </p:cNvPr>
          <p:cNvSpPr/>
          <p:nvPr/>
        </p:nvSpPr>
        <p:spPr>
          <a:xfrm>
            <a:off x="417884" y="5723084"/>
            <a:ext cx="11193895" cy="994507"/>
          </a:xfrm>
          <a:prstGeom prst="horizontalScroll">
            <a:avLst>
              <a:gd name="adj" fmla="val 3817"/>
            </a:avLst>
          </a:prstGeom>
          <a:blipFill dpi="0" rotWithShape="1">
            <a:blip r:embed="rId23"/>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chemeClr val="accent3"/>
                </a:solidFill>
                <a:latin typeface="Fira Code" pitchFamily="49" charset="0"/>
                <a:ea typeface="Fira Code" pitchFamily="49" charset="0"/>
                <a:cs typeface="Fira Code" pitchFamily="49" charset="0"/>
              </a:rPr>
              <a:t>Intrinsically Typed</a:t>
            </a:r>
            <a:r>
              <a:rPr lang="en-GB" sz="1400" dirty="0">
                <a:solidFill>
                  <a:srgbClr val="000000"/>
                </a:solidFill>
                <a:latin typeface="Fira Code" pitchFamily="49" charset="0"/>
                <a:ea typeface="Fira Code" pitchFamily="49" charset="0"/>
                <a:cs typeface="Fira Code" pitchFamily="49" charset="0"/>
              </a:rPr>
              <a:t> </a:t>
            </a: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Ergonomic</a:t>
            </a:r>
            <a:r>
              <a:rPr lang="en-GB" sz="1400" dirty="0">
                <a:solidFill>
                  <a:srgbClr val="257FA0"/>
                </a:solidFill>
                <a:latin typeface="Fira Code" pitchFamily="49" charset="0"/>
                <a:ea typeface="Fira Code" pitchFamily="49" charset="0"/>
                <a:cs typeface="Fira Code" pitchFamily="49" charset="0"/>
              </a:rPr>
              <a:t> </a:t>
            </a: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Compatible with Type Theory</a:t>
            </a:r>
          </a:p>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Isomorphic to First-Order Embedding: No Exotic Terms</a:t>
            </a:r>
            <a:r>
              <a:rPr lang="en-GB" sz="1400" dirty="0">
                <a:solidFill>
                  <a:srgbClr val="0D7001"/>
                </a:solidFill>
                <a:latin typeface="Fira Code" pitchFamily="49" charset="0"/>
                <a:ea typeface="Fira Code" pitchFamily="49" charset="0"/>
                <a:cs typeface="Fira Code" pitchFamily="49" charset="0"/>
              </a:rPr>
              <a:t>, Type-Safe Unembedding, </a:t>
            </a:r>
            <a:r>
              <a:rPr lang="en-GB" sz="1400" dirty="0">
                <a:solidFill>
                  <a:srgbClr val="0F7001"/>
                </a:solidFill>
                <a:latin typeface="Fira Code" pitchFamily="49" charset="0"/>
                <a:ea typeface="Fira Code" pitchFamily="49" charset="0"/>
                <a:cs typeface="Fira Code" pitchFamily="49" charset="0"/>
              </a:rPr>
              <a:t>Back Again</a:t>
            </a:r>
          </a:p>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“Super-fold” Semantics</a:t>
            </a:r>
            <a:r>
              <a:rPr lang="en-GB" sz="1400" dirty="0">
                <a:solidFill>
                  <a:srgbClr val="CDCDCD"/>
                </a:solidFill>
                <a:latin typeface="Fira Code" pitchFamily="49" charset="0"/>
                <a:ea typeface="Fira Code" pitchFamily="49" charset="0"/>
                <a:cs typeface="Fira Code" pitchFamily="49" charset="0"/>
              </a:rPr>
              <a:t> ✅ </a:t>
            </a:r>
            <a:r>
              <a:rPr lang="en-GB" sz="1400" dirty="0">
                <a:solidFill>
                  <a:srgbClr val="0F7001"/>
                </a:solidFill>
                <a:latin typeface="Fira Code" pitchFamily="49" charset="0"/>
                <a:ea typeface="Fira Code" pitchFamily="49" charset="0"/>
                <a:cs typeface="Fira Code" pitchFamily="49" charset="0"/>
              </a:rPr>
              <a:t>Supports Modern Type Systems</a:t>
            </a:r>
            <a:endParaRPr lang="en-GB" sz="1400" dirty="0">
              <a:solidFill>
                <a:srgbClr val="CDCDCD"/>
              </a:solidFill>
              <a:latin typeface="Fira Code" pitchFamily="49" charset="0"/>
              <a:ea typeface="Fira Code" pitchFamily="49" charset="0"/>
              <a:cs typeface="Fira Code" pitchFamily="49" charset="0"/>
            </a:endParaRPr>
          </a:p>
        </p:txBody>
      </p:sp>
    </p:spTree>
    <p:extLst>
      <p:ext uri="{BB962C8B-B14F-4D97-AF65-F5344CB8AC3E}">
        <p14:creationId xmlns:p14="http://schemas.microsoft.com/office/powerpoint/2010/main" val="2751684628"/>
      </p:ext>
    </p:extLst>
  </p:cSld>
  <p:clrMapOvr>
    <a:masterClrMapping/>
  </p:clrMapOvr>
  <p:transition spd="slow">
    <p:push dir="u"/>
  </p:transition>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1000" b="-11000"/>
          </a:stretch>
        </a:blipFill>
        <a:effectLst/>
      </p:bgPr>
    </p:bg>
    <p:spTree>
      <p:nvGrpSpPr>
        <p:cNvPr id="1" name="">
          <a:extLst>
            <a:ext uri="{FF2B5EF4-FFF2-40B4-BE49-F238E27FC236}">
              <a16:creationId xmlns:a16="http://schemas.microsoft.com/office/drawing/2014/main" id="{3C391854-F2BA-5FE6-0AB3-DA769CEC638E}"/>
            </a:ext>
          </a:extLst>
        </p:cNvPr>
        <p:cNvGrpSpPr/>
        <p:nvPr/>
      </p:nvGrpSpPr>
      <p:grpSpPr>
        <a:xfrm>
          <a:off x="0" y="0"/>
          <a:ext cx="0" cy="0"/>
          <a:chOff x="0" y="0"/>
          <a:chExt cx="0" cy="0"/>
        </a:xfrm>
      </p:grpSpPr>
      <p:pic>
        <p:nvPicPr>
          <p:cNvPr id="81" name="Picture 80">
            <a:extLst>
              <a:ext uri="{FF2B5EF4-FFF2-40B4-BE49-F238E27FC236}">
                <a16:creationId xmlns:a16="http://schemas.microsoft.com/office/drawing/2014/main" id="{ABC89E74-9FA0-2A5C-FEF8-8D68EFD2166B}"/>
              </a:ext>
            </a:extLst>
          </p:cNvPr>
          <p:cNvPicPr>
            <a:picLocks noChangeAspect="1"/>
          </p:cNvPicPr>
          <p:nvPr/>
        </p:nvPicPr>
        <p:blipFill>
          <a:blip r:embed="rId4"/>
          <a:stretch>
            <a:fillRect/>
          </a:stretch>
        </p:blipFill>
        <p:spPr>
          <a:xfrm>
            <a:off x="4535095" y="1399116"/>
            <a:ext cx="3525841" cy="2917937"/>
          </a:xfrm>
          <a:prstGeom prst="rect">
            <a:avLst/>
          </a:prstGeom>
        </p:spPr>
      </p:pic>
      <p:pic>
        <p:nvPicPr>
          <p:cNvPr id="41" name="Picture 4" descr="Meng Wang (head of group)">
            <a:extLst>
              <a:ext uri="{FF2B5EF4-FFF2-40B4-BE49-F238E27FC236}">
                <a16:creationId xmlns:a16="http://schemas.microsoft.com/office/drawing/2014/main" id="{A6084A7F-8AB2-C678-A526-00B7A890842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373" t="8701" r="18121" b="23520"/>
          <a:stretch/>
        </p:blipFill>
        <p:spPr bwMode="auto">
          <a:xfrm>
            <a:off x="6670800" y="3070800"/>
            <a:ext cx="534350" cy="704490"/>
          </a:xfrm>
          <a:prstGeom prst="ellipse">
            <a:avLst/>
          </a:prstGeom>
          <a:noFill/>
          <a:extLst>
            <a:ext uri="{909E8E84-426E-40DD-AFC4-6F175D3DCCD1}">
              <a14:hiddenFill xmlns:a14="http://schemas.microsoft.com/office/drawing/2010/main">
                <a:solidFill>
                  <a:srgbClr val="FFFFFF"/>
                </a:solidFill>
              </a14:hiddenFill>
            </a:ext>
          </a:extLst>
        </p:spPr>
      </p:pic>
      <p:pic>
        <p:nvPicPr>
          <p:cNvPr id="43" name="Picture 42" descr="Alex Kavvos">
            <a:extLst>
              <a:ext uri="{FF2B5EF4-FFF2-40B4-BE49-F238E27FC236}">
                <a16:creationId xmlns:a16="http://schemas.microsoft.com/office/drawing/2014/main" id="{74132438-4BCC-F503-3EF5-02D947FBEC0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6145200" y="3093579"/>
            <a:ext cx="500388" cy="671949"/>
          </a:xfrm>
          <a:prstGeom prst="ellipse">
            <a:avLst/>
          </a:prstGeom>
          <a:noFill/>
          <a:extLst>
            <a:ext uri="{909E8E84-426E-40DD-AFC4-6F175D3DCCD1}">
              <a14:hiddenFill xmlns:a14="http://schemas.microsoft.com/office/drawing/2010/main">
                <a:solidFill>
                  <a:srgbClr val="FFFFFF"/>
                </a:solidFill>
              </a14:hiddenFill>
            </a:ext>
          </a:extLst>
        </p:spPr>
      </p:pic>
      <p:pic>
        <p:nvPicPr>
          <p:cNvPr id="45" name="Picture 44">
            <a:extLst>
              <a:ext uri="{FF2B5EF4-FFF2-40B4-BE49-F238E27FC236}">
                <a16:creationId xmlns:a16="http://schemas.microsoft.com/office/drawing/2014/main" id="{9ADED5A4-E01D-3038-DC75-9C487FE08193}"/>
              </a:ext>
            </a:extLst>
          </p:cNvPr>
          <p:cNvPicPr>
            <a:picLocks noChangeAspect="1"/>
          </p:cNvPicPr>
          <p:nvPr/>
        </p:nvPicPr>
        <p:blipFill>
          <a:blip r:embed="rId7"/>
          <a:srcRect l="18354"/>
          <a:stretch/>
        </p:blipFill>
        <p:spPr>
          <a:xfrm>
            <a:off x="4589511" y="2914958"/>
            <a:ext cx="676803" cy="828946"/>
          </a:xfrm>
          <a:prstGeom prst="rect">
            <a:avLst/>
          </a:prstGeom>
        </p:spPr>
      </p:pic>
      <p:sp>
        <p:nvSpPr>
          <p:cNvPr id="56" name="Oval 55">
            <a:extLst>
              <a:ext uri="{FF2B5EF4-FFF2-40B4-BE49-F238E27FC236}">
                <a16:creationId xmlns:a16="http://schemas.microsoft.com/office/drawing/2014/main" id="{BEB7A918-5B97-308F-D3BD-7A1B6912DF0D}"/>
              </a:ext>
            </a:extLst>
          </p:cNvPr>
          <p:cNvSpPr/>
          <p:nvPr/>
        </p:nvSpPr>
        <p:spPr>
          <a:xfrm>
            <a:off x="5569200" y="3043331"/>
            <a:ext cx="559399" cy="77772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t>
            </a:r>
          </a:p>
        </p:txBody>
      </p:sp>
      <p:pic>
        <p:nvPicPr>
          <p:cNvPr id="70" name="Picture 69">
            <a:extLst>
              <a:ext uri="{FF2B5EF4-FFF2-40B4-BE49-F238E27FC236}">
                <a16:creationId xmlns:a16="http://schemas.microsoft.com/office/drawing/2014/main" id="{2504D384-4849-D034-8CDF-308CB6B322C0}"/>
              </a:ext>
            </a:extLst>
          </p:cNvPr>
          <p:cNvPicPr>
            <a:picLocks noChangeAspect="1"/>
          </p:cNvPicPr>
          <p:nvPr/>
        </p:nvPicPr>
        <p:blipFill>
          <a:blip r:embed="rId8"/>
          <a:srcRect l="40510" t="23334" r="44701" b="60555"/>
          <a:stretch>
            <a:fillRect/>
          </a:stretch>
        </p:blipFill>
        <p:spPr>
          <a:xfrm>
            <a:off x="7445278" y="3451658"/>
            <a:ext cx="419215" cy="607862"/>
          </a:xfrm>
          <a:prstGeom prst="ellipse">
            <a:avLst/>
          </a:prstGeom>
        </p:spPr>
      </p:pic>
      <p:pic>
        <p:nvPicPr>
          <p:cNvPr id="90" name="Picture 89">
            <a:extLst>
              <a:ext uri="{FF2B5EF4-FFF2-40B4-BE49-F238E27FC236}">
                <a16:creationId xmlns:a16="http://schemas.microsoft.com/office/drawing/2014/main" id="{5F0C5CE8-F5B1-431D-2BEB-FD408B92F899}"/>
              </a:ext>
            </a:extLst>
          </p:cNvPr>
          <p:cNvPicPr>
            <a:picLocks noChangeAspect="1"/>
          </p:cNvPicPr>
          <p:nvPr/>
        </p:nvPicPr>
        <p:blipFill>
          <a:blip r:embed="rId9"/>
          <a:srcRect l="836" t="-1" r="37733" b="40955"/>
          <a:stretch>
            <a:fillRect/>
          </a:stretch>
        </p:blipFill>
        <p:spPr>
          <a:xfrm>
            <a:off x="5054586" y="3075127"/>
            <a:ext cx="483945" cy="627354"/>
          </a:xfrm>
          <a:prstGeom prst="ellipse">
            <a:avLst/>
          </a:prstGeom>
        </p:spPr>
      </p:pic>
      <p:pic>
        <p:nvPicPr>
          <p:cNvPr id="71" name="Picture 70">
            <a:extLst>
              <a:ext uri="{FF2B5EF4-FFF2-40B4-BE49-F238E27FC236}">
                <a16:creationId xmlns:a16="http://schemas.microsoft.com/office/drawing/2014/main" id="{0CEC93DA-4C78-00C4-9D5D-1772D750A1B9}"/>
              </a:ext>
            </a:extLst>
          </p:cNvPr>
          <p:cNvPicPr>
            <a:picLocks noChangeAspect="1"/>
          </p:cNvPicPr>
          <p:nvPr/>
        </p:nvPicPr>
        <p:blipFill>
          <a:blip r:embed="rId10"/>
          <a:srcRect l="19670" t="13922" r="42816" b="46182"/>
          <a:stretch>
            <a:fillRect/>
          </a:stretch>
        </p:blipFill>
        <p:spPr>
          <a:xfrm>
            <a:off x="7738642" y="3367621"/>
            <a:ext cx="461138" cy="627933"/>
          </a:xfrm>
          <a:prstGeom prst="ellipse">
            <a:avLst/>
          </a:prstGeom>
        </p:spPr>
      </p:pic>
      <p:pic>
        <p:nvPicPr>
          <p:cNvPr id="72" name="Picture 71">
            <a:extLst>
              <a:ext uri="{FF2B5EF4-FFF2-40B4-BE49-F238E27FC236}">
                <a16:creationId xmlns:a16="http://schemas.microsoft.com/office/drawing/2014/main" id="{9E8958EC-B98F-2C74-E029-94C1FC630D58}"/>
              </a:ext>
            </a:extLst>
          </p:cNvPr>
          <p:cNvPicPr>
            <a:picLocks noChangeAspect="1"/>
          </p:cNvPicPr>
          <p:nvPr/>
        </p:nvPicPr>
        <p:blipFill>
          <a:blip r:embed="rId11"/>
          <a:srcRect l="71974" t="38374" r="14135" b="45692"/>
          <a:stretch>
            <a:fillRect/>
          </a:stretch>
        </p:blipFill>
        <p:spPr>
          <a:xfrm rot="18337746">
            <a:off x="3933877" y="3607874"/>
            <a:ext cx="546023" cy="506001"/>
          </a:xfrm>
          <a:prstGeom prst="ellipse">
            <a:avLst/>
          </a:prstGeom>
        </p:spPr>
      </p:pic>
      <p:pic>
        <p:nvPicPr>
          <p:cNvPr id="73" name="Picture 72" descr="Hercules, White marble, Italian">
            <a:extLst>
              <a:ext uri="{FF2B5EF4-FFF2-40B4-BE49-F238E27FC236}">
                <a16:creationId xmlns:a16="http://schemas.microsoft.com/office/drawing/2014/main" id="{35892C1E-765F-1A53-3A87-61B8A4039CF4}"/>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20000"/>
                    </a14:imgEffect>
                  </a14:imgLayer>
                </a14:imgProps>
              </a:ext>
            </a:extLst>
          </a:blip>
          <a:srcRect l="24963" t="954" r="23526" b="47535"/>
          <a:stretch>
            <a:fillRect/>
          </a:stretch>
        </p:blipFill>
        <p:spPr>
          <a:xfrm>
            <a:off x="6060442" y="3544297"/>
            <a:ext cx="501882" cy="716975"/>
          </a:xfrm>
          <a:prstGeom prst="ellipse">
            <a:avLst/>
          </a:prstGeom>
        </p:spPr>
      </p:pic>
      <p:pic>
        <p:nvPicPr>
          <p:cNvPr id="74" name="Picture 73" descr="Orpheus, Cristoforo Stati (Cristofano da Bracciano) (Italian, 1556–1619), Marble, Italian, Florence">
            <a:extLst>
              <a:ext uri="{FF2B5EF4-FFF2-40B4-BE49-F238E27FC236}">
                <a16:creationId xmlns:a16="http://schemas.microsoft.com/office/drawing/2014/main" id="{64E9DC70-F805-F5C1-3E5D-B02A35DE0E72}"/>
              </a:ext>
            </a:extLst>
          </p:cNvPr>
          <p:cNvPicPr>
            <a:picLocks noChangeAspect="1"/>
          </p:cNvPicPr>
          <p:nvPr/>
        </p:nvPicPr>
        <p:blipFill>
          <a:blip r:embed="rId14"/>
          <a:srcRect l="35312" t="9526" r="47100" b="74106"/>
          <a:stretch>
            <a:fillRect/>
          </a:stretch>
        </p:blipFill>
        <p:spPr>
          <a:xfrm>
            <a:off x="4976329" y="3549503"/>
            <a:ext cx="472821" cy="622743"/>
          </a:xfrm>
          <a:prstGeom prst="ellipse">
            <a:avLst/>
          </a:prstGeom>
        </p:spPr>
      </p:pic>
      <p:pic>
        <p:nvPicPr>
          <p:cNvPr id="75" name="Picture 74">
            <a:extLst>
              <a:ext uri="{FF2B5EF4-FFF2-40B4-BE49-F238E27FC236}">
                <a16:creationId xmlns:a16="http://schemas.microsoft.com/office/drawing/2014/main" id="{483B9965-23C9-BB05-1D6C-714EF971F540}"/>
              </a:ext>
            </a:extLst>
          </p:cNvPr>
          <p:cNvPicPr>
            <a:picLocks noChangeAspect="1"/>
          </p:cNvPicPr>
          <p:nvPr/>
        </p:nvPicPr>
        <p:blipFill>
          <a:blip r:embed="rId15"/>
          <a:srcRect l="34518" t="2811" r="57506" b="83993"/>
          <a:stretch>
            <a:fillRect/>
          </a:stretch>
        </p:blipFill>
        <p:spPr>
          <a:xfrm rot="741183">
            <a:off x="3528950" y="3343709"/>
            <a:ext cx="482141" cy="621716"/>
          </a:xfrm>
          <a:prstGeom prst="ellipse">
            <a:avLst/>
          </a:prstGeom>
        </p:spPr>
      </p:pic>
      <p:pic>
        <p:nvPicPr>
          <p:cNvPr id="76" name="Picture 75">
            <a:extLst>
              <a:ext uri="{FF2B5EF4-FFF2-40B4-BE49-F238E27FC236}">
                <a16:creationId xmlns:a16="http://schemas.microsoft.com/office/drawing/2014/main" id="{553A27EA-3AD4-28CE-F656-2BEE7F4D648B}"/>
              </a:ext>
            </a:extLst>
          </p:cNvPr>
          <p:cNvPicPr>
            <a:picLocks noChangeAspect="1"/>
          </p:cNvPicPr>
          <p:nvPr/>
        </p:nvPicPr>
        <p:blipFill rotWithShape="1">
          <a:blip r:embed="rId16"/>
          <a:srcRect l="38842" t="9299" r="37687" b="60267"/>
          <a:stretch>
            <a:fillRect/>
          </a:stretch>
        </p:blipFill>
        <p:spPr>
          <a:xfrm>
            <a:off x="6492876" y="3515792"/>
            <a:ext cx="501882" cy="657292"/>
          </a:xfrm>
          <a:prstGeom prst="ellipse">
            <a:avLst/>
          </a:prstGeom>
        </p:spPr>
      </p:pic>
      <p:pic>
        <p:nvPicPr>
          <p:cNvPr id="77" name="Picture 76">
            <a:extLst>
              <a:ext uri="{FF2B5EF4-FFF2-40B4-BE49-F238E27FC236}">
                <a16:creationId xmlns:a16="http://schemas.microsoft.com/office/drawing/2014/main" id="{38C9C36A-2AC6-65A3-8F4E-538D2C01650D}"/>
              </a:ext>
            </a:extLst>
          </p:cNvPr>
          <p:cNvPicPr>
            <a:picLocks noChangeAspect="1"/>
          </p:cNvPicPr>
          <p:nvPr/>
        </p:nvPicPr>
        <p:blipFill>
          <a:blip r:embed="rId17"/>
          <a:srcRect l="56228" t="26048" r="29685" b="57016"/>
          <a:stretch>
            <a:fillRect/>
          </a:stretch>
        </p:blipFill>
        <p:spPr>
          <a:xfrm>
            <a:off x="4565650" y="3566304"/>
            <a:ext cx="439242" cy="604090"/>
          </a:xfrm>
          <a:prstGeom prst="ellipse">
            <a:avLst/>
          </a:prstGeom>
        </p:spPr>
      </p:pic>
      <p:pic>
        <p:nvPicPr>
          <p:cNvPr id="78" name="Picture 77">
            <a:extLst>
              <a:ext uri="{FF2B5EF4-FFF2-40B4-BE49-F238E27FC236}">
                <a16:creationId xmlns:a16="http://schemas.microsoft.com/office/drawing/2014/main" id="{70301D7C-7C05-4DCA-E813-651A8619EF65}"/>
              </a:ext>
            </a:extLst>
          </p:cNvPr>
          <p:cNvPicPr>
            <a:picLocks noChangeAspect="1"/>
          </p:cNvPicPr>
          <p:nvPr/>
        </p:nvPicPr>
        <p:blipFill rotWithShape="1">
          <a:blip r:embed="rId18"/>
          <a:srcRect l="22891" t="13115" r="62267" b="62295"/>
          <a:stretch>
            <a:fillRect/>
          </a:stretch>
        </p:blipFill>
        <p:spPr>
          <a:xfrm>
            <a:off x="5499648" y="3554672"/>
            <a:ext cx="501884" cy="627354"/>
          </a:xfrm>
          <a:prstGeom prst="ellipse">
            <a:avLst/>
          </a:prstGeom>
        </p:spPr>
      </p:pic>
      <p:pic>
        <p:nvPicPr>
          <p:cNvPr id="79" name="Picture 78">
            <a:extLst>
              <a:ext uri="{FF2B5EF4-FFF2-40B4-BE49-F238E27FC236}">
                <a16:creationId xmlns:a16="http://schemas.microsoft.com/office/drawing/2014/main" id="{69105C7A-CF19-0550-4DEE-F206D3EF102D}"/>
              </a:ext>
            </a:extLst>
          </p:cNvPr>
          <p:cNvPicPr>
            <a:picLocks noChangeAspect="1"/>
          </p:cNvPicPr>
          <p:nvPr/>
        </p:nvPicPr>
        <p:blipFill>
          <a:blip r:embed="rId19"/>
          <a:srcRect l="20792" t="37557" r="60423" b="46332"/>
          <a:stretch>
            <a:fillRect/>
          </a:stretch>
        </p:blipFill>
        <p:spPr>
          <a:xfrm>
            <a:off x="7081061" y="3500668"/>
            <a:ext cx="461138" cy="607862"/>
          </a:xfrm>
          <a:prstGeom prst="ellipse">
            <a:avLst/>
          </a:prstGeom>
        </p:spPr>
      </p:pic>
      <p:pic>
        <p:nvPicPr>
          <p:cNvPr id="86" name="Picture 85" descr="A close up of a logo&#10;&#10;AI-generated content may be incorrect.">
            <a:extLst>
              <a:ext uri="{FF2B5EF4-FFF2-40B4-BE49-F238E27FC236}">
                <a16:creationId xmlns:a16="http://schemas.microsoft.com/office/drawing/2014/main" id="{3E84BA88-B698-E664-5241-F6CE92648F71}"/>
              </a:ext>
            </a:extLst>
          </p:cNvPr>
          <p:cNvPicPr>
            <a:picLocks noChangeAspect="1"/>
          </p:cNvPicPr>
          <p:nvPr/>
        </p:nvPicPr>
        <p:blipFill>
          <a:blip r:embed="rId20"/>
          <a:stretch>
            <a:fillRect/>
          </a:stretch>
        </p:blipFill>
        <p:spPr>
          <a:xfrm>
            <a:off x="1340657" y="697027"/>
            <a:ext cx="737606" cy="465157"/>
          </a:xfrm>
          <a:prstGeom prst="rect">
            <a:avLst/>
          </a:prstGeom>
        </p:spPr>
      </p:pic>
      <p:pic>
        <p:nvPicPr>
          <p:cNvPr id="87" name="Picture 86" descr="A black background with white text&#10;&#10;AI-generated content may be incorrect.">
            <a:extLst>
              <a:ext uri="{FF2B5EF4-FFF2-40B4-BE49-F238E27FC236}">
                <a16:creationId xmlns:a16="http://schemas.microsoft.com/office/drawing/2014/main" id="{0213FE04-26D0-A2EA-A526-72C049B06646}"/>
              </a:ext>
            </a:extLst>
          </p:cNvPr>
          <p:cNvPicPr>
            <a:picLocks noChangeAspect="1"/>
          </p:cNvPicPr>
          <p:nvPr/>
        </p:nvPicPr>
        <p:blipFill>
          <a:blip r:embed="rId21"/>
          <a:stretch>
            <a:fillRect/>
          </a:stretch>
        </p:blipFill>
        <p:spPr>
          <a:xfrm>
            <a:off x="1340657" y="129324"/>
            <a:ext cx="1603518" cy="463720"/>
          </a:xfrm>
          <a:prstGeom prst="rect">
            <a:avLst/>
          </a:prstGeom>
        </p:spPr>
      </p:pic>
      <p:sp>
        <p:nvSpPr>
          <p:cNvPr id="88" name="Slide Number Placeholder 87">
            <a:extLst>
              <a:ext uri="{FF2B5EF4-FFF2-40B4-BE49-F238E27FC236}">
                <a16:creationId xmlns:a16="http://schemas.microsoft.com/office/drawing/2014/main" id="{40C34138-35C2-8D39-1432-A1FDAE7A82DB}"/>
              </a:ext>
            </a:extLst>
          </p:cNvPr>
          <p:cNvSpPr>
            <a:spLocks noGrp="1"/>
          </p:cNvSpPr>
          <p:nvPr>
            <p:ph type="sldNum" sz="quarter" idx="12"/>
          </p:nvPr>
        </p:nvSpPr>
        <p:spPr/>
        <p:txBody>
          <a:bodyPr/>
          <a:lstStyle/>
          <a:p>
            <a:fld id="{6B547C04-AA2C-754F-9E4E-F6B7B0201F60}" type="slidenum">
              <a:rPr lang="en-US" smtClean="0"/>
              <a:pPr/>
              <a:t>64</a:t>
            </a:fld>
            <a:endParaRPr lang="en-US"/>
          </a:p>
        </p:txBody>
      </p:sp>
      <p:pic>
        <p:nvPicPr>
          <p:cNvPr id="89" name="Picture 88">
            <a:extLst>
              <a:ext uri="{FF2B5EF4-FFF2-40B4-BE49-F238E27FC236}">
                <a16:creationId xmlns:a16="http://schemas.microsoft.com/office/drawing/2014/main" id="{DBCF8FC2-1C4F-DB52-359E-224C5DB6CB48}"/>
              </a:ext>
            </a:extLst>
          </p:cNvPr>
          <p:cNvPicPr>
            <a:picLocks noChangeAspect="1"/>
          </p:cNvPicPr>
          <p:nvPr/>
        </p:nvPicPr>
        <p:blipFill>
          <a:blip r:embed="rId22"/>
          <a:srcRect/>
          <a:stretch/>
        </p:blipFill>
        <p:spPr>
          <a:xfrm>
            <a:off x="8169412" y="236079"/>
            <a:ext cx="2917936" cy="2917936"/>
          </a:xfrm>
          <a:prstGeom prst="rect">
            <a:avLst/>
          </a:prstGeom>
        </p:spPr>
      </p:pic>
      <p:pic>
        <p:nvPicPr>
          <p:cNvPr id="69" name="Picture 68">
            <a:extLst>
              <a:ext uri="{FF2B5EF4-FFF2-40B4-BE49-F238E27FC236}">
                <a16:creationId xmlns:a16="http://schemas.microsoft.com/office/drawing/2014/main" id="{D7658282-1983-A10A-BB64-064765015000}"/>
              </a:ext>
            </a:extLst>
          </p:cNvPr>
          <p:cNvPicPr>
            <a:picLocks noChangeAspect="1"/>
          </p:cNvPicPr>
          <p:nvPr/>
        </p:nvPicPr>
        <p:blipFill>
          <a:blip r:embed="rId23"/>
          <a:srcRect b="-1295"/>
          <a:stretch>
            <a:fillRect/>
          </a:stretch>
        </p:blipFill>
        <p:spPr>
          <a:xfrm>
            <a:off x="1664674" y="697027"/>
            <a:ext cx="8504841" cy="5915082"/>
          </a:xfrm>
          <a:prstGeom prst="rect">
            <a:avLst/>
          </a:prstGeom>
        </p:spPr>
      </p:pic>
      <p:sp>
        <p:nvSpPr>
          <p:cNvPr id="5" name="Rounded Rectangular Callout 4">
            <a:extLst>
              <a:ext uri="{FF2B5EF4-FFF2-40B4-BE49-F238E27FC236}">
                <a16:creationId xmlns:a16="http://schemas.microsoft.com/office/drawing/2014/main" id="{67018A8E-E6C3-2580-8970-5B284596E04A}"/>
              </a:ext>
            </a:extLst>
          </p:cNvPr>
          <p:cNvSpPr/>
          <p:nvPr/>
        </p:nvSpPr>
        <p:spPr>
          <a:xfrm>
            <a:off x="1745660" y="2243906"/>
            <a:ext cx="5253211" cy="465157"/>
          </a:xfrm>
          <a:prstGeom prst="wedgeRoundRectCallout">
            <a:avLst>
              <a:gd name="adj1" fmla="val 44700"/>
              <a:gd name="adj2" fmla="val 145333"/>
              <a:gd name="adj3" fmla="val 16667"/>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rPr>
              <a:t>Join us! Email: </a:t>
            </a:r>
            <a:r>
              <a:rPr lang="en-GB" sz="2200" dirty="0" err="1">
                <a:solidFill>
                  <a:schemeClr val="tx1"/>
                </a:solidFill>
              </a:rPr>
              <a:t>meng.wang@bristol.ac.uk</a:t>
            </a:r>
            <a:endParaRPr lang="en-GB" sz="2200" dirty="0">
              <a:solidFill>
                <a:schemeClr val="tx1"/>
              </a:solidFill>
            </a:endParaRPr>
          </a:p>
        </p:txBody>
      </p:sp>
      <p:sp>
        <p:nvSpPr>
          <p:cNvPr id="6" name="Horizontal Scroll 5">
            <a:extLst>
              <a:ext uri="{FF2B5EF4-FFF2-40B4-BE49-F238E27FC236}">
                <a16:creationId xmlns:a16="http://schemas.microsoft.com/office/drawing/2014/main" id="{01D213B3-4697-C62C-120F-155A1863C03C}"/>
              </a:ext>
            </a:extLst>
          </p:cNvPr>
          <p:cNvSpPr/>
          <p:nvPr/>
        </p:nvSpPr>
        <p:spPr>
          <a:xfrm>
            <a:off x="2879489" y="4793474"/>
            <a:ext cx="6075210" cy="1010559"/>
          </a:xfrm>
          <a:prstGeom prst="horizontalScroll">
            <a:avLst/>
          </a:prstGeom>
          <a:blipFill dpi="0" rotWithShape="1">
            <a:blip r:embed="rId24"/>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b="1" dirty="0">
                <a:ln w="3175">
                  <a:solidFill>
                    <a:schemeClr val="accent2"/>
                  </a:solidFill>
                  <a:prstDash val="solid"/>
                </a:ln>
                <a:solidFill>
                  <a:schemeClr val="tx1"/>
                </a:solidFill>
                <a:latin typeface="APPLE CHANCERY" panose="03020702040506060504" pitchFamily="66" charset="-79"/>
                <a:cs typeface="APPLE CHANCERY" panose="03020702040506060504" pitchFamily="66" charset="-79"/>
              </a:rPr>
              <a:t>Contextual Embeddings</a:t>
            </a:r>
            <a:endParaRPr lang="en-US" sz="4000" dirty="0">
              <a:solidFill>
                <a:schemeClr val="tx1"/>
              </a:solidFill>
            </a:endParaRPr>
          </a:p>
        </p:txBody>
      </p:sp>
      <p:sp>
        <p:nvSpPr>
          <p:cNvPr id="7" name="Horizontal Scroll 6">
            <a:extLst>
              <a:ext uri="{FF2B5EF4-FFF2-40B4-BE49-F238E27FC236}">
                <a16:creationId xmlns:a16="http://schemas.microsoft.com/office/drawing/2014/main" id="{CCDBD373-CF19-057D-1E93-459AB5C08CDF}"/>
              </a:ext>
            </a:extLst>
          </p:cNvPr>
          <p:cNvSpPr/>
          <p:nvPr/>
        </p:nvSpPr>
        <p:spPr>
          <a:xfrm>
            <a:off x="417884" y="5723084"/>
            <a:ext cx="11193895" cy="994507"/>
          </a:xfrm>
          <a:prstGeom prst="horizontalScroll">
            <a:avLst>
              <a:gd name="adj" fmla="val 3817"/>
            </a:avLst>
          </a:prstGeom>
          <a:blipFill dpi="0" rotWithShape="1">
            <a:blip r:embed="rId24"/>
            <a:srcRect/>
            <a:tile tx="0" ty="0" sx="100000" sy="100000" flip="none" algn="tl"/>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chemeClr val="accent3"/>
                </a:solidFill>
                <a:latin typeface="Fira Code" pitchFamily="49" charset="0"/>
                <a:ea typeface="Fira Code" pitchFamily="49" charset="0"/>
                <a:cs typeface="Fira Code" pitchFamily="49" charset="0"/>
              </a:rPr>
              <a:t>Intrinsically Typed</a:t>
            </a:r>
            <a:r>
              <a:rPr lang="en-GB" sz="1400" dirty="0">
                <a:solidFill>
                  <a:srgbClr val="000000"/>
                </a:solidFill>
                <a:latin typeface="Fira Code" pitchFamily="49" charset="0"/>
                <a:ea typeface="Fira Code" pitchFamily="49" charset="0"/>
                <a:cs typeface="Fira Code" pitchFamily="49" charset="0"/>
              </a:rPr>
              <a:t> </a:t>
            </a: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Ergonomic</a:t>
            </a:r>
            <a:r>
              <a:rPr lang="en-GB" sz="1400" dirty="0">
                <a:solidFill>
                  <a:srgbClr val="257FA0"/>
                </a:solidFill>
                <a:latin typeface="Fira Code" pitchFamily="49" charset="0"/>
                <a:ea typeface="Fira Code" pitchFamily="49" charset="0"/>
                <a:cs typeface="Fira Code" pitchFamily="49" charset="0"/>
              </a:rPr>
              <a:t> </a:t>
            </a: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Compatible with Type Theory</a:t>
            </a:r>
          </a:p>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Isomorphic to First-Order Embedding: No Exotic </a:t>
            </a:r>
            <a:r>
              <a:rPr lang="en-GB" sz="1400" dirty="0">
                <a:solidFill>
                  <a:srgbClr val="0D7001"/>
                </a:solidFill>
                <a:latin typeface="Fira Code" pitchFamily="49" charset="0"/>
                <a:ea typeface="Fira Code" pitchFamily="49" charset="0"/>
                <a:cs typeface="Fira Code" pitchFamily="49" charset="0"/>
              </a:rPr>
              <a:t>Terms, Type-Safe Unembedding, Back Again</a:t>
            </a:r>
          </a:p>
          <a:p>
            <a:pPr algn="ctr">
              <a:buNone/>
            </a:pPr>
            <a:r>
              <a:rPr lang="en-GB" sz="1400" dirty="0">
                <a:solidFill>
                  <a:srgbClr val="CDCDCD"/>
                </a:solidFill>
                <a:latin typeface="Fira Code" pitchFamily="49" charset="0"/>
                <a:ea typeface="Fira Code" pitchFamily="49" charset="0"/>
                <a:cs typeface="Fira Code" pitchFamily="49" charset="0"/>
              </a:rPr>
              <a:t>✅ </a:t>
            </a:r>
            <a:r>
              <a:rPr lang="en-GB" sz="1400" dirty="0">
                <a:solidFill>
                  <a:srgbClr val="0F7001"/>
                </a:solidFill>
                <a:latin typeface="Fira Code" pitchFamily="49" charset="0"/>
                <a:ea typeface="Fira Code" pitchFamily="49" charset="0"/>
                <a:cs typeface="Fira Code" pitchFamily="49" charset="0"/>
              </a:rPr>
              <a:t>“Super-fold” Semantics</a:t>
            </a:r>
            <a:r>
              <a:rPr lang="en-GB" sz="1400" dirty="0">
                <a:solidFill>
                  <a:srgbClr val="CDCDCD"/>
                </a:solidFill>
                <a:latin typeface="Fira Code" pitchFamily="49" charset="0"/>
                <a:ea typeface="Fira Code" pitchFamily="49" charset="0"/>
                <a:cs typeface="Fira Code" pitchFamily="49" charset="0"/>
              </a:rPr>
              <a:t> ✅ </a:t>
            </a:r>
            <a:r>
              <a:rPr lang="en-GB" sz="1400" dirty="0">
                <a:solidFill>
                  <a:srgbClr val="0F7001"/>
                </a:solidFill>
                <a:latin typeface="Fira Code" pitchFamily="49" charset="0"/>
                <a:ea typeface="Fira Code" pitchFamily="49" charset="0"/>
                <a:cs typeface="Fira Code" pitchFamily="49" charset="0"/>
              </a:rPr>
              <a:t>Supports Modern Type Systems</a:t>
            </a:r>
            <a:endParaRPr lang="en-GB" sz="1400" dirty="0">
              <a:solidFill>
                <a:srgbClr val="CDCDCD"/>
              </a:solidFill>
              <a:latin typeface="Fira Code" pitchFamily="49" charset="0"/>
              <a:ea typeface="Fira Code" pitchFamily="49" charset="0"/>
              <a:cs typeface="Fira Code" pitchFamily="49" charset="0"/>
            </a:endParaRPr>
          </a:p>
        </p:txBody>
      </p:sp>
    </p:spTree>
    <p:extLst>
      <p:ext uri="{BB962C8B-B14F-4D97-AF65-F5344CB8AC3E}">
        <p14:creationId xmlns:p14="http://schemas.microsoft.com/office/powerpoint/2010/main" val="774328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89"/>
                                        </p:tgtEl>
                                        <p:attrNameLst>
                                          <p:attrName>style.visibility</p:attrName>
                                        </p:attrNameLst>
                                      </p:cBhvr>
                                      <p:to>
                                        <p:strVal val="visible"/>
                                      </p:to>
                                    </p:set>
                                    <p:anim calcmode="lin" valueType="num">
                                      <p:cBhvr additive="base">
                                        <p:cTn id="7" dur="500"/>
                                        <p:tgtEl>
                                          <p:spTgt spid="89"/>
                                        </p:tgtEl>
                                        <p:attrNameLst>
                                          <p:attrName>ppt_y</p:attrName>
                                        </p:attrNameLst>
                                      </p:cBhvr>
                                      <p:tavLst>
                                        <p:tav tm="0">
                                          <p:val>
                                            <p:strVal val="#ppt_y+#ppt_h*1.125000"/>
                                          </p:val>
                                        </p:tav>
                                        <p:tav tm="100000">
                                          <p:val>
                                            <p:strVal val="#ppt_y"/>
                                          </p:val>
                                        </p:tav>
                                      </p:tavLst>
                                    </p:anim>
                                    <p:animEffect transition="in" filter="wipe(up)">
                                      <p:cBhvr>
                                        <p:cTn id="8"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1000" b="-11000"/>
          </a:stretch>
        </a:blipFill>
        <a:effectLst/>
      </p:bgPr>
    </p:bg>
    <p:spTree>
      <p:nvGrpSpPr>
        <p:cNvPr id="1" name="">
          <a:extLst>
            <a:ext uri="{FF2B5EF4-FFF2-40B4-BE49-F238E27FC236}">
              <a16:creationId xmlns:a16="http://schemas.microsoft.com/office/drawing/2014/main" id="{ED3744B8-6C35-8390-A595-3CDC2215DCC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7CB0859-D858-3A5D-A8D2-0C723141D646}"/>
              </a:ext>
            </a:extLst>
          </p:cNvPr>
          <p:cNvSpPr txBox="1">
            <a:spLocks/>
          </p:cNvSpPr>
          <p:nvPr/>
        </p:nvSpPr>
        <p:spPr>
          <a:xfrm>
            <a:off x="6777318" y="386390"/>
            <a:ext cx="4576482" cy="13255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ln w="3175">
                  <a:solidFill>
                    <a:schemeClr val="accent2"/>
                  </a:solidFill>
                  <a:prstDash val="solid"/>
                </a:ln>
                <a:latin typeface="APPLE CHANCERY" panose="03020702040506060504" pitchFamily="66" charset="-79"/>
                <a:cs typeface="APPLE CHANCERY" panose="03020702040506060504" pitchFamily="66" charset="-79"/>
              </a:rPr>
              <a:t>References</a:t>
            </a:r>
            <a:endParaRPr lang="en-US" dirty="0"/>
          </a:p>
        </p:txBody>
      </p:sp>
      <p:sp>
        <p:nvSpPr>
          <p:cNvPr id="8" name="Content Placeholder 2">
            <a:extLst>
              <a:ext uri="{FF2B5EF4-FFF2-40B4-BE49-F238E27FC236}">
                <a16:creationId xmlns:a16="http://schemas.microsoft.com/office/drawing/2014/main" id="{FDFA4430-20EF-143B-031E-72AC6D3B12E3}"/>
              </a:ext>
            </a:extLst>
          </p:cNvPr>
          <p:cNvSpPr txBox="1">
            <a:spLocks/>
          </p:cNvSpPr>
          <p:nvPr/>
        </p:nvSpPr>
        <p:spPr>
          <a:xfrm>
            <a:off x="838200" y="1711953"/>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400" dirty="0">
              <a:latin typeface="Aptos" panose="020B0004020202020204" pitchFamily="34" charset="0"/>
            </a:endParaRPr>
          </a:p>
        </p:txBody>
      </p:sp>
      <p:sp>
        <p:nvSpPr>
          <p:cNvPr id="2" name="Content Placeholder 2">
            <a:extLst>
              <a:ext uri="{FF2B5EF4-FFF2-40B4-BE49-F238E27FC236}">
                <a16:creationId xmlns:a16="http://schemas.microsoft.com/office/drawing/2014/main" id="{85760F05-283C-39FC-A206-6B9F79C728A0}"/>
              </a:ext>
            </a:extLst>
          </p:cNvPr>
          <p:cNvSpPr txBox="1">
            <a:spLocks/>
          </p:cNvSpPr>
          <p:nvPr/>
        </p:nvSpPr>
        <p:spPr>
          <a:xfrm>
            <a:off x="990600" y="1864353"/>
            <a:ext cx="10515600" cy="4351338"/>
          </a:xfrm>
          <a:prstGeom prst="rect">
            <a:avLst/>
          </a:prstGeom>
          <a:blipFill>
            <a:blip r:embed="rId4"/>
            <a:tile tx="0" ty="0" sx="100000" sy="100000" flip="none" algn="tl"/>
          </a:blipFill>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GB" sz="1400" dirty="0">
                <a:solidFill>
                  <a:srgbClr val="000000"/>
                </a:solidFill>
                <a:latin typeface="Aptos" panose="020B0004020202020204" pitchFamily="34" charset="0"/>
              </a:rPr>
              <a:t>Trevor L. McDonell, Manuel M.T. Chakravarty, Gabriele Keller, and Ben </a:t>
            </a:r>
            <a:r>
              <a:rPr lang="en-GB" sz="1400" dirty="0" err="1">
                <a:solidFill>
                  <a:srgbClr val="000000"/>
                </a:solidFill>
                <a:latin typeface="Aptos" panose="020B0004020202020204" pitchFamily="34" charset="0"/>
              </a:rPr>
              <a:t>Lippmeier</a:t>
            </a:r>
            <a:r>
              <a:rPr lang="en-GB" sz="1400" dirty="0">
                <a:solidFill>
                  <a:srgbClr val="000000"/>
                </a:solidFill>
                <a:latin typeface="Aptos" panose="020B0004020202020204" pitchFamily="34" charset="0"/>
              </a:rPr>
              <a:t>. 2013. “Optimising purely functional GPU programs.” In: Proceedings of the 18th ACM SIGPLAN International Conference on Functional Programming (ICFP ’13). Association for Computing Machinery, Boston, Massachusetts, USA, 49–60. </a:t>
            </a:r>
            <a:r>
              <a:rPr lang="en-GB" sz="1400" dirty="0" err="1">
                <a:solidFill>
                  <a:srgbClr val="000000"/>
                </a:solidFill>
                <a:latin typeface="Aptos" panose="020B0004020202020204" pitchFamily="34" charset="0"/>
              </a:rPr>
              <a:t>isbn</a:t>
            </a:r>
            <a:r>
              <a:rPr lang="en-GB" sz="1400" dirty="0">
                <a:solidFill>
                  <a:srgbClr val="000000"/>
                </a:solidFill>
                <a:latin typeface="Aptos" panose="020B0004020202020204" pitchFamily="34" charset="0"/>
              </a:rPr>
              <a:t>: 9781450323260. doi:10.1145/2500365.2500595.</a:t>
            </a:r>
          </a:p>
          <a:p>
            <a:pPr>
              <a:buFont typeface="Arial" panose="020B0604020202020204" pitchFamily="34" charset="0"/>
              <a:buNone/>
            </a:pPr>
            <a:r>
              <a:rPr lang="en-GB" sz="1400" dirty="0">
                <a:solidFill>
                  <a:srgbClr val="000000"/>
                </a:solidFill>
                <a:latin typeface="Aptos" panose="020B0004020202020204" pitchFamily="34" charset="0"/>
              </a:rPr>
              <a:t>Peter Zilahy Ingerman. Mar. 1967. ““</a:t>
            </a:r>
            <a:r>
              <a:rPr lang="en-GB" sz="1400" dirty="0" err="1">
                <a:solidFill>
                  <a:srgbClr val="000000"/>
                </a:solidFill>
                <a:latin typeface="Aptos" panose="020B0004020202020204" pitchFamily="34" charset="0"/>
              </a:rPr>
              <a:t>Pānini</a:t>
            </a:r>
            <a:r>
              <a:rPr lang="en-GB" sz="1400" dirty="0">
                <a:solidFill>
                  <a:srgbClr val="000000"/>
                </a:solidFill>
                <a:latin typeface="Aptos" panose="020B0004020202020204" pitchFamily="34" charset="0"/>
              </a:rPr>
              <a:t>-Backus Form” suggested.” Communications of the ACM, 10, 3, (Mar. 1967), 137. doi:</a:t>
            </a:r>
            <a:r>
              <a:rPr lang="en-GB" sz="1400" dirty="0">
                <a:solidFill>
                  <a:srgbClr val="003A6D"/>
                </a:solidFill>
                <a:latin typeface="Aptos" panose="020B0004020202020204" pitchFamily="34" charset="0"/>
              </a:rPr>
              <a:t>10.1145/363162.363165</a:t>
            </a:r>
            <a:r>
              <a:rPr lang="en-GB" sz="1400" dirty="0">
                <a:solidFill>
                  <a:srgbClr val="000000"/>
                </a:solidFill>
                <a:latin typeface="Aptos" panose="020B0004020202020204" pitchFamily="34" charset="0"/>
              </a:rPr>
              <a:t>.</a:t>
            </a:r>
            <a:endParaRPr lang="en-GB" sz="1400" dirty="0">
              <a:solidFill>
                <a:srgbClr val="003A6D"/>
              </a:solidFill>
              <a:latin typeface="Aptos" panose="020B0004020202020204" pitchFamily="34" charset="0"/>
            </a:endParaRPr>
          </a:p>
          <a:p>
            <a:pPr marL="0" indent="0">
              <a:buFont typeface="Arial" panose="020B0604020202020204" pitchFamily="34" charset="0"/>
              <a:buNone/>
            </a:pPr>
            <a:r>
              <a:rPr lang="en-US" sz="1400" dirty="0">
                <a:latin typeface="Aptos" panose="020B0004020202020204" pitchFamily="34" charset="0"/>
              </a:rPr>
              <a:t>Daniel D. McCracken and Edwin D. Reilly. 2003. Backus-Naur form (BNF). Encyclopedia of Computer Science. John Wiley and Sons Ltd., GBR, 129–131.</a:t>
            </a:r>
          </a:p>
          <a:p>
            <a:pPr marL="0" indent="0">
              <a:buFont typeface="Arial" panose="020B0604020202020204" pitchFamily="34" charset="0"/>
              <a:buNone/>
            </a:pPr>
            <a:r>
              <a:rPr lang="en-US" sz="1400" dirty="0">
                <a:latin typeface="Aptos" panose="020B0004020202020204" pitchFamily="34" charset="0"/>
              </a:rPr>
              <a:t>N.G. de Bruijn. 1972. “Lambda calculus notation with nameless dummies, a tool for automatic formula manipulation, with application to the Church-Rosser theorem.” </a:t>
            </a:r>
            <a:r>
              <a:rPr lang="en-US" sz="1400" dirty="0" err="1">
                <a:latin typeface="Aptos" panose="020B0004020202020204" pitchFamily="34" charset="0"/>
              </a:rPr>
              <a:t>Indagationes</a:t>
            </a:r>
            <a:r>
              <a:rPr lang="en-US" sz="1400" dirty="0">
                <a:latin typeface="Aptos" panose="020B0004020202020204" pitchFamily="34" charset="0"/>
              </a:rPr>
              <a:t> </a:t>
            </a:r>
            <a:r>
              <a:rPr lang="en-US" sz="1400" dirty="0" err="1">
                <a:latin typeface="Aptos" panose="020B0004020202020204" pitchFamily="34" charset="0"/>
              </a:rPr>
              <a:t>Mathematicae</a:t>
            </a:r>
            <a:r>
              <a:rPr lang="en-US" sz="1400" dirty="0">
                <a:latin typeface="Aptos" panose="020B0004020202020204" pitchFamily="34" charset="0"/>
              </a:rPr>
              <a:t> (Proceedings), 75, 5, 381–392. doi:10.1016/1385-7258(72)90034-0.</a:t>
            </a:r>
          </a:p>
          <a:p>
            <a:pPr marL="0" indent="0">
              <a:buFont typeface="Arial" panose="020B0604020202020204" pitchFamily="34" charset="0"/>
              <a:buNone/>
            </a:pPr>
            <a:r>
              <a:rPr lang="en-US" sz="1400" dirty="0">
                <a:latin typeface="Aptos" panose="020B0004020202020204" pitchFamily="34" charset="0"/>
              </a:rPr>
              <a:t>Gérard Huet and Bernard Lang. 1978. “Proving and applying program transformations expressed with second-order patterns.” Acta Informatica, 11, 31–55. doi:10.1007/BF00264598.</a:t>
            </a:r>
          </a:p>
          <a:p>
            <a:pPr marL="0" indent="0">
              <a:buFont typeface="Arial" panose="020B0604020202020204" pitchFamily="34" charset="0"/>
              <a:buNone/>
            </a:pPr>
            <a:r>
              <a:rPr lang="en-US" sz="1400" dirty="0">
                <a:latin typeface="Aptos" panose="020B0004020202020204" pitchFamily="34" charset="0"/>
              </a:rPr>
              <a:t>Joëlle </a:t>
            </a:r>
            <a:r>
              <a:rPr lang="en-US" sz="1400" dirty="0" err="1">
                <a:latin typeface="Aptos" panose="020B0004020202020204" pitchFamily="34" charset="0"/>
              </a:rPr>
              <a:t>Despeyroux</a:t>
            </a:r>
            <a:r>
              <a:rPr lang="en-US" sz="1400" dirty="0">
                <a:latin typeface="Aptos" panose="020B0004020202020204" pitchFamily="34" charset="0"/>
              </a:rPr>
              <a:t> and André </a:t>
            </a:r>
            <a:r>
              <a:rPr lang="en-US" sz="1400" dirty="0" err="1">
                <a:latin typeface="Aptos" panose="020B0004020202020204" pitchFamily="34" charset="0"/>
              </a:rPr>
              <a:t>Hirschowitz</a:t>
            </a:r>
            <a:r>
              <a:rPr lang="en-US" sz="1400" dirty="0">
                <a:latin typeface="Aptos" panose="020B0004020202020204" pitchFamily="34" charset="0"/>
              </a:rPr>
              <a:t>. 1994. “Higher-Order Abstract Syntax with induction in Coq.” In: Logic Programming and Automated Reasoning (Lecture Notes in Computer Science). Ed. by Frank Pfenning. Vol. 822. Springer Berlin Heidelberg, Berlin, Heidelberg, 159–173. doi:10.1007/3-540-58216-9_36.</a:t>
            </a:r>
          </a:p>
          <a:p>
            <a:pPr marL="0" indent="0">
              <a:buFont typeface="Arial" panose="020B0604020202020204" pitchFamily="34" charset="0"/>
              <a:buNone/>
            </a:pPr>
            <a:r>
              <a:rPr lang="en-US" sz="1400" dirty="0">
                <a:latin typeface="Aptos" panose="020B0004020202020204" pitchFamily="34" charset="0"/>
              </a:rPr>
              <a:t>Adam Chlipala. 2008. “Parametric higher-order abstract syntax for mechanized semantics.” In: ICFP, 143–156. doi:10.1145/1411204.1411226.</a:t>
            </a:r>
          </a:p>
          <a:p>
            <a:pPr marL="0" indent="0">
              <a:buFont typeface="Arial" panose="020B0604020202020204" pitchFamily="34" charset="0"/>
              <a:buNone/>
            </a:pPr>
            <a:r>
              <a:rPr lang="en-US" sz="1400" dirty="0">
                <a:latin typeface="Aptos" panose="020B0004020202020204" pitchFamily="34" charset="0"/>
              </a:rPr>
              <a:t>Geoffrey Washburn and Stephanie Weirich. 2003. “Boxes go bananas: encoding higher-order abstract syntax with parametric polymorphism.” In: Proceedings of the eighth ACM SIGPLAN international Conference on Functional Programming. Association for Computing Machinery, 249–262. doi:10.1145/944705.944728.</a:t>
            </a:r>
          </a:p>
          <a:p>
            <a:pPr marL="0" indent="0">
              <a:buFont typeface="Arial" panose="020B0604020202020204" pitchFamily="34" charset="0"/>
              <a:buNone/>
            </a:pPr>
            <a:endParaRPr lang="en-US" sz="1400" dirty="0">
              <a:latin typeface="Aptos" panose="020B0004020202020204" pitchFamily="34" charset="0"/>
            </a:endParaRPr>
          </a:p>
          <a:p>
            <a:pPr marL="0" indent="0">
              <a:buFont typeface="Arial" panose="020B0604020202020204" pitchFamily="34" charset="0"/>
              <a:buNone/>
            </a:pPr>
            <a:endParaRPr lang="en-US" sz="1400" dirty="0">
              <a:latin typeface="Aptos" panose="020B0004020202020204" pitchFamily="34" charset="0"/>
            </a:endParaRPr>
          </a:p>
          <a:p>
            <a:pPr marL="0" indent="0">
              <a:buFont typeface="Arial" panose="020B0604020202020204" pitchFamily="34" charset="0"/>
              <a:buNone/>
            </a:pPr>
            <a:endParaRPr lang="en-US" sz="1400" dirty="0">
              <a:latin typeface="Aptos" panose="020B0004020202020204" pitchFamily="34" charset="0"/>
            </a:endParaRPr>
          </a:p>
          <a:p>
            <a:pPr marL="0" indent="0">
              <a:buFont typeface="Arial" panose="020B0604020202020204" pitchFamily="34" charset="0"/>
              <a:buNone/>
            </a:pPr>
            <a:endParaRPr lang="en-US" sz="1400" dirty="0">
              <a:latin typeface="Aptos" panose="020B0004020202020204" pitchFamily="34" charset="0"/>
            </a:endParaRPr>
          </a:p>
          <a:p>
            <a:pPr marL="0" indent="0">
              <a:buFont typeface="Arial" panose="020B0604020202020204" pitchFamily="34" charset="0"/>
              <a:buNone/>
            </a:pPr>
            <a:endParaRPr lang="en-US" sz="1400" dirty="0">
              <a:latin typeface="Aptos" panose="020B0004020202020204" pitchFamily="34" charset="0"/>
            </a:endParaRPr>
          </a:p>
          <a:p>
            <a:pPr marL="0" indent="0">
              <a:buFont typeface="Arial" panose="020B0604020202020204" pitchFamily="34" charset="0"/>
              <a:buNone/>
            </a:pPr>
            <a:endParaRPr lang="en-US" sz="1400" dirty="0">
              <a:latin typeface="Aptos" panose="020B0004020202020204" pitchFamily="34" charset="0"/>
            </a:endParaRPr>
          </a:p>
        </p:txBody>
      </p:sp>
    </p:spTree>
    <p:extLst>
      <p:ext uri="{BB962C8B-B14F-4D97-AF65-F5344CB8AC3E}">
        <p14:creationId xmlns:p14="http://schemas.microsoft.com/office/powerpoint/2010/main" val="22990230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1000" b="-11000"/>
          </a:stretch>
        </a:blipFill>
        <a:effectLst/>
      </p:bgPr>
    </p:bg>
    <p:spTree>
      <p:nvGrpSpPr>
        <p:cNvPr id="1" name="">
          <a:extLst>
            <a:ext uri="{FF2B5EF4-FFF2-40B4-BE49-F238E27FC236}">
              <a16:creationId xmlns:a16="http://schemas.microsoft.com/office/drawing/2014/main" id="{60EBB2F9-2CE6-15F1-4EB1-099D1CFAA97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F7CA2EF3-7BC0-6459-A0AE-F926AC65E994}"/>
              </a:ext>
            </a:extLst>
          </p:cNvPr>
          <p:cNvSpPr txBox="1">
            <a:spLocks/>
          </p:cNvSpPr>
          <p:nvPr/>
        </p:nvSpPr>
        <p:spPr>
          <a:xfrm>
            <a:off x="6777318" y="386390"/>
            <a:ext cx="4576482" cy="13255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ln w="3175">
                  <a:solidFill>
                    <a:schemeClr val="accent2"/>
                  </a:solidFill>
                  <a:prstDash val="solid"/>
                </a:ln>
                <a:latin typeface="APPLE CHANCERY" panose="03020702040506060504" pitchFamily="66" charset="-79"/>
                <a:cs typeface="APPLE CHANCERY" panose="03020702040506060504" pitchFamily="66" charset="-79"/>
              </a:rPr>
              <a:t>References</a:t>
            </a:r>
            <a:endParaRPr lang="en-US" dirty="0"/>
          </a:p>
        </p:txBody>
      </p:sp>
      <p:sp>
        <p:nvSpPr>
          <p:cNvPr id="8" name="Content Placeholder 2">
            <a:extLst>
              <a:ext uri="{FF2B5EF4-FFF2-40B4-BE49-F238E27FC236}">
                <a16:creationId xmlns:a16="http://schemas.microsoft.com/office/drawing/2014/main" id="{82704F1A-C9A1-D0FC-38FC-2FE4A989F1FA}"/>
              </a:ext>
            </a:extLst>
          </p:cNvPr>
          <p:cNvSpPr txBox="1">
            <a:spLocks/>
          </p:cNvSpPr>
          <p:nvPr/>
        </p:nvSpPr>
        <p:spPr>
          <a:xfrm>
            <a:off x="838200" y="1711953"/>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400" dirty="0">
              <a:latin typeface="Aptos" panose="020B0004020202020204" pitchFamily="34" charset="0"/>
            </a:endParaRPr>
          </a:p>
        </p:txBody>
      </p:sp>
      <p:sp>
        <p:nvSpPr>
          <p:cNvPr id="2" name="Content Placeholder 2">
            <a:extLst>
              <a:ext uri="{FF2B5EF4-FFF2-40B4-BE49-F238E27FC236}">
                <a16:creationId xmlns:a16="http://schemas.microsoft.com/office/drawing/2014/main" id="{9FBBE99F-9F9A-E167-56D2-5B443AF575C1}"/>
              </a:ext>
            </a:extLst>
          </p:cNvPr>
          <p:cNvSpPr txBox="1">
            <a:spLocks/>
          </p:cNvSpPr>
          <p:nvPr/>
        </p:nvSpPr>
        <p:spPr>
          <a:xfrm>
            <a:off x="990600" y="1864353"/>
            <a:ext cx="10515600" cy="4351338"/>
          </a:xfrm>
          <a:prstGeom prst="rect">
            <a:avLst/>
          </a:prstGeom>
          <a:blipFill>
            <a:blip r:embed="rId4"/>
            <a:tile tx="0" ty="0" sx="100000" sy="100000" flip="none" algn="tl"/>
          </a:blipFill>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latin typeface="Aptos" panose="020B0004020202020204" pitchFamily="34" charset="0"/>
              </a:rPr>
              <a:t>Robert Atkey. 2009. “Syntax for Free: Representing Syntax with Binding Using Parametricity.” In: Typed Lambda Calculi and Applications, 9th International Conference, TLCA 2009, Brasilia, Brazil, July 1-3, 2009. Proceedings (Lecture Notes in Computer Science). Ed. by Pierre-Louis </a:t>
            </a:r>
            <a:r>
              <a:rPr lang="en-US" sz="1400" dirty="0" err="1">
                <a:latin typeface="Aptos" panose="020B0004020202020204" pitchFamily="34" charset="0"/>
              </a:rPr>
              <a:t>Curien</a:t>
            </a:r>
            <a:r>
              <a:rPr lang="en-US" sz="1400" dirty="0">
                <a:latin typeface="Aptos" panose="020B0004020202020204" pitchFamily="34" charset="0"/>
              </a:rPr>
              <a:t>. Vol. 5608. Springer, 35–49. doi:10.1007/978-3-642-02273-9_5.</a:t>
            </a:r>
          </a:p>
          <a:p>
            <a:pPr marL="0" indent="0">
              <a:buNone/>
            </a:pPr>
            <a:r>
              <a:rPr lang="en-US" sz="1400" dirty="0">
                <a:latin typeface="Aptos" panose="020B0004020202020204" pitchFamily="34" charset="0"/>
              </a:rPr>
              <a:t>Atkey, Robert, Sam Lindley and Jeremy Yallop. “Unembedding domain-specific languages.” ACM SIGPLAN Symposium/Workshop on Haskell (2009).</a:t>
            </a:r>
          </a:p>
          <a:p>
            <a:pPr marL="0" indent="0">
              <a:buNone/>
            </a:pPr>
            <a:r>
              <a:rPr lang="en-US" sz="1400" dirty="0" err="1">
                <a:latin typeface="Aptos" panose="020B0004020202020204" pitchFamily="34" charset="0"/>
              </a:rPr>
              <a:t>Kazutaka</a:t>
            </a:r>
            <a:r>
              <a:rPr lang="en-US" sz="1400" dirty="0">
                <a:latin typeface="Aptos" panose="020B0004020202020204" pitchFamily="34" charset="0"/>
              </a:rPr>
              <a:t> Matsuda, Samantha Frohlich, Meng Wang, and Nicolas Wu. 2023. “Embedding by Unembedding.” Proceedings of the ACM on Programming Languages, 7, ICFP, 1–47. doi:10.1145/3607830.</a:t>
            </a:r>
          </a:p>
          <a:p>
            <a:pPr marL="0" indent="0">
              <a:buNone/>
            </a:pPr>
            <a:r>
              <a:rPr lang="en-US" sz="1400" dirty="0">
                <a:latin typeface="Aptos" panose="020B0004020202020204" pitchFamily="34" charset="0"/>
              </a:rPr>
              <a:t>Leonardo de Moura, </a:t>
            </a:r>
            <a:r>
              <a:rPr lang="en-US" sz="1400" dirty="0" err="1">
                <a:latin typeface="Aptos" panose="020B0004020202020204" pitchFamily="34" charset="0"/>
              </a:rPr>
              <a:t>Soonho</a:t>
            </a:r>
            <a:r>
              <a:rPr lang="en-US" sz="1400" dirty="0">
                <a:latin typeface="Aptos" panose="020B0004020202020204" pitchFamily="34" charset="0"/>
              </a:rPr>
              <a:t> Kong, Jeremy Avigad, Floris van Doorn, and Jakob von </a:t>
            </a:r>
            <a:r>
              <a:rPr lang="en-US" sz="1400" dirty="0" err="1">
                <a:latin typeface="Aptos" panose="020B0004020202020204" pitchFamily="34" charset="0"/>
              </a:rPr>
              <a:t>Raumer</a:t>
            </a:r>
            <a:r>
              <a:rPr lang="en-US" sz="1400" dirty="0">
                <a:latin typeface="Aptos" panose="020B0004020202020204" pitchFamily="34" charset="0"/>
              </a:rPr>
              <a:t>. 2015. “The Lean Theorem Prover (System Description).” In: Automated Deduction - CADE-25 - 25th International Conference on Automated Deduction, Berlin, Germany, August 1-7, 2015, Proceedings (Lecture Notes in Computer Science). Ed. by Amy P. Felty and Aart </a:t>
            </a:r>
            <a:r>
              <a:rPr lang="en-US" sz="1400" dirty="0" err="1">
                <a:latin typeface="Aptos" panose="020B0004020202020204" pitchFamily="34" charset="0"/>
              </a:rPr>
              <a:t>Middeldorp</a:t>
            </a:r>
            <a:r>
              <a:rPr lang="en-US" sz="1400" dirty="0">
                <a:latin typeface="Aptos" panose="020B0004020202020204" pitchFamily="34" charset="0"/>
              </a:rPr>
              <a:t>. Vol. 9195. Springer, 378–388. doi:10.1007/978-3-319-21401-6\_26.</a:t>
            </a:r>
          </a:p>
          <a:p>
            <a:pPr marL="0" indent="0">
              <a:buNone/>
            </a:pPr>
            <a:r>
              <a:rPr lang="en-US" sz="1400" dirty="0">
                <a:latin typeface="Aptos" panose="020B0004020202020204" pitchFamily="34" charset="0"/>
              </a:rPr>
              <a:t>Ranald Clouston. 2018. “Fitch-Style Modal Lambda Calculi.” In: Foundations of Software Science and Computation Structures (Lecture Notes in Computer Science). Ed. by Christel Baier and Ugo Dal Lago. Vol. 10803. Springer International Publishing, Cham, 258–275. doi:10.1007/978-3-319-89366-2_14</a:t>
            </a:r>
          </a:p>
          <a:p>
            <a:pPr marL="0" indent="0">
              <a:buNone/>
            </a:pPr>
            <a:r>
              <a:rPr lang="en-US" sz="1400" dirty="0">
                <a:latin typeface="Aptos" panose="020B0004020202020204" pitchFamily="34" charset="0"/>
              </a:rPr>
              <a:t>Oleg </a:t>
            </a:r>
            <a:r>
              <a:rPr lang="en-US" sz="1400" dirty="0" err="1">
                <a:latin typeface="Aptos" panose="020B0004020202020204" pitchFamily="34" charset="0"/>
              </a:rPr>
              <a:t>Grenrus</a:t>
            </a:r>
            <a:r>
              <a:rPr lang="en-US" sz="1400" dirty="0">
                <a:latin typeface="Aptos" panose="020B0004020202020204" pitchFamily="34" charset="0"/>
              </a:rPr>
              <a:t>. 2019. Typed </a:t>
            </a:r>
            <a:r>
              <a:rPr lang="en-US" sz="1400" dirty="0" err="1">
                <a:latin typeface="Aptos" panose="020B0004020202020204" pitchFamily="34" charset="0"/>
              </a:rPr>
              <a:t>tagless</a:t>
            </a:r>
            <a:r>
              <a:rPr lang="en-US" sz="1400" dirty="0">
                <a:latin typeface="Aptos" panose="020B0004020202020204" pitchFamily="34" charset="0"/>
              </a:rPr>
              <a:t>-final interpreters for Linear Lambda Calculus de Bruijn indices. Retrieved July 3, 2025 from </a:t>
            </a:r>
            <a:r>
              <a:rPr lang="en-US" sz="1400" dirty="0">
                <a:latin typeface="Aptos" panose="020B0004020202020204" pitchFamily="34" charset="0"/>
                <a:hlinkClick r:id="rId5"/>
              </a:rPr>
              <a:t>https://okmij.org/ftp/tagless-final/course/LinearLC.hs</a:t>
            </a:r>
            <a:endParaRPr lang="en-US" sz="1400" dirty="0">
              <a:latin typeface="Aptos" panose="020B0004020202020204" pitchFamily="34" charset="0"/>
            </a:endParaRPr>
          </a:p>
          <a:p>
            <a:pPr marL="0" indent="0">
              <a:buNone/>
            </a:pPr>
            <a:r>
              <a:rPr lang="en-US" sz="1400" dirty="0">
                <a:latin typeface="Aptos" panose="020B0004020202020204" pitchFamily="34" charset="0"/>
              </a:rPr>
              <a:t>Joshua Seth Hodas. 1995. “Logic programming in intuitionistic linear logic: theory, design, and implementation.” Ph.D. Dissertation. USA. UMI Order No. GAX94-27546.</a:t>
            </a:r>
          </a:p>
          <a:p>
            <a:pPr marL="0" indent="0">
              <a:buNone/>
            </a:pPr>
            <a:r>
              <a:rPr lang="en-US" sz="1400" dirty="0">
                <a:latin typeface="Aptos" panose="020B0004020202020204" pitchFamily="34" charset="0"/>
              </a:rPr>
              <a:t>Jeff Polakow. 2015. “Embedding a full linear lambda calculus in Haskell.” In: Proceedings of the 2015 ACM SIGPLAN Symposium on Haskell. Association for Computing Machinery, 177–188. doi:10.1145/2804302.2804309</a:t>
            </a:r>
          </a:p>
          <a:p>
            <a:pPr marL="0" indent="0">
              <a:buNone/>
            </a:pPr>
            <a:endParaRPr lang="en-US" sz="1400" dirty="0">
              <a:latin typeface="Aptos" panose="020B0004020202020204" pitchFamily="34" charset="0"/>
            </a:endParaRPr>
          </a:p>
          <a:p>
            <a:pPr marL="0" indent="0">
              <a:buNone/>
            </a:pPr>
            <a:endParaRPr lang="en-US" sz="1400" dirty="0">
              <a:latin typeface="Aptos" panose="020B0004020202020204" pitchFamily="34" charset="0"/>
            </a:endParaRPr>
          </a:p>
          <a:p>
            <a:pPr marL="0" indent="0">
              <a:buNone/>
            </a:pPr>
            <a:endParaRPr lang="en-US" sz="1400" dirty="0">
              <a:latin typeface="Aptos" panose="020B0004020202020204" pitchFamily="34" charset="0"/>
            </a:endParaRPr>
          </a:p>
          <a:p>
            <a:pPr marL="0" indent="0">
              <a:buNone/>
            </a:pPr>
            <a:endParaRPr lang="en-US" sz="1400" dirty="0">
              <a:latin typeface="Aptos" panose="020B0004020202020204" pitchFamily="34" charset="0"/>
            </a:endParaRPr>
          </a:p>
          <a:p>
            <a:pPr marL="0" indent="0">
              <a:buNone/>
            </a:pPr>
            <a:endParaRPr lang="en-US" sz="1400" dirty="0">
              <a:latin typeface="Aptos" panose="020B0004020202020204" pitchFamily="34" charset="0"/>
            </a:endParaRPr>
          </a:p>
          <a:p>
            <a:pPr marL="0" indent="0">
              <a:buNone/>
            </a:pPr>
            <a:endParaRPr lang="en-US" sz="1400" dirty="0">
              <a:latin typeface="Aptos" panose="020B0004020202020204" pitchFamily="34" charset="0"/>
            </a:endParaRPr>
          </a:p>
          <a:p>
            <a:pPr marL="0" indent="0">
              <a:buNone/>
            </a:pPr>
            <a:endParaRPr lang="en-US" sz="1400" dirty="0">
              <a:latin typeface="Aptos" panose="020B0004020202020204" pitchFamily="34" charset="0"/>
            </a:endParaRPr>
          </a:p>
        </p:txBody>
      </p:sp>
    </p:spTree>
    <p:extLst>
      <p:ext uri="{BB962C8B-B14F-4D97-AF65-F5344CB8AC3E}">
        <p14:creationId xmlns:p14="http://schemas.microsoft.com/office/powerpoint/2010/main" val="23403625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1000" b="-11000"/>
          </a:stretch>
        </a:blipFill>
        <a:effectLst/>
      </p:bgPr>
    </p:bg>
    <p:spTree>
      <p:nvGrpSpPr>
        <p:cNvPr id="1" name="">
          <a:extLst>
            <a:ext uri="{FF2B5EF4-FFF2-40B4-BE49-F238E27FC236}">
              <a16:creationId xmlns:a16="http://schemas.microsoft.com/office/drawing/2014/main" id="{988BEC78-D908-7B25-7140-6CEAA2ADAC8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45AC324-C7B5-0914-0D24-C0AECFD3CC7E}"/>
              </a:ext>
            </a:extLst>
          </p:cNvPr>
          <p:cNvSpPr txBox="1">
            <a:spLocks/>
          </p:cNvSpPr>
          <p:nvPr/>
        </p:nvSpPr>
        <p:spPr>
          <a:xfrm>
            <a:off x="6777318" y="386390"/>
            <a:ext cx="4576482" cy="1325563"/>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ln w="3175">
                  <a:solidFill>
                    <a:schemeClr val="accent2"/>
                  </a:solidFill>
                  <a:prstDash val="solid"/>
                </a:ln>
                <a:latin typeface="APPLE CHANCERY" panose="03020702040506060504" pitchFamily="66" charset="-79"/>
                <a:cs typeface="APPLE CHANCERY" panose="03020702040506060504" pitchFamily="66" charset="-79"/>
              </a:rPr>
              <a:t>Credits</a:t>
            </a:r>
            <a:endParaRPr lang="en-US" dirty="0"/>
          </a:p>
        </p:txBody>
      </p:sp>
      <p:sp>
        <p:nvSpPr>
          <p:cNvPr id="8" name="Content Placeholder 2">
            <a:extLst>
              <a:ext uri="{FF2B5EF4-FFF2-40B4-BE49-F238E27FC236}">
                <a16:creationId xmlns:a16="http://schemas.microsoft.com/office/drawing/2014/main" id="{9F2FFDCC-0EC4-3AD7-7B82-B61E413B9151}"/>
              </a:ext>
            </a:extLst>
          </p:cNvPr>
          <p:cNvSpPr txBox="1">
            <a:spLocks/>
          </p:cNvSpPr>
          <p:nvPr/>
        </p:nvSpPr>
        <p:spPr>
          <a:xfrm>
            <a:off x="838200" y="1711953"/>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1400" dirty="0">
              <a:latin typeface="Aptos" panose="020B0004020202020204" pitchFamily="34" charset="0"/>
            </a:endParaRPr>
          </a:p>
        </p:txBody>
      </p:sp>
      <p:sp>
        <p:nvSpPr>
          <p:cNvPr id="2" name="Content Placeholder 2">
            <a:extLst>
              <a:ext uri="{FF2B5EF4-FFF2-40B4-BE49-F238E27FC236}">
                <a16:creationId xmlns:a16="http://schemas.microsoft.com/office/drawing/2014/main" id="{CC232B49-8457-ACBB-FFA9-C4F0257DCB4D}"/>
              </a:ext>
            </a:extLst>
          </p:cNvPr>
          <p:cNvSpPr txBox="1">
            <a:spLocks/>
          </p:cNvSpPr>
          <p:nvPr/>
        </p:nvSpPr>
        <p:spPr>
          <a:xfrm>
            <a:off x="838200" y="1590929"/>
            <a:ext cx="10515600" cy="4351338"/>
          </a:xfrm>
          <a:prstGeom prst="rect">
            <a:avLst/>
          </a:prstGeom>
          <a:blipFill>
            <a:blip r:embed="rId4"/>
            <a:tile tx="0" ty="0" sx="100000" sy="100000" flip="none" algn="tl"/>
          </a:blip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400" dirty="0">
              <a:latin typeface="Aptos" panose="020B0004020202020204" pitchFamily="34" charset="0"/>
            </a:endParaRPr>
          </a:p>
        </p:txBody>
      </p:sp>
      <p:sp>
        <p:nvSpPr>
          <p:cNvPr id="5" name="Content Placeholder 2">
            <a:extLst>
              <a:ext uri="{FF2B5EF4-FFF2-40B4-BE49-F238E27FC236}">
                <a16:creationId xmlns:a16="http://schemas.microsoft.com/office/drawing/2014/main" id="{2E2164FF-4080-A77E-1721-FE815B4B1B6D}"/>
              </a:ext>
            </a:extLst>
          </p:cNvPr>
          <p:cNvSpPr txBox="1">
            <a:spLocks/>
          </p:cNvSpPr>
          <p:nvPr/>
        </p:nvSpPr>
        <p:spPr>
          <a:xfrm>
            <a:off x="838200" y="1690688"/>
            <a:ext cx="5257800" cy="4351338"/>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400" dirty="0">
                <a:latin typeface="Aptos" panose="020B0004020202020204" pitchFamily="34" charset="0"/>
              </a:rPr>
              <a:t>Images (AI art has been avoided, with classical art prioritized):</a:t>
            </a:r>
          </a:p>
          <a:p>
            <a:pPr marL="0" indent="0">
              <a:buFont typeface="Arial" panose="020B0604020202020204" pitchFamily="34" charset="0"/>
              <a:buNone/>
            </a:pPr>
            <a:endParaRPr lang="en-US" sz="1400" dirty="0">
              <a:latin typeface="Aptos" panose="020B0004020202020204" pitchFamily="34" charset="0"/>
            </a:endParaRPr>
          </a:p>
          <a:p>
            <a:r>
              <a:rPr lang="en-US" sz="1400" dirty="0">
                <a:latin typeface="Aptos" panose="020B0004020202020204" pitchFamily="34" charset="0"/>
              </a:rPr>
              <a:t>The Boat, Sam Frohlich, </a:t>
            </a:r>
            <a:r>
              <a:rPr lang="en-US" sz="1400" dirty="0" err="1">
                <a:latin typeface="Aptos" panose="020B0004020202020204" pitchFamily="34" charset="0"/>
              </a:rPr>
              <a:t>watercolour</a:t>
            </a:r>
            <a:endParaRPr lang="en-US" sz="1400" dirty="0">
              <a:latin typeface="Aptos" panose="020B0004020202020204" pitchFamily="34" charset="0"/>
            </a:endParaRPr>
          </a:p>
          <a:p>
            <a:r>
              <a:rPr lang="en-US" sz="1400" dirty="0">
                <a:latin typeface="Aptos" panose="020B0004020202020204" pitchFamily="34" charset="0"/>
              </a:rPr>
              <a:t>The Wave </a:t>
            </a:r>
            <a:r>
              <a:rPr lang="en-GB" sz="1400" u="sng" dirty="0">
                <a:solidFill>
                  <a:srgbClr val="333333"/>
                </a:solidFill>
                <a:latin typeface="Aptos" panose="020B0004020202020204" pitchFamily="34" charset="0"/>
              </a:rPr>
              <a:t>(</a:t>
            </a:r>
            <a:r>
              <a:rPr lang="en-GB" sz="1400" u="sng" dirty="0">
                <a:solidFill>
                  <a:srgbClr val="333333"/>
                </a:solidFill>
                <a:latin typeface="Aptos" panose="020B0004020202020204" pitchFamily="34" charset="0"/>
                <a:hlinkClick r:id="rId5"/>
              </a:rPr>
              <a:t>https://www.metmuseum.org/art/collection/search/45434</a:t>
            </a:r>
            <a:r>
              <a:rPr lang="en-GB" sz="1400" u="sng" dirty="0">
                <a:solidFill>
                  <a:srgbClr val="333333"/>
                </a:solidFill>
                <a:latin typeface="Aptos" panose="020B0004020202020204" pitchFamily="34" charset="0"/>
              </a:rPr>
              <a:t>)</a:t>
            </a:r>
          </a:p>
          <a:p>
            <a:r>
              <a:rPr lang="en-GB" sz="1400" dirty="0">
                <a:solidFill>
                  <a:srgbClr val="333333"/>
                </a:solidFill>
                <a:latin typeface="Aptos" panose="020B0004020202020204" pitchFamily="34" charset="0"/>
              </a:rPr>
              <a:t>Pomeranian (</a:t>
            </a:r>
            <a:r>
              <a:rPr lang="en-GB" sz="1400" dirty="0">
                <a:solidFill>
                  <a:srgbClr val="333333"/>
                </a:solidFill>
                <a:latin typeface="Aptos" panose="020B0004020202020204" pitchFamily="34" charset="0"/>
                <a:hlinkClick r:id="rId6"/>
              </a:rPr>
              <a:t>https://www.metmuseum.org/art/collection/search/400500</a:t>
            </a:r>
            <a:r>
              <a:rPr lang="en-GB" sz="1400" dirty="0">
                <a:solidFill>
                  <a:srgbClr val="333333"/>
                </a:solidFill>
                <a:latin typeface="Aptos" panose="020B0004020202020204" pitchFamily="34" charset="0"/>
              </a:rPr>
              <a:t>)</a:t>
            </a:r>
          </a:p>
          <a:p>
            <a:r>
              <a:rPr lang="en-GB" sz="1400" dirty="0">
                <a:solidFill>
                  <a:srgbClr val="333333"/>
                </a:solidFill>
                <a:latin typeface="Aptos" panose="020B0004020202020204" pitchFamily="34" charset="0"/>
              </a:rPr>
              <a:t>Sanskrit coin (</a:t>
            </a:r>
            <a:r>
              <a:rPr lang="en-GB" sz="1400" dirty="0">
                <a:solidFill>
                  <a:srgbClr val="333333"/>
                </a:solidFill>
                <a:latin typeface="Aptos" panose="020B0004020202020204" pitchFamily="34" charset="0"/>
                <a:hlinkClick r:id="rId7"/>
              </a:rPr>
              <a:t>https://www.metmuseum.org/art/collection/search/57475</a:t>
            </a:r>
            <a:r>
              <a:rPr lang="en-GB" sz="1400" dirty="0">
                <a:solidFill>
                  <a:srgbClr val="333333"/>
                </a:solidFill>
                <a:latin typeface="Aptos" panose="020B0004020202020204" pitchFamily="34" charset="0"/>
              </a:rPr>
              <a:t>)</a:t>
            </a:r>
          </a:p>
          <a:p>
            <a:r>
              <a:rPr lang="en-GB" sz="1400" dirty="0">
                <a:solidFill>
                  <a:srgbClr val="333333"/>
                </a:solidFill>
                <a:latin typeface="Aptos" panose="020B0004020202020204" pitchFamily="34" charset="0"/>
              </a:rPr>
              <a:t>BNF </a:t>
            </a:r>
            <a:r>
              <a:rPr lang="en-GB" sz="1400" dirty="0">
                <a:solidFill>
                  <a:srgbClr val="333333"/>
                </a:solidFill>
                <a:latin typeface="Aptos" panose="020B0004020202020204" pitchFamily="34" charset="0"/>
                <a:hlinkClick r:id="rId8"/>
              </a:rPr>
              <a:t>https://dl.acm.org/doi/pdf/10.5555/1074100.1074155</a:t>
            </a:r>
            <a:endParaRPr lang="en-GB" sz="1400" dirty="0">
              <a:solidFill>
                <a:srgbClr val="333333"/>
              </a:solidFill>
              <a:latin typeface="Aptos" panose="020B0004020202020204" pitchFamily="34" charset="0"/>
            </a:endParaRPr>
          </a:p>
          <a:p>
            <a:r>
              <a:rPr lang="en-GB" sz="1400" dirty="0">
                <a:solidFill>
                  <a:srgbClr val="333333"/>
                </a:solidFill>
                <a:latin typeface="Aptos" panose="020B0004020202020204" pitchFamily="34" charset="0"/>
              </a:rPr>
              <a:t>Memes: </a:t>
            </a:r>
            <a:r>
              <a:rPr lang="en-GB" sz="1400" dirty="0">
                <a:solidFill>
                  <a:srgbClr val="333333"/>
                </a:solidFill>
                <a:latin typeface="Aptos" panose="020B0004020202020204" pitchFamily="34" charset="0"/>
                <a:hlinkClick r:id="rId9"/>
              </a:rPr>
              <a:t>https://imgflip.com/memegenerator</a:t>
            </a:r>
            <a:endParaRPr lang="en-GB" sz="1400" dirty="0">
              <a:solidFill>
                <a:srgbClr val="333333"/>
              </a:solidFill>
              <a:latin typeface="Aptos" panose="020B0004020202020204" pitchFamily="34" charset="0"/>
            </a:endParaRPr>
          </a:p>
          <a:p>
            <a:r>
              <a:rPr lang="en-GB" sz="1400" dirty="0">
                <a:solidFill>
                  <a:srgbClr val="333333"/>
                </a:solidFill>
                <a:latin typeface="Aptos" panose="020B0004020202020204" pitchFamily="34" charset="0"/>
              </a:rPr>
              <a:t>Map </a:t>
            </a:r>
            <a:r>
              <a:rPr lang="en-GB" sz="1400" dirty="0">
                <a:hlinkClick r:id="rId10"/>
              </a:rPr>
              <a:t>https://www.metmuseum.org/art/collection/search/403169</a:t>
            </a:r>
            <a:endParaRPr lang="en-GB" sz="1400" dirty="0"/>
          </a:p>
          <a:p>
            <a:r>
              <a:rPr lang="en-GB" sz="1400" dirty="0">
                <a:solidFill>
                  <a:srgbClr val="333333"/>
                </a:solidFill>
                <a:latin typeface="Aptos" panose="020B0004020202020204" pitchFamily="34" charset="0"/>
              </a:rPr>
              <a:t>Wave </a:t>
            </a:r>
            <a:r>
              <a:rPr lang="en-GB" sz="1400" dirty="0">
                <a:solidFill>
                  <a:srgbClr val="333333"/>
                </a:solidFill>
                <a:latin typeface="Aptos" panose="020B0004020202020204" pitchFamily="34" charset="0"/>
                <a:hlinkClick r:id="rId11"/>
              </a:rPr>
              <a:t>https://www.metmuseum.org/art/collection/search/56186</a:t>
            </a:r>
            <a:endParaRPr lang="en-GB" sz="1400" dirty="0">
              <a:solidFill>
                <a:srgbClr val="333333"/>
              </a:solidFill>
              <a:latin typeface="Aptos" panose="020B0004020202020204" pitchFamily="34" charset="0"/>
            </a:endParaRPr>
          </a:p>
          <a:p>
            <a:r>
              <a:rPr lang="en-GB" sz="1400" dirty="0" err="1">
                <a:solidFill>
                  <a:srgbClr val="333333"/>
                </a:solidFill>
                <a:latin typeface="Aptos" panose="020B0004020202020204" pitchFamily="34" charset="0"/>
              </a:rPr>
              <a:t>Bitmoji</a:t>
            </a:r>
            <a:r>
              <a:rPr lang="en-GB" sz="1400" dirty="0">
                <a:solidFill>
                  <a:srgbClr val="333333"/>
                </a:solidFill>
                <a:latin typeface="Aptos" panose="020B0004020202020204" pitchFamily="34" charset="0"/>
              </a:rPr>
              <a:t> Sam </a:t>
            </a:r>
            <a:r>
              <a:rPr lang="en-GB" sz="1400" dirty="0">
                <a:solidFill>
                  <a:srgbClr val="333333"/>
                </a:solidFill>
                <a:latin typeface="Aptos" panose="020B0004020202020204" pitchFamily="34" charset="0"/>
                <a:hlinkClick r:id="rId12"/>
              </a:rPr>
              <a:t>https://www.bitmoji.com/</a:t>
            </a:r>
            <a:endParaRPr lang="en-GB" sz="1400" dirty="0">
              <a:solidFill>
                <a:srgbClr val="333333"/>
              </a:solidFill>
              <a:latin typeface="Aptos" panose="020B0004020202020204" pitchFamily="34" charset="0"/>
            </a:endParaRPr>
          </a:p>
          <a:p>
            <a:pPr marL="0" indent="0">
              <a:buFont typeface="Arial" panose="020B0604020202020204" pitchFamily="34" charset="0"/>
              <a:buNone/>
            </a:pPr>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GB" sz="1400" u="sng"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US" sz="1400" dirty="0">
              <a:latin typeface="Aptos" panose="020B0004020202020204" pitchFamily="34" charset="0"/>
            </a:endParaRPr>
          </a:p>
          <a:p>
            <a:endParaRPr lang="en-US" sz="1400" dirty="0">
              <a:latin typeface="Aptos" panose="020B0004020202020204" pitchFamily="34" charset="0"/>
            </a:endParaRPr>
          </a:p>
          <a:p>
            <a:endParaRPr lang="en-US" sz="1400" dirty="0">
              <a:latin typeface="Aptos" panose="020B0004020202020204" pitchFamily="34" charset="0"/>
            </a:endParaRPr>
          </a:p>
        </p:txBody>
      </p:sp>
      <p:sp>
        <p:nvSpPr>
          <p:cNvPr id="6" name="Content Placeholder 2">
            <a:extLst>
              <a:ext uri="{FF2B5EF4-FFF2-40B4-BE49-F238E27FC236}">
                <a16:creationId xmlns:a16="http://schemas.microsoft.com/office/drawing/2014/main" id="{4C6FDA08-7855-C28A-12F4-2BA829E174C7}"/>
              </a:ext>
            </a:extLst>
          </p:cNvPr>
          <p:cNvSpPr txBox="1">
            <a:spLocks/>
          </p:cNvSpPr>
          <p:nvPr/>
        </p:nvSpPr>
        <p:spPr>
          <a:xfrm>
            <a:off x="6096000" y="1563729"/>
            <a:ext cx="52578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r>
              <a:rPr lang="en-GB" sz="1400" dirty="0">
                <a:solidFill>
                  <a:srgbClr val="333333"/>
                </a:solidFill>
                <a:latin typeface="Aptos" panose="020B0004020202020204" pitchFamily="34" charset="0"/>
              </a:rPr>
              <a:t>Heroes</a:t>
            </a:r>
          </a:p>
          <a:p>
            <a:pPr lvl="1"/>
            <a:r>
              <a:rPr lang="en-GB" sz="1000" dirty="0">
                <a:solidFill>
                  <a:srgbClr val="333333"/>
                </a:solidFill>
                <a:latin typeface="Aptos" panose="020B0004020202020204" pitchFamily="34" charset="0"/>
              </a:rPr>
              <a:t>Zeus ) </a:t>
            </a:r>
            <a:r>
              <a:rPr lang="en-GB" sz="1000" dirty="0">
                <a:solidFill>
                  <a:srgbClr val="333333"/>
                </a:solidFill>
                <a:latin typeface="Aptos" panose="020B0004020202020204" pitchFamily="34" charset="0"/>
                <a:hlinkClick r:id="rId13"/>
              </a:rPr>
              <a:t>https://www.metmuseum.org/art/collection/search/257864</a:t>
            </a:r>
            <a:r>
              <a:rPr lang="en-GB" sz="1000" dirty="0">
                <a:solidFill>
                  <a:srgbClr val="333333"/>
                </a:solidFill>
                <a:latin typeface="Aptos" panose="020B0004020202020204" pitchFamily="34" charset="0"/>
              </a:rPr>
              <a:t>)</a:t>
            </a:r>
          </a:p>
          <a:p>
            <a:pPr lvl="1"/>
            <a:r>
              <a:rPr lang="en-GB" sz="1000" dirty="0">
                <a:solidFill>
                  <a:srgbClr val="333333"/>
                </a:solidFill>
                <a:latin typeface="Aptos" panose="020B0004020202020204" pitchFamily="34" charset="0"/>
              </a:rPr>
              <a:t>Ulysses (</a:t>
            </a:r>
            <a:r>
              <a:rPr lang="en-GB" sz="1000" u="sng" dirty="0">
                <a:solidFill>
                  <a:srgbClr val="333333"/>
                </a:solidFill>
                <a:latin typeface="Aptos" panose="020B0004020202020204" pitchFamily="34" charset="0"/>
                <a:hlinkClick r:id="rId14"/>
              </a:rPr>
              <a:t>https://www</a:t>
            </a:r>
            <a:r>
              <a:rPr lang="en-GB" sz="1000" dirty="0">
                <a:solidFill>
                  <a:srgbClr val="333333"/>
                </a:solidFill>
                <a:latin typeface="Aptos" panose="020B0004020202020204" pitchFamily="34" charset="0"/>
                <a:hlinkClick r:id="rId14"/>
              </a:rPr>
              <a:t>.metmuseum.org/art/collection/search/818304</a:t>
            </a:r>
            <a:r>
              <a:rPr lang="en-GB" sz="1000" dirty="0">
                <a:solidFill>
                  <a:srgbClr val="333333"/>
                </a:solidFill>
                <a:latin typeface="Aptos" panose="020B0004020202020204" pitchFamily="34" charset="0"/>
              </a:rPr>
              <a:t>)</a:t>
            </a:r>
          </a:p>
          <a:p>
            <a:pPr lvl="1"/>
            <a:r>
              <a:rPr lang="en-GB" sz="1000" dirty="0">
                <a:solidFill>
                  <a:srgbClr val="333333"/>
                </a:solidFill>
                <a:latin typeface="Aptos" panose="020B0004020202020204" pitchFamily="34" charset="0"/>
              </a:rPr>
              <a:t>Achilles (</a:t>
            </a:r>
            <a:r>
              <a:rPr lang="en-GB" sz="1000" dirty="0">
                <a:solidFill>
                  <a:srgbClr val="333333"/>
                </a:solidFill>
                <a:latin typeface="Aptos" panose="020B0004020202020204" pitchFamily="34" charset="0"/>
                <a:hlinkClick r:id="rId15"/>
              </a:rPr>
              <a:t>https://www.metmuseum.org/art/collection/search/239234</a:t>
            </a:r>
            <a:r>
              <a:rPr lang="en-GB" sz="1000" dirty="0">
                <a:solidFill>
                  <a:srgbClr val="333333"/>
                </a:solidFill>
                <a:latin typeface="Aptos" panose="020B0004020202020204" pitchFamily="34" charset="0"/>
              </a:rPr>
              <a:t>)</a:t>
            </a:r>
          </a:p>
          <a:p>
            <a:pPr lvl="1"/>
            <a:r>
              <a:rPr lang="en-GB" sz="1000" dirty="0">
                <a:solidFill>
                  <a:srgbClr val="333333"/>
                </a:solidFill>
                <a:latin typeface="Aptos" panose="020B0004020202020204" pitchFamily="34" charset="0"/>
              </a:rPr>
              <a:t>Amazon (</a:t>
            </a:r>
            <a:r>
              <a:rPr lang="en-GB" sz="1000" dirty="0">
                <a:solidFill>
                  <a:srgbClr val="333333"/>
                </a:solidFill>
                <a:latin typeface="Aptos" panose="020B0004020202020204" pitchFamily="34" charset="0"/>
                <a:hlinkClick r:id="rId16"/>
              </a:rPr>
              <a:t>https://www.metmuseum.org/art/collection/search/253373</a:t>
            </a:r>
            <a:r>
              <a:rPr lang="en-GB" sz="1000" dirty="0">
                <a:solidFill>
                  <a:srgbClr val="333333"/>
                </a:solidFill>
                <a:latin typeface="Aptos" panose="020B0004020202020204" pitchFamily="34" charset="0"/>
              </a:rPr>
              <a:t>)</a:t>
            </a:r>
          </a:p>
          <a:p>
            <a:pPr lvl="1"/>
            <a:r>
              <a:rPr lang="en-GB" sz="1000" dirty="0"/>
              <a:t>Atalanta (</a:t>
            </a:r>
            <a:r>
              <a:rPr lang="en-GB" sz="1000" dirty="0">
                <a:hlinkClick r:id="rId17"/>
              </a:rPr>
              <a:t>https://www.metmuseum.org/art/collection/search/764913</a:t>
            </a:r>
            <a:r>
              <a:rPr lang="en-GB" sz="1000" dirty="0"/>
              <a:t>)</a:t>
            </a:r>
          </a:p>
          <a:p>
            <a:pPr lvl="1"/>
            <a:r>
              <a:rPr lang="en-GB" sz="1000" dirty="0">
                <a:solidFill>
                  <a:srgbClr val="333333"/>
                </a:solidFill>
                <a:latin typeface="Aptos" panose="020B0004020202020204" pitchFamily="34" charset="0"/>
              </a:rPr>
              <a:t>Theseus (</a:t>
            </a:r>
            <a:r>
              <a:rPr lang="en-GB" sz="1000" dirty="0">
                <a:solidFill>
                  <a:srgbClr val="333333"/>
                </a:solidFill>
                <a:latin typeface="Aptos" panose="020B0004020202020204" pitchFamily="34" charset="0"/>
                <a:hlinkClick r:id="rId18"/>
              </a:rPr>
              <a:t>https://www.metmuseum.org/art/collection/search/186832</a:t>
            </a:r>
            <a:r>
              <a:rPr lang="en-GB" sz="1000" dirty="0">
                <a:solidFill>
                  <a:srgbClr val="333333"/>
                </a:solidFill>
                <a:latin typeface="Aptos" panose="020B0004020202020204" pitchFamily="34" charset="0"/>
              </a:rPr>
              <a:t>)</a:t>
            </a:r>
          </a:p>
          <a:p>
            <a:pPr lvl="1"/>
            <a:r>
              <a:rPr lang="en-GB" sz="1000" dirty="0">
                <a:solidFill>
                  <a:srgbClr val="333333"/>
                </a:solidFill>
                <a:latin typeface="Aptos" panose="020B0004020202020204" pitchFamily="34" charset="0"/>
              </a:rPr>
              <a:t>Hercules </a:t>
            </a:r>
            <a:r>
              <a:rPr lang="en-GB" sz="1000" u="sng" dirty="0">
                <a:solidFill>
                  <a:srgbClr val="333333"/>
                </a:solidFill>
                <a:latin typeface="Aptos" panose="020B0004020202020204" pitchFamily="34" charset="0"/>
                <a:hlinkClick r:id="rId19"/>
              </a:rPr>
              <a:t>(https://www.metmuseum.org/art/collection/search/193628</a:t>
            </a:r>
            <a:r>
              <a:rPr lang="en-GB" sz="1000" u="sng" dirty="0">
                <a:solidFill>
                  <a:srgbClr val="333333"/>
                </a:solidFill>
                <a:latin typeface="Aptos" panose="020B0004020202020204" pitchFamily="34" charset="0"/>
              </a:rPr>
              <a:t>)</a:t>
            </a:r>
            <a:endParaRPr lang="en-GB" sz="1000" dirty="0">
              <a:solidFill>
                <a:srgbClr val="333333"/>
              </a:solidFill>
              <a:latin typeface="Aptos" panose="020B0004020202020204" pitchFamily="34" charset="0"/>
            </a:endParaRPr>
          </a:p>
          <a:p>
            <a:pPr lvl="1"/>
            <a:r>
              <a:rPr lang="en-GB" sz="1000" dirty="0">
                <a:solidFill>
                  <a:srgbClr val="333333"/>
                </a:solidFill>
                <a:latin typeface="Aptos" panose="020B0004020202020204" pitchFamily="34" charset="0"/>
              </a:rPr>
              <a:t>Orpheus (</a:t>
            </a:r>
            <a:r>
              <a:rPr lang="en-GB" sz="1000" dirty="0">
                <a:solidFill>
                  <a:srgbClr val="333333"/>
                </a:solidFill>
                <a:latin typeface="Aptos" panose="020B0004020202020204" pitchFamily="34" charset="0"/>
                <a:hlinkClick r:id="rId20"/>
              </a:rPr>
              <a:t>https://www.metmuseum.org/art/collection/search/198764</a:t>
            </a:r>
            <a:r>
              <a:rPr lang="en-GB" sz="1000" dirty="0">
                <a:solidFill>
                  <a:srgbClr val="333333"/>
                </a:solidFill>
                <a:latin typeface="Aptos" panose="020B0004020202020204" pitchFamily="34" charset="0"/>
              </a:rPr>
              <a:t>)</a:t>
            </a:r>
          </a:p>
          <a:p>
            <a:pPr lvl="1"/>
            <a:r>
              <a:rPr lang="en-GB" sz="1000" dirty="0">
                <a:solidFill>
                  <a:srgbClr val="333333"/>
                </a:solidFill>
                <a:latin typeface="Aptos" panose="020B0004020202020204" pitchFamily="34" charset="0"/>
              </a:rPr>
              <a:t>Jason (</a:t>
            </a:r>
            <a:r>
              <a:rPr lang="en-GB" sz="1000" dirty="0">
                <a:solidFill>
                  <a:srgbClr val="333333"/>
                </a:solidFill>
                <a:latin typeface="Aptos" panose="020B0004020202020204" pitchFamily="34" charset="0"/>
                <a:hlinkClick r:id="rId21"/>
              </a:rPr>
              <a:t>https://www.metmuseum.org/art/collection/search/397937</a:t>
            </a:r>
            <a:r>
              <a:rPr lang="en-GB" sz="1000" dirty="0">
                <a:solidFill>
                  <a:srgbClr val="333333"/>
                </a:solidFill>
                <a:latin typeface="Aptos" panose="020B0004020202020204" pitchFamily="34" charset="0"/>
              </a:rPr>
              <a:t>)</a:t>
            </a:r>
          </a:p>
          <a:p>
            <a:pPr lvl="1"/>
            <a:r>
              <a:rPr lang="en-GB" sz="1000" dirty="0">
                <a:solidFill>
                  <a:srgbClr val="333333"/>
                </a:solidFill>
                <a:latin typeface="Aptos" panose="020B0004020202020204" pitchFamily="34" charset="0"/>
              </a:rPr>
              <a:t>Perseus (</a:t>
            </a:r>
            <a:r>
              <a:rPr lang="en-GB" sz="1000" dirty="0">
                <a:solidFill>
                  <a:srgbClr val="333333"/>
                </a:solidFill>
                <a:latin typeface="Aptos" panose="020B0004020202020204" pitchFamily="34" charset="0"/>
                <a:hlinkClick r:id="rId22"/>
              </a:rPr>
              <a:t>https://www.metmuseum.org/art/collection/search/204758</a:t>
            </a:r>
            <a:r>
              <a:rPr lang="en-GB" sz="1000" dirty="0">
                <a:solidFill>
                  <a:srgbClr val="333333"/>
                </a:solidFill>
                <a:latin typeface="Aptos" panose="020B0004020202020204" pitchFamily="34" charset="0"/>
              </a:rPr>
              <a:t>)</a:t>
            </a:r>
          </a:p>
          <a:p>
            <a:pPr lvl="1"/>
            <a:r>
              <a:rPr lang="en-GB" sz="1000" dirty="0">
                <a:solidFill>
                  <a:srgbClr val="333333"/>
                </a:solidFill>
                <a:latin typeface="Aptos" panose="020B0004020202020204" pitchFamily="34" charset="0"/>
              </a:rPr>
              <a:t>Bellerophon (</a:t>
            </a:r>
            <a:r>
              <a:rPr lang="en-GB" sz="1000" dirty="0">
                <a:solidFill>
                  <a:srgbClr val="333333"/>
                </a:solidFill>
                <a:latin typeface="Aptos" panose="020B0004020202020204" pitchFamily="34" charset="0"/>
                <a:hlinkClick r:id="rId23"/>
              </a:rPr>
              <a:t>https://www.metmuseum.org/art/collection/search/417605</a:t>
            </a:r>
            <a:r>
              <a:rPr lang="en-GB" sz="1000" dirty="0">
                <a:solidFill>
                  <a:srgbClr val="333333"/>
                </a:solidFill>
                <a:latin typeface="Aptos" panose="020B0004020202020204" pitchFamily="34" charset="0"/>
              </a:rPr>
              <a:t>)</a:t>
            </a:r>
          </a:p>
          <a:p>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GB" sz="1400" u="sng"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GB" sz="1400" dirty="0">
              <a:solidFill>
                <a:srgbClr val="333333"/>
              </a:solidFill>
              <a:latin typeface="Aptos" panose="020B0004020202020204" pitchFamily="34" charset="0"/>
            </a:endParaRPr>
          </a:p>
          <a:p>
            <a:endParaRPr lang="en-US" sz="1400" dirty="0">
              <a:latin typeface="Aptos" panose="020B0004020202020204" pitchFamily="34" charset="0"/>
            </a:endParaRPr>
          </a:p>
          <a:p>
            <a:endParaRPr lang="en-US" sz="1400" dirty="0">
              <a:latin typeface="Aptos" panose="020B0004020202020204" pitchFamily="34" charset="0"/>
            </a:endParaRPr>
          </a:p>
          <a:p>
            <a:endParaRPr lang="en-US" sz="1400" dirty="0">
              <a:latin typeface="Aptos" panose="020B0004020202020204" pitchFamily="34" charset="0"/>
            </a:endParaRPr>
          </a:p>
        </p:txBody>
      </p:sp>
    </p:spTree>
    <p:extLst>
      <p:ext uri="{BB962C8B-B14F-4D97-AF65-F5344CB8AC3E}">
        <p14:creationId xmlns:p14="http://schemas.microsoft.com/office/powerpoint/2010/main" val="35746063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7531"/>
            <a:lum/>
          </a:blip>
          <a:srcRect/>
          <a:stretch>
            <a:fillRect t="-10000" b="-10000"/>
          </a:stretch>
        </a:blipFill>
        <a:effectLst/>
      </p:bgPr>
    </p:bg>
    <p:spTree>
      <p:nvGrpSpPr>
        <p:cNvPr id="1" name="">
          <a:extLst>
            <a:ext uri="{FF2B5EF4-FFF2-40B4-BE49-F238E27FC236}">
              <a16:creationId xmlns:a16="http://schemas.microsoft.com/office/drawing/2014/main" id="{7846A5A0-027E-7984-D5EF-58A749E94AD8}"/>
            </a:ext>
          </a:extLst>
        </p:cNvPr>
        <p:cNvGrpSpPr/>
        <p:nvPr/>
      </p:nvGrpSpPr>
      <p:grpSpPr>
        <a:xfrm>
          <a:off x="0" y="0"/>
          <a:ext cx="0" cy="0"/>
          <a:chOff x="0" y="0"/>
          <a:chExt cx="0" cy="0"/>
        </a:xfrm>
      </p:grpSpPr>
      <p:pic>
        <p:nvPicPr>
          <p:cNvPr id="4" name="Picture 3" descr="A black text on a white background&#10;&#10;AI-generated content may be incorrect.">
            <a:extLst>
              <a:ext uri="{FF2B5EF4-FFF2-40B4-BE49-F238E27FC236}">
                <a16:creationId xmlns:a16="http://schemas.microsoft.com/office/drawing/2014/main" id="{740B8D34-4EA6-04D2-8C03-11CE1C34F88E}"/>
              </a:ext>
            </a:extLst>
          </p:cNvPr>
          <p:cNvPicPr>
            <a:picLocks noChangeAspect="1"/>
          </p:cNvPicPr>
          <p:nvPr/>
        </p:nvPicPr>
        <p:blipFill>
          <a:blip r:embed="rId4"/>
          <a:stretch>
            <a:fillRect/>
          </a:stretch>
        </p:blipFill>
        <p:spPr>
          <a:xfrm>
            <a:off x="4127205" y="2412790"/>
            <a:ext cx="7226595" cy="1406777"/>
          </a:xfrm>
          <a:prstGeom prst="rect">
            <a:avLst/>
          </a:prstGeom>
          <a:ln>
            <a:solidFill>
              <a:schemeClr val="dk1"/>
            </a:solidFill>
          </a:ln>
          <a:effectLst>
            <a:outerShdw blurRad="50800" dist="38100" dir="5400000" algn="t" rotWithShape="0">
              <a:prstClr val="black">
                <a:alpha val="40000"/>
              </a:prstClr>
            </a:outerShdw>
          </a:effectLst>
        </p:spPr>
      </p:pic>
      <p:sp>
        <p:nvSpPr>
          <p:cNvPr id="8" name="TextBox 7">
            <a:extLst>
              <a:ext uri="{FF2B5EF4-FFF2-40B4-BE49-F238E27FC236}">
                <a16:creationId xmlns:a16="http://schemas.microsoft.com/office/drawing/2014/main" id="{4034C74D-2808-EE75-AD3C-78BD821C5644}"/>
              </a:ext>
            </a:extLst>
          </p:cNvPr>
          <p:cNvSpPr txBox="1"/>
          <p:nvPr/>
        </p:nvSpPr>
        <p:spPr>
          <a:xfrm>
            <a:off x="1730023" y="3741823"/>
            <a:ext cx="3656481" cy="1569660"/>
          </a:xfrm>
          <a:prstGeom prst="rect">
            <a:avLst/>
          </a:prstGeom>
          <a:solidFill>
            <a:srgbClr val="FFFFFF"/>
          </a:solidFill>
          <a:ln>
            <a:solidFill>
              <a:schemeClr val="dk1"/>
            </a:solidFill>
          </a:ln>
          <a:effectLst>
            <a:outerShdw blurRad="50800" dist="38100" dir="5400000" algn="t" rotWithShape="0">
              <a:prstClr val="black">
                <a:alpha val="40000"/>
              </a:prstClr>
            </a:outerShdw>
          </a:effectLst>
        </p:spPr>
        <p:txBody>
          <a:bodyPr wrap="square">
            <a:spAutoFit/>
          </a:bodyPr>
          <a:lstStyle/>
          <a:p>
            <a:r>
              <a:rPr lang="en-GB" sz="2400" dirty="0">
                <a:solidFill>
                  <a:srgbClr val="0000FF"/>
                </a:solidFill>
                <a:effectLst/>
                <a:latin typeface="Fira Code" pitchFamily="49" charset="0"/>
                <a:ea typeface="Fira Code" pitchFamily="49" charset="0"/>
                <a:cs typeface="Fira Code" pitchFamily="49" charset="0"/>
              </a:rPr>
              <a:t>data </a:t>
            </a:r>
            <a:r>
              <a:rPr lang="en-GB" sz="2400" dirty="0">
                <a:solidFill>
                  <a:srgbClr val="257FA0"/>
                </a:solidFill>
                <a:effectLst/>
                <a:latin typeface="Fira Code" pitchFamily="49" charset="0"/>
                <a:ea typeface="Fira Code" pitchFamily="49" charset="0"/>
                <a:cs typeface="Fira Code" pitchFamily="49" charset="0"/>
              </a:rPr>
              <a:t>Expr</a:t>
            </a:r>
          </a:p>
          <a:p>
            <a:r>
              <a:rPr lang="en-GB" sz="2400" dirty="0">
                <a:solidFill>
                  <a:srgbClr val="257FA0"/>
                </a:solidFill>
                <a:latin typeface="Fira Code" pitchFamily="49" charset="0"/>
                <a:ea typeface="Fira Code" pitchFamily="49" charset="0"/>
                <a:cs typeface="Fira Code" pitchFamily="49" charset="0"/>
              </a:rPr>
              <a:t>  </a:t>
            </a:r>
            <a:r>
              <a:rPr lang="en-GB" sz="2400" dirty="0">
                <a:solidFill>
                  <a:srgbClr val="0000FF"/>
                </a:solidFill>
                <a:effectLst/>
                <a:latin typeface="Fira Code" pitchFamily="49" charset="0"/>
                <a:ea typeface="Fira Code" pitchFamily="49" charset="0"/>
                <a:cs typeface="Fira Code" pitchFamily="49" charset="0"/>
              </a:rPr>
              <a:t>= </a:t>
            </a:r>
            <a:r>
              <a:rPr lang="en-GB" sz="2400" dirty="0" err="1">
                <a:solidFill>
                  <a:srgbClr val="257FA0"/>
                </a:solidFill>
                <a:effectLst/>
                <a:latin typeface="Fira Code" pitchFamily="49" charset="0"/>
                <a:ea typeface="Fira Code" pitchFamily="49" charset="0"/>
                <a:cs typeface="Fira Code" pitchFamily="49" charset="0"/>
              </a:rPr>
              <a:t>Const</a:t>
            </a:r>
            <a:r>
              <a:rPr lang="en-GB" sz="2400" dirty="0">
                <a:solidFill>
                  <a:srgbClr val="257FA0"/>
                </a:solidFill>
                <a:effectLst/>
                <a:latin typeface="Fira Code" pitchFamily="49" charset="0"/>
                <a:ea typeface="Fira Code" pitchFamily="49" charset="0"/>
                <a:cs typeface="Fira Code" pitchFamily="49" charset="0"/>
              </a:rPr>
              <a:t> Integer</a:t>
            </a:r>
          </a:p>
          <a:p>
            <a:r>
              <a:rPr lang="en-GB" sz="2400" dirty="0">
                <a:solidFill>
                  <a:srgbClr val="257FA0"/>
                </a:solidFill>
                <a:latin typeface="Fira Code" pitchFamily="49" charset="0"/>
                <a:ea typeface="Fira Code" pitchFamily="49" charset="0"/>
                <a:cs typeface="Fira Code" pitchFamily="49" charset="0"/>
              </a:rPr>
              <a:t>  </a:t>
            </a:r>
            <a:r>
              <a:rPr lang="en-GB" sz="2400" dirty="0">
                <a:solidFill>
                  <a:srgbClr val="000000"/>
                </a:solidFill>
                <a:effectLst/>
                <a:latin typeface="Fira Code" pitchFamily="49" charset="0"/>
                <a:ea typeface="Fira Code" pitchFamily="49" charset="0"/>
                <a:cs typeface="Fira Code" pitchFamily="49" charset="0"/>
              </a:rPr>
              <a:t>| </a:t>
            </a:r>
            <a:r>
              <a:rPr lang="en-GB" sz="2400" dirty="0">
                <a:solidFill>
                  <a:srgbClr val="257FA0"/>
                </a:solidFill>
                <a:effectLst/>
                <a:latin typeface="Fira Code" pitchFamily="49" charset="0"/>
                <a:ea typeface="Fira Code" pitchFamily="49" charset="0"/>
                <a:cs typeface="Fira Code" pitchFamily="49" charset="0"/>
              </a:rPr>
              <a:t>Add Expr Expr</a:t>
            </a:r>
          </a:p>
          <a:p>
            <a:r>
              <a:rPr lang="en-GB" sz="2400" dirty="0">
                <a:solidFill>
                  <a:srgbClr val="257FA0"/>
                </a:solidFill>
                <a:latin typeface="Fira Code" pitchFamily="49" charset="0"/>
                <a:ea typeface="Fira Code" pitchFamily="49" charset="0"/>
                <a:cs typeface="Fira Code" pitchFamily="49" charset="0"/>
              </a:rPr>
              <a:t>  </a:t>
            </a:r>
            <a:r>
              <a:rPr lang="en-GB" sz="2400" dirty="0">
                <a:solidFill>
                  <a:srgbClr val="000000"/>
                </a:solidFill>
                <a:effectLst/>
                <a:latin typeface="Fira Code" pitchFamily="49" charset="0"/>
                <a:ea typeface="Fira Code" pitchFamily="49" charset="0"/>
                <a:cs typeface="Fira Code" pitchFamily="49" charset="0"/>
              </a:rPr>
              <a:t>| </a:t>
            </a:r>
            <a:r>
              <a:rPr lang="en-GB" sz="2400" dirty="0">
                <a:solidFill>
                  <a:srgbClr val="257FA0"/>
                </a:solidFill>
                <a:effectLst/>
                <a:latin typeface="Fira Code" pitchFamily="49" charset="0"/>
                <a:ea typeface="Fira Code" pitchFamily="49" charset="0"/>
                <a:cs typeface="Fira Code" pitchFamily="49" charset="0"/>
              </a:rPr>
              <a:t>Mul Expr Expr</a:t>
            </a:r>
          </a:p>
        </p:txBody>
      </p:sp>
      <p:sp>
        <p:nvSpPr>
          <p:cNvPr id="5" name="TextBox 4">
            <a:extLst>
              <a:ext uri="{FF2B5EF4-FFF2-40B4-BE49-F238E27FC236}">
                <a16:creationId xmlns:a16="http://schemas.microsoft.com/office/drawing/2014/main" id="{68A47707-131D-92E5-B710-C732B50211AC}"/>
              </a:ext>
            </a:extLst>
          </p:cNvPr>
          <p:cNvSpPr txBox="1"/>
          <p:nvPr/>
        </p:nvSpPr>
        <p:spPr>
          <a:xfrm>
            <a:off x="1888236" y="2746846"/>
            <a:ext cx="1972159" cy="369332"/>
          </a:xfrm>
          <a:prstGeom prst="rect">
            <a:avLst/>
          </a:prstGeom>
          <a:noFill/>
        </p:spPr>
        <p:txBody>
          <a:bodyPr wrap="square">
            <a:spAutoFit/>
          </a:bodyPr>
          <a:lstStyle/>
          <a:p>
            <a:r>
              <a:rPr lang="en-GB" dirty="0">
                <a:effectLst/>
                <a:highlight>
                  <a:srgbClr val="FFFFFF"/>
                </a:highlight>
              </a:rPr>
              <a:t> [Ingerman 1967]</a:t>
            </a:r>
          </a:p>
        </p:txBody>
      </p:sp>
      <p:sp>
        <p:nvSpPr>
          <p:cNvPr id="6" name="TextBox 5">
            <a:extLst>
              <a:ext uri="{FF2B5EF4-FFF2-40B4-BE49-F238E27FC236}">
                <a16:creationId xmlns:a16="http://schemas.microsoft.com/office/drawing/2014/main" id="{3D26F0BD-6224-FC9E-CF3F-A9D025D2CE18}"/>
              </a:ext>
            </a:extLst>
          </p:cNvPr>
          <p:cNvSpPr txBox="1"/>
          <p:nvPr/>
        </p:nvSpPr>
        <p:spPr>
          <a:xfrm>
            <a:off x="8568207" y="3819567"/>
            <a:ext cx="2785593" cy="369332"/>
          </a:xfrm>
          <a:prstGeom prst="rect">
            <a:avLst/>
          </a:prstGeom>
          <a:noFill/>
        </p:spPr>
        <p:txBody>
          <a:bodyPr wrap="square">
            <a:spAutoFit/>
          </a:bodyPr>
          <a:lstStyle/>
          <a:p>
            <a:r>
              <a:rPr lang="en-GB" dirty="0">
                <a:effectLst/>
                <a:highlight>
                  <a:srgbClr val="FFFFFF"/>
                </a:highlight>
              </a:rPr>
              <a:t> [McCracken et al. 2003]</a:t>
            </a:r>
          </a:p>
        </p:txBody>
      </p:sp>
      <p:sp>
        <p:nvSpPr>
          <p:cNvPr id="9" name="TextBox 8">
            <a:extLst>
              <a:ext uri="{FF2B5EF4-FFF2-40B4-BE49-F238E27FC236}">
                <a16:creationId xmlns:a16="http://schemas.microsoft.com/office/drawing/2014/main" id="{AE198228-BF4E-1602-3B46-4BFF34C3F724}"/>
              </a:ext>
            </a:extLst>
          </p:cNvPr>
          <p:cNvSpPr txBox="1"/>
          <p:nvPr/>
        </p:nvSpPr>
        <p:spPr>
          <a:xfrm>
            <a:off x="5193631" y="4898564"/>
            <a:ext cx="2743200" cy="1061466"/>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tIns="90000" bIns="46800" anchor="ctr" anchorCtr="0">
            <a:spAutoFit/>
          </a:bodyPr>
          <a:lstStyle/>
          <a:p>
            <a:pPr algn="ctr"/>
            <a:r>
              <a:rPr lang="en-GB" sz="6000" b="1" dirty="0">
                <a:ln w="3175">
                  <a:solidFill>
                    <a:schemeClr val="accent2"/>
                  </a:solidFill>
                  <a:prstDash val="solid"/>
                </a:ln>
                <a:latin typeface="APPLE CHANCERY" panose="03020702040506060504" pitchFamily="66" charset="-79"/>
                <a:cs typeface="APPLE CHANCERY" panose="03020702040506060504" pitchFamily="66" charset="-79"/>
              </a:rPr>
              <a:t>let /  </a:t>
            </a:r>
            <a:r>
              <a:rPr lang="el-GR" sz="6000" b="1" dirty="0">
                <a:ln w="3175">
                  <a:solidFill>
                    <a:schemeClr val="accent2"/>
                  </a:solidFill>
                  <a:prstDash val="solid"/>
                </a:ln>
                <a:latin typeface="APPLE CHANCERY" panose="03020702040506060504" pitchFamily="66" charset="-79"/>
                <a:cs typeface="APPLE CHANCERY" panose="03020702040506060504" pitchFamily="66" charset="-79"/>
              </a:rPr>
              <a:t>λ</a:t>
            </a:r>
            <a:r>
              <a:rPr lang="en-GB" sz="6000" b="1" dirty="0">
                <a:ln w="3175">
                  <a:solidFill>
                    <a:schemeClr val="accent2"/>
                  </a:solidFill>
                  <a:prstDash val="solid"/>
                </a:ln>
                <a:latin typeface="APPLE CHANCERY" panose="03020702040506060504" pitchFamily="66" charset="-79"/>
                <a:cs typeface="APPLE CHANCERY" panose="03020702040506060504" pitchFamily="66" charset="-79"/>
              </a:rPr>
              <a:t>  </a:t>
            </a:r>
            <a:endParaRPr lang="en-US" sz="6000" dirty="0"/>
          </a:p>
        </p:txBody>
      </p:sp>
      <p:pic>
        <p:nvPicPr>
          <p:cNvPr id="3" name="Picture 2">
            <a:extLst>
              <a:ext uri="{FF2B5EF4-FFF2-40B4-BE49-F238E27FC236}">
                <a16:creationId xmlns:a16="http://schemas.microsoft.com/office/drawing/2014/main" id="{7C94CE9C-41C3-E4D9-6592-4331F9FD120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40000" contrast="-20000"/>
                    </a14:imgEffect>
                  </a14:imgLayer>
                </a14:imgProps>
              </a:ext>
            </a:extLst>
          </a:blip>
          <a:stretch/>
        </p:blipFill>
        <p:spPr>
          <a:xfrm>
            <a:off x="945502" y="544426"/>
            <a:ext cx="3857626" cy="2571751"/>
          </a:xfrm>
          <a:prstGeom prst="rect">
            <a:avLst/>
          </a:prstGeom>
        </p:spPr>
      </p:pic>
      <p:sp>
        <p:nvSpPr>
          <p:cNvPr id="7" name="Rectangle 6">
            <a:extLst>
              <a:ext uri="{FF2B5EF4-FFF2-40B4-BE49-F238E27FC236}">
                <a16:creationId xmlns:a16="http://schemas.microsoft.com/office/drawing/2014/main" id="{24A813EC-EF88-639D-168D-01204FF8494D}"/>
              </a:ext>
            </a:extLst>
          </p:cNvPr>
          <p:cNvSpPr/>
          <p:nvPr/>
        </p:nvSpPr>
        <p:spPr>
          <a:xfrm>
            <a:off x="5791868" y="693778"/>
            <a:ext cx="6914976" cy="1569660"/>
          </a:xfrm>
          <a:prstGeom prst="rect">
            <a:avLst/>
          </a:prstGeom>
          <a:noFill/>
        </p:spPr>
        <p:txBody>
          <a:bodyPr wrap="square" lIns="91440" tIns="45720" rIns="91440" bIns="45720">
            <a:spAutoFit/>
          </a:bodyPr>
          <a:lstStyle/>
          <a:p>
            <a:pPr algn="ctr"/>
            <a:r>
              <a:rPr lang="en-GB" sz="4800" b="1" dirty="0">
                <a:ln w="3175">
                  <a:solidFill>
                    <a:schemeClr val="accent2"/>
                  </a:solidFill>
                  <a:prstDash val="solid"/>
                </a:ln>
                <a:latin typeface="APPLE CHANCERY" panose="03020702040506060504" pitchFamily="66" charset="-79"/>
                <a:cs typeface="APPLE CHANCERY" panose="03020702040506060504" pitchFamily="66" charset="-79"/>
              </a:rPr>
              <a:t>Syntax of </a:t>
            </a:r>
            <a:r>
              <a:rPr lang="en-GB" sz="4800" b="1" dirty="0" err="1">
                <a:ln w="3175">
                  <a:solidFill>
                    <a:schemeClr val="accent2"/>
                  </a:solidFill>
                  <a:prstDash val="solid"/>
                </a:ln>
                <a:latin typeface="APPLE CHANCERY" panose="03020702040506060504" pitchFamily="66" charset="-79"/>
                <a:cs typeface="APPLE CHANCERY" panose="03020702040506060504" pitchFamily="66" charset="-79"/>
              </a:rPr>
              <a:t>eDSLs</a:t>
            </a:r>
            <a:endParaRPr lang="en-GB" sz="4800" b="1" dirty="0">
              <a:ln w="3175">
                <a:solidFill>
                  <a:schemeClr val="accent2"/>
                </a:solidFill>
                <a:prstDash val="solid"/>
              </a:ln>
              <a:latin typeface="APPLE CHANCERY" panose="03020702040506060504" pitchFamily="66" charset="-79"/>
              <a:cs typeface="APPLE CHANCERY" panose="03020702040506060504" pitchFamily="66" charset="-79"/>
            </a:endParaRPr>
          </a:p>
          <a:p>
            <a:pPr algn="ctr"/>
            <a:r>
              <a:rPr lang="en-GB" sz="4800" b="1" dirty="0">
                <a:ln w="3175">
                  <a:solidFill>
                    <a:schemeClr val="accent2"/>
                  </a:solidFill>
                  <a:prstDash val="solid"/>
                </a:ln>
                <a:latin typeface="APPLE CHANCERY" panose="03020702040506060504" pitchFamily="66" charset="-79"/>
                <a:cs typeface="APPLE CHANCERY" panose="03020702040506060504" pitchFamily="66" charset="-79"/>
              </a:rPr>
              <a:t>with binders</a:t>
            </a:r>
            <a:r>
              <a:rPr lang="en-GB" sz="4800" b="1" dirty="0">
                <a:effectLst/>
                <a:latin typeface="APPLE CHANCERY" panose="03020702040506060504" pitchFamily="66" charset="-79"/>
                <a:cs typeface="APPLE CHANCERY" panose="03020702040506060504" pitchFamily="66" charset="-79"/>
              </a:rPr>
              <a:t> </a:t>
            </a:r>
            <a:endParaRPr lang="en-GB" sz="4800" cap="none" spc="0" dirty="0">
              <a:ln w="0"/>
              <a:effectLst>
                <a:outerShdw blurRad="38100" dist="19050" dir="2700000" algn="tl" rotWithShape="0">
                  <a:schemeClr val="dk1">
                    <a:alpha val="40000"/>
                  </a:schemeClr>
                </a:outerShdw>
              </a:effectLst>
              <a:latin typeface="Apple Chancery" panose="03020702040506060504" pitchFamily="66" charset="-79"/>
              <a:cs typeface="Apple Chancery" panose="03020702040506060504" pitchFamily="66" charset="-79"/>
            </a:endParaRPr>
          </a:p>
        </p:txBody>
      </p:sp>
      <p:sp>
        <p:nvSpPr>
          <p:cNvPr id="10" name="Slide Number Placeholder 9">
            <a:extLst>
              <a:ext uri="{FF2B5EF4-FFF2-40B4-BE49-F238E27FC236}">
                <a16:creationId xmlns:a16="http://schemas.microsoft.com/office/drawing/2014/main" id="{B975813B-DCE5-11C9-E80E-4036629FBB47}"/>
              </a:ext>
            </a:extLst>
          </p:cNvPr>
          <p:cNvSpPr>
            <a:spLocks noGrp="1"/>
          </p:cNvSpPr>
          <p:nvPr>
            <p:ph type="sldNum" sz="quarter" idx="12"/>
          </p:nvPr>
        </p:nvSpPr>
        <p:spPr/>
        <p:txBody>
          <a:bodyPr/>
          <a:lstStyle/>
          <a:p>
            <a:fld id="{6B547C04-AA2C-754F-9E4E-F6B7B0201F60}" type="slidenum">
              <a:rPr lang="en-US" smtClean="0"/>
              <a:pPr/>
              <a:t>68</a:t>
            </a:fld>
            <a:endParaRPr lang="en-US"/>
          </a:p>
        </p:txBody>
      </p:sp>
    </p:spTree>
    <p:extLst>
      <p:ext uri="{BB962C8B-B14F-4D97-AF65-F5344CB8AC3E}">
        <p14:creationId xmlns:p14="http://schemas.microsoft.com/office/powerpoint/2010/main" val="1357334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6" grpId="0"/>
      <p:bldP spid="9"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7531"/>
            <a:lum/>
          </a:blip>
          <a:srcRect/>
          <a:stretch>
            <a:fillRect t="-10000" b="-10000"/>
          </a:stretch>
        </a:blipFill>
        <a:effectLst/>
      </p:bgPr>
    </p:bg>
    <p:spTree>
      <p:nvGrpSpPr>
        <p:cNvPr id="1" name="">
          <a:extLst>
            <a:ext uri="{FF2B5EF4-FFF2-40B4-BE49-F238E27FC236}">
              <a16:creationId xmlns:a16="http://schemas.microsoft.com/office/drawing/2014/main" id="{15D8339B-B311-B75F-6F43-43391FB67368}"/>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742788CE-8F50-227F-50A7-D293FB318162}"/>
              </a:ext>
            </a:extLst>
          </p:cNvPr>
          <p:cNvPicPr>
            <a:picLocks noChangeAspect="1"/>
          </p:cNvPicPr>
          <p:nvPr/>
        </p:nvPicPr>
        <p:blipFill>
          <a:blip r:embed="rId4"/>
          <a:srcRect t="6940" r="6842"/>
          <a:stretch>
            <a:fillRect/>
          </a:stretch>
        </p:blipFill>
        <p:spPr>
          <a:xfrm flipH="1">
            <a:off x="6397909" y="1174953"/>
            <a:ext cx="5107208" cy="2772646"/>
          </a:xfrm>
          <a:prstGeom prst="rect">
            <a:avLst/>
          </a:prstGeom>
        </p:spPr>
      </p:pic>
      <p:sp>
        <p:nvSpPr>
          <p:cNvPr id="26" name="TextBox 25">
            <a:extLst>
              <a:ext uri="{FF2B5EF4-FFF2-40B4-BE49-F238E27FC236}">
                <a16:creationId xmlns:a16="http://schemas.microsoft.com/office/drawing/2014/main" id="{3A17A89F-D120-B3D8-4920-8B76D52443A3}"/>
              </a:ext>
            </a:extLst>
          </p:cNvPr>
          <p:cNvSpPr txBox="1"/>
          <p:nvPr/>
        </p:nvSpPr>
        <p:spPr>
          <a:xfrm>
            <a:off x="8282354" y="864243"/>
            <a:ext cx="3909646" cy="1200329"/>
          </a:xfrm>
          <a:prstGeom prst="rect">
            <a:avLst/>
          </a:prstGeom>
          <a:noFill/>
        </p:spPr>
        <p:txBody>
          <a:bodyPr wrap="square" rtlCol="0">
            <a:spAutoFit/>
          </a:bodyPr>
          <a:lstStyle/>
          <a:p>
            <a:r>
              <a:rPr lang="en-GB" dirty="0"/>
              <a:t>Embedded</a:t>
            </a:r>
          </a:p>
          <a:p>
            <a:r>
              <a:rPr lang="en-GB" dirty="0"/>
              <a:t>	Binders</a:t>
            </a:r>
          </a:p>
          <a:p>
            <a:r>
              <a:rPr lang="en-GB" dirty="0"/>
              <a:t>		Unembedding</a:t>
            </a:r>
          </a:p>
          <a:p>
            <a:r>
              <a:rPr lang="en-GB" dirty="0"/>
              <a:t>				[</a:t>
            </a:r>
            <a:r>
              <a:rPr lang="en-GB" dirty="0">
                <a:solidFill>
                  <a:srgbClr val="000000"/>
                </a:solidFill>
                <a:latin typeface="Aptos" panose="020B0004020202020204" pitchFamily="34" charset="0"/>
              </a:rPr>
              <a:t>McDonell</a:t>
            </a:r>
            <a:r>
              <a:rPr lang="en-GB" dirty="0"/>
              <a:t> et al.]</a:t>
            </a:r>
          </a:p>
        </p:txBody>
      </p:sp>
      <p:sp>
        <p:nvSpPr>
          <p:cNvPr id="27" name="Slide Number Placeholder 26">
            <a:extLst>
              <a:ext uri="{FF2B5EF4-FFF2-40B4-BE49-F238E27FC236}">
                <a16:creationId xmlns:a16="http://schemas.microsoft.com/office/drawing/2014/main" id="{4B71D825-A423-20DD-7EBC-10E847A13934}"/>
              </a:ext>
            </a:extLst>
          </p:cNvPr>
          <p:cNvSpPr>
            <a:spLocks noGrp="1"/>
          </p:cNvSpPr>
          <p:nvPr>
            <p:ph type="sldNum" sz="quarter" idx="12"/>
          </p:nvPr>
        </p:nvSpPr>
        <p:spPr/>
        <p:txBody>
          <a:bodyPr/>
          <a:lstStyle/>
          <a:p>
            <a:fld id="{6B547C04-AA2C-754F-9E4E-F6B7B0201F60}" type="slidenum">
              <a:rPr lang="en-US" smtClean="0"/>
              <a:pPr/>
              <a:t>69</a:t>
            </a:fld>
            <a:endParaRPr lang="en-US"/>
          </a:p>
        </p:txBody>
      </p:sp>
    </p:spTree>
    <p:extLst>
      <p:ext uri="{BB962C8B-B14F-4D97-AF65-F5344CB8AC3E}">
        <p14:creationId xmlns:p14="http://schemas.microsoft.com/office/powerpoint/2010/main" val="202787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ppt_w</p:attrName>
                                        </p:attrNameLst>
                                      </p:cBhvr>
                                      <p:tavLst>
                                        <p:tav tm="0">
                                          <p:val>
                                            <p:fltVal val="0"/>
                                          </p:val>
                                        </p:tav>
                                        <p:tav tm="100000">
                                          <p:val>
                                            <p:strVal val="#ppt_w"/>
                                          </p:val>
                                        </p:tav>
                                      </p:tavLst>
                                    </p:anim>
                                    <p:anim calcmode="lin" valueType="num">
                                      <p:cBhvr>
                                        <p:cTn id="8" dur="1000" fill="hold"/>
                                        <p:tgtEl>
                                          <p:spTgt spid="22"/>
                                        </p:tgtEl>
                                        <p:attrNameLst>
                                          <p:attrName>ppt_h</p:attrName>
                                        </p:attrNameLst>
                                      </p:cBhvr>
                                      <p:tavLst>
                                        <p:tav tm="0">
                                          <p:val>
                                            <p:fltVal val="0"/>
                                          </p:val>
                                        </p:tav>
                                        <p:tav tm="100000">
                                          <p:val>
                                            <p:strVal val="#ppt_h"/>
                                          </p:val>
                                        </p:tav>
                                      </p:tavLst>
                                    </p:anim>
                                    <p:anim calcmode="lin" valueType="num">
                                      <p:cBhvr>
                                        <p:cTn id="9" dur="1000" fill="hold"/>
                                        <p:tgtEl>
                                          <p:spTgt spid="22"/>
                                        </p:tgtEl>
                                        <p:attrNameLst>
                                          <p:attrName>style.rotation</p:attrName>
                                        </p:attrNameLst>
                                      </p:cBhvr>
                                      <p:tavLst>
                                        <p:tav tm="0">
                                          <p:val>
                                            <p:fltVal val="90"/>
                                          </p:val>
                                        </p:tav>
                                        <p:tav tm="100000">
                                          <p:val>
                                            <p:fltVal val="0"/>
                                          </p:val>
                                        </p:tav>
                                      </p:tavLst>
                                    </p:anim>
                                    <p:animEffect transition="in" filter="fade">
                                      <p:cBhvr>
                                        <p:cTn id="10" dur="10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type="wd">
                                    <p:tmAbs val="500"/>
                                  </p:iterate>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CF7C62-2560-95A2-196A-C94EE3B8210A}"/>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DA1D7612-46B4-663D-AFBE-FB102D1853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6548A5EF-41B3-8DCA-F401-B8545A9044E7}"/>
              </a:ext>
            </a:extLst>
          </p:cNvPr>
          <p:cNvPicPr>
            <a:picLocks noChangeAspect="1"/>
          </p:cNvPicPr>
          <p:nvPr/>
        </p:nvPicPr>
        <p:blipFill>
          <a:blip r:embed="rId3"/>
          <a:srcRect t="11438" b="8790"/>
          <a:stretch>
            <a:fillRect/>
          </a:stretch>
        </p:blipFill>
        <p:spPr>
          <a:xfrm>
            <a:off x="-23321239" y="-5684138"/>
            <a:ext cx="48318877" cy="27174332"/>
          </a:xfrm>
          <a:prstGeom prst="rect">
            <a:avLst/>
          </a:prstGeom>
        </p:spPr>
      </p:pic>
      <p:sp>
        <p:nvSpPr>
          <p:cNvPr id="22" name="Extract 21">
            <a:extLst>
              <a:ext uri="{FF2B5EF4-FFF2-40B4-BE49-F238E27FC236}">
                <a16:creationId xmlns:a16="http://schemas.microsoft.com/office/drawing/2014/main" id="{F06430E7-130A-8301-D892-E4CFE3856B66}"/>
              </a:ext>
            </a:extLst>
          </p:cNvPr>
          <p:cNvSpPr/>
          <p:nvPr/>
        </p:nvSpPr>
        <p:spPr>
          <a:xfrm>
            <a:off x="8593277" y="3022521"/>
            <a:ext cx="590550" cy="533400"/>
          </a:xfrm>
          <a:prstGeom prst="flowChartExtra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F6B6E54D-9A96-A711-6D70-8B4D321571F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rot="20449702" flipH="1">
            <a:off x="5777533" y="2864825"/>
            <a:ext cx="2899548" cy="1990668"/>
          </a:xfrm>
          <a:prstGeom prst="rect">
            <a:avLst/>
          </a:prstGeom>
        </p:spPr>
      </p:pic>
      <p:sp>
        <p:nvSpPr>
          <p:cNvPr id="5" name="Slide Number Placeholder 4">
            <a:extLst>
              <a:ext uri="{FF2B5EF4-FFF2-40B4-BE49-F238E27FC236}">
                <a16:creationId xmlns:a16="http://schemas.microsoft.com/office/drawing/2014/main" id="{D7E36FB6-D693-B328-DF65-E6ECA06F08DD}"/>
              </a:ext>
            </a:extLst>
          </p:cNvPr>
          <p:cNvSpPr>
            <a:spLocks noGrp="1"/>
          </p:cNvSpPr>
          <p:nvPr>
            <p:ph type="sldNum" sz="quarter" idx="12"/>
          </p:nvPr>
        </p:nvSpPr>
        <p:spPr/>
        <p:txBody>
          <a:bodyPr/>
          <a:lstStyle/>
          <a:p>
            <a:fld id="{6B547C04-AA2C-754F-9E4E-F6B7B0201F60}" type="slidenum">
              <a:rPr lang="en-US" smtClean="0"/>
              <a:pPr/>
              <a:t>7</a:t>
            </a:fld>
            <a:endParaRPr lang="en-US"/>
          </a:p>
        </p:txBody>
      </p:sp>
      <p:sp>
        <p:nvSpPr>
          <p:cNvPr id="2" name="TextBox 1">
            <a:extLst>
              <a:ext uri="{FF2B5EF4-FFF2-40B4-BE49-F238E27FC236}">
                <a16:creationId xmlns:a16="http://schemas.microsoft.com/office/drawing/2014/main" id="{CB6FB5F0-A6FF-730D-8B92-CEC0B15E4744}"/>
              </a:ext>
            </a:extLst>
          </p:cNvPr>
          <p:cNvSpPr txBox="1"/>
          <p:nvPr/>
        </p:nvSpPr>
        <p:spPr>
          <a:xfrm>
            <a:off x="9183827" y="3089166"/>
            <a:ext cx="764734" cy="400110"/>
          </a:xfrm>
          <a:prstGeom prst="rect">
            <a:avLst/>
          </a:prstGeom>
          <a:solidFill>
            <a:schemeClr val="bg2"/>
          </a:solidFill>
        </p:spPr>
        <p:txBody>
          <a:bodyPr wrap="square">
            <a:spAutoFit/>
          </a:bodyPr>
          <a:lstStyle/>
          <a:p>
            <a:pPr algn="ctr"/>
            <a:r>
              <a:rPr lang="en-GB" sz="2000" b="1" dirty="0">
                <a:ln w="3175">
                  <a:solidFill>
                    <a:srgbClr val="E97132"/>
                  </a:solidFill>
                  <a:prstDash val="solid"/>
                </a:ln>
                <a:solidFill>
                  <a:prstClr val="black"/>
                </a:solidFill>
                <a:latin typeface="APPLE CHANCERY" panose="03020702040506060504" pitchFamily="66" charset="-79"/>
                <a:cs typeface="APPLE CHANCERY" panose="03020702040506060504" pitchFamily="66" charset="-79"/>
              </a:rPr>
              <a:t>Troy</a:t>
            </a:r>
            <a:endParaRPr lang="en-GB" sz="1400" b="1" dirty="0"/>
          </a:p>
        </p:txBody>
      </p:sp>
    </p:spTree>
    <p:extLst>
      <p:ext uri="{BB962C8B-B14F-4D97-AF65-F5344CB8AC3E}">
        <p14:creationId xmlns:p14="http://schemas.microsoft.com/office/powerpoint/2010/main" val="925097482"/>
      </p:ext>
    </p:extLst>
  </p:cSld>
  <p:clrMapOvr>
    <a:masterClrMapping/>
  </p:clrMapOvr>
  <p:transition spd="slow">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CE1D5-A4FD-DD99-81F5-03CE80148961}"/>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2FDB3825-3859-2F6D-97CF-6F6384B9EE63}"/>
              </a:ext>
            </a:extLst>
          </p:cNvPr>
          <p:cNvSpPr txBox="1"/>
          <p:nvPr/>
        </p:nvSpPr>
        <p:spPr>
          <a:xfrm>
            <a:off x="1807265" y="2140648"/>
            <a:ext cx="8577470" cy="1754326"/>
          </a:xfrm>
          <a:prstGeom prst="rect">
            <a:avLst/>
          </a:prstGeom>
          <a:noFill/>
        </p:spPr>
        <p:txBody>
          <a:bodyPr wrap="square">
            <a:spAutoFit/>
          </a:bodyPr>
          <a:lstStyle/>
          <a:p>
            <a:pPr>
              <a:buNone/>
            </a:pPr>
            <a:r>
              <a:rPr lang="en-GB" dirty="0">
                <a:solidFill>
                  <a:schemeClr val="accent3"/>
                </a:solidFill>
                <a:latin typeface="Fira Code" pitchFamily="49" charset="0"/>
                <a:ea typeface="Fira Code" pitchFamily="49" charset="0"/>
                <a:cs typeface="Fira Code" pitchFamily="49" charset="0"/>
              </a:rPr>
              <a:t>-- Intrinsically Typed </a:t>
            </a:r>
            <a:r>
              <a:rPr lang="en-GB" dirty="0">
                <a:solidFill>
                  <a:srgbClr val="CDCDCD"/>
                </a:solidFill>
                <a:latin typeface="Fira Code" pitchFamily="49" charset="0"/>
                <a:ea typeface="Fira Code" pitchFamily="49" charset="0"/>
                <a:cs typeface="Fira Code" pitchFamily="49" charset="0"/>
              </a:rPr>
              <a:t>✅</a:t>
            </a:r>
            <a:endParaRPr lang="en-GB" dirty="0">
              <a:solidFill>
                <a:srgbClr val="000000"/>
              </a:solidFill>
              <a:latin typeface="Fira Code" pitchFamily="49" charset="0"/>
              <a:ea typeface="Fira Code" pitchFamily="49" charset="0"/>
              <a:cs typeface="Fira Code" pitchFamily="49" charset="0"/>
            </a:endParaRPr>
          </a:p>
          <a:p>
            <a:r>
              <a:rPr lang="en-GB" dirty="0">
                <a:solidFill>
                  <a:srgbClr val="0F7001"/>
                </a:solidFill>
                <a:latin typeface="JetBrains Mono" panose="02000009000000000000" pitchFamily="49" charset="0"/>
              </a:rPr>
              <a:t>-- </a:t>
            </a:r>
            <a:r>
              <a:rPr lang="en-GB" dirty="0">
                <a:solidFill>
                  <a:srgbClr val="0F7001"/>
                </a:solidFill>
                <a:latin typeface="Fira Code" pitchFamily="49" charset="0"/>
                <a:ea typeface="Fira Code" pitchFamily="49" charset="0"/>
                <a:cs typeface="Fira Code" pitchFamily="49" charset="0"/>
              </a:rPr>
              <a:t>Ergonomic </a:t>
            </a:r>
            <a:r>
              <a:rPr lang="en-GB" dirty="0">
                <a:solidFill>
                  <a:srgbClr val="CDCDCD"/>
                </a:solidFill>
                <a:latin typeface="Google Sans"/>
              </a:rPr>
              <a:t> ✅</a:t>
            </a:r>
            <a:endParaRPr lang="en-GB" dirty="0">
              <a:solidFill>
                <a:srgbClr val="257FA0"/>
              </a:solidFill>
              <a:latin typeface="Fira Code" pitchFamily="49" charset="0"/>
              <a:ea typeface="Fira Code" pitchFamily="49" charset="0"/>
              <a:cs typeface="Fira Code" pitchFamily="49" charset="0"/>
            </a:endParaRPr>
          </a:p>
          <a:p>
            <a:r>
              <a:rPr lang="en-GB" dirty="0">
                <a:solidFill>
                  <a:srgbClr val="0F7001"/>
                </a:solidFill>
                <a:latin typeface="Fira Code" pitchFamily="49" charset="0"/>
                <a:ea typeface="Fira Code" pitchFamily="49" charset="0"/>
                <a:cs typeface="Fira Code" pitchFamily="49" charset="0"/>
              </a:rPr>
              <a:t>-- Compatible with Type Theory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Isomorphic to First-Order Embedding:</a:t>
            </a:r>
          </a:p>
          <a:p>
            <a:r>
              <a:rPr lang="en-GB" dirty="0">
                <a:solidFill>
                  <a:srgbClr val="0D7001"/>
                </a:solidFill>
                <a:latin typeface="Fira Code" pitchFamily="49" charset="0"/>
                <a:ea typeface="Fira Code" pitchFamily="49" charset="0"/>
                <a:cs typeface="Fira Code" pitchFamily="49" charset="0"/>
              </a:rPr>
              <a:t>-- * </a:t>
            </a:r>
            <a:r>
              <a:rPr lang="en-GB" dirty="0">
                <a:solidFill>
                  <a:srgbClr val="0F7001"/>
                </a:solidFill>
                <a:latin typeface="Fira Code" pitchFamily="49" charset="0"/>
                <a:ea typeface="Fira Code" pitchFamily="49" charset="0"/>
                <a:cs typeface="Fira Code" pitchFamily="49" charset="0"/>
              </a:rPr>
              <a:t>No Exotic Terms </a:t>
            </a:r>
            <a:r>
              <a:rPr lang="en-GB" dirty="0">
                <a:solidFill>
                  <a:srgbClr val="CDCDCD"/>
                </a:solidFill>
                <a:latin typeface="Fira Code" pitchFamily="49" charset="0"/>
                <a:ea typeface="Fira Code" pitchFamily="49" charset="0"/>
                <a:cs typeface="Fira Code" pitchFamily="49" charset="0"/>
              </a:rPr>
              <a:t>✅</a:t>
            </a:r>
          </a:p>
          <a:p>
            <a:r>
              <a:rPr lang="en-GB" dirty="0">
                <a:solidFill>
                  <a:srgbClr val="0F7001"/>
                </a:solidFill>
                <a:latin typeface="Fira Code" pitchFamily="49" charset="0"/>
                <a:ea typeface="Fira Code" pitchFamily="49" charset="0"/>
                <a:cs typeface="Fira Code" pitchFamily="49" charset="0"/>
              </a:rPr>
              <a:t>-- * Type Safe Unembedding </a:t>
            </a:r>
            <a:r>
              <a:rPr lang="en-GB" dirty="0">
                <a:solidFill>
                  <a:srgbClr val="CDCDCD"/>
                </a:solidFill>
                <a:latin typeface="Fira Code" pitchFamily="49" charset="0"/>
                <a:ea typeface="Fira Code" pitchFamily="49" charset="0"/>
                <a:cs typeface="Fira Code" pitchFamily="49" charset="0"/>
              </a:rPr>
              <a:t>✅</a:t>
            </a:r>
          </a:p>
        </p:txBody>
      </p:sp>
      <p:sp>
        <p:nvSpPr>
          <p:cNvPr id="4" name="Slide Number Placeholder 3">
            <a:extLst>
              <a:ext uri="{FF2B5EF4-FFF2-40B4-BE49-F238E27FC236}">
                <a16:creationId xmlns:a16="http://schemas.microsoft.com/office/drawing/2014/main" id="{7A5AA0B6-332E-105B-5573-AA3DEF41BDCB}"/>
              </a:ext>
            </a:extLst>
          </p:cNvPr>
          <p:cNvSpPr>
            <a:spLocks noGrp="1"/>
          </p:cNvSpPr>
          <p:nvPr>
            <p:ph type="sldNum" sz="quarter" idx="12"/>
          </p:nvPr>
        </p:nvSpPr>
        <p:spPr/>
        <p:txBody>
          <a:bodyPr/>
          <a:lstStyle/>
          <a:p>
            <a:fld id="{6B547C04-AA2C-754F-9E4E-F6B7B0201F60}" type="slidenum">
              <a:rPr lang="en-US" smtClean="0"/>
              <a:pPr/>
              <a:t>70</a:t>
            </a:fld>
            <a:endParaRPr lang="en-US"/>
          </a:p>
        </p:txBody>
      </p:sp>
      <p:grpSp>
        <p:nvGrpSpPr>
          <p:cNvPr id="5" name="Group 4">
            <a:extLst>
              <a:ext uri="{FF2B5EF4-FFF2-40B4-BE49-F238E27FC236}">
                <a16:creationId xmlns:a16="http://schemas.microsoft.com/office/drawing/2014/main" id="{4ACE9A23-7E19-DBD9-05A8-05BFACBC671B}"/>
              </a:ext>
            </a:extLst>
          </p:cNvPr>
          <p:cNvGrpSpPr/>
          <p:nvPr/>
        </p:nvGrpSpPr>
        <p:grpSpPr>
          <a:xfrm>
            <a:off x="999626" y="136525"/>
            <a:ext cx="10192748" cy="1793645"/>
            <a:chOff x="999626" y="136525"/>
            <a:chExt cx="10192748" cy="1793645"/>
          </a:xfrm>
        </p:grpSpPr>
        <p:pic>
          <p:nvPicPr>
            <p:cNvPr id="6" name="Picture 5">
              <a:extLst>
                <a:ext uri="{FF2B5EF4-FFF2-40B4-BE49-F238E27FC236}">
                  <a16:creationId xmlns:a16="http://schemas.microsoft.com/office/drawing/2014/main" id="{8C110E1E-1FCA-C516-9F56-1E5E51BA8BAE}"/>
                </a:ext>
              </a:extLst>
            </p:cNvPr>
            <p:cNvPicPr>
              <a:picLocks noChangeAspect="1"/>
            </p:cNvPicPr>
            <p:nvPr/>
          </p:nvPicPr>
          <p:blipFill>
            <a:blip r:embed="rId3"/>
            <a:srcRect l="836" t="-1" r="37733" b="40955"/>
            <a:stretch>
              <a:fillRect/>
            </a:stretch>
          </p:blipFill>
          <p:spPr>
            <a:xfrm>
              <a:off x="2006376" y="357939"/>
              <a:ext cx="1120208" cy="1452163"/>
            </a:xfrm>
            <a:prstGeom prst="ellipse">
              <a:avLst/>
            </a:prstGeom>
          </p:spPr>
        </p:pic>
        <p:grpSp>
          <p:nvGrpSpPr>
            <p:cNvPr id="7" name="Group 6">
              <a:extLst>
                <a:ext uri="{FF2B5EF4-FFF2-40B4-BE49-F238E27FC236}">
                  <a16:creationId xmlns:a16="http://schemas.microsoft.com/office/drawing/2014/main" id="{C9180698-C3BB-0569-9A2D-4772E906C914}"/>
                </a:ext>
              </a:extLst>
            </p:cNvPr>
            <p:cNvGrpSpPr/>
            <p:nvPr/>
          </p:nvGrpSpPr>
          <p:grpSpPr>
            <a:xfrm>
              <a:off x="3790892" y="1336907"/>
              <a:ext cx="4463590" cy="529805"/>
              <a:chOff x="3576142" y="1392200"/>
              <a:chExt cx="4463590" cy="529805"/>
            </a:xfrm>
          </p:grpSpPr>
          <p:pic>
            <p:nvPicPr>
              <p:cNvPr id="18" name="Picture 17" descr="A black background with white text&#10;&#10;AI-generated content may be incorrect.">
                <a:extLst>
                  <a:ext uri="{FF2B5EF4-FFF2-40B4-BE49-F238E27FC236}">
                    <a16:creationId xmlns:a16="http://schemas.microsoft.com/office/drawing/2014/main" id="{FA994522-5E91-D59E-D463-B4A9AF3DA1B0}"/>
                  </a:ext>
                </a:extLst>
              </p:cNvPr>
              <p:cNvPicPr>
                <a:picLocks noChangeAspect="1"/>
              </p:cNvPicPr>
              <p:nvPr/>
            </p:nvPicPr>
            <p:blipFill>
              <a:blip r:embed="rId4"/>
              <a:stretch>
                <a:fillRect/>
              </a:stretch>
            </p:blipFill>
            <p:spPr>
              <a:xfrm>
                <a:off x="3576142" y="1450482"/>
                <a:ext cx="1270178" cy="367321"/>
              </a:xfrm>
              <a:prstGeom prst="rect">
                <a:avLst/>
              </a:prstGeom>
            </p:spPr>
          </p:pic>
          <p:cxnSp>
            <p:nvCxnSpPr>
              <p:cNvPr id="19" name="Straight Connector 18">
                <a:extLst>
                  <a:ext uri="{FF2B5EF4-FFF2-40B4-BE49-F238E27FC236}">
                    <a16:creationId xmlns:a16="http://schemas.microsoft.com/office/drawing/2014/main" id="{56B2FEA5-CB8C-5C61-C6DD-F3E79422BF78}"/>
                  </a:ext>
                </a:extLst>
              </p:cNvPr>
              <p:cNvCxnSpPr>
                <a:cxnSpLocks/>
              </p:cNvCxnSpPr>
              <p:nvPr/>
            </p:nvCxnSpPr>
            <p:spPr>
              <a:xfrm flipH="1">
                <a:off x="4917894" y="1392200"/>
                <a:ext cx="269119" cy="52980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A close up of a black background&#10;&#10;AI-generated content may be incorrect.">
                <a:extLst>
                  <a:ext uri="{FF2B5EF4-FFF2-40B4-BE49-F238E27FC236}">
                    <a16:creationId xmlns:a16="http://schemas.microsoft.com/office/drawing/2014/main" id="{38C51C38-4E1D-29FB-21BC-CFFFEDDF6C2D}"/>
                  </a:ext>
                </a:extLst>
              </p:cNvPr>
              <p:cNvPicPr>
                <a:picLocks noChangeAspect="1"/>
              </p:cNvPicPr>
              <p:nvPr/>
            </p:nvPicPr>
            <p:blipFill>
              <a:blip r:embed="rId5"/>
              <a:stretch>
                <a:fillRect/>
              </a:stretch>
            </p:blipFill>
            <p:spPr>
              <a:xfrm>
                <a:off x="5258587" y="1517552"/>
                <a:ext cx="2781145" cy="367321"/>
              </a:xfrm>
              <a:prstGeom prst="rect">
                <a:avLst/>
              </a:prstGeom>
            </p:spPr>
          </p:pic>
        </p:grpSp>
        <p:sp>
          <p:nvSpPr>
            <p:cNvPr id="8" name="TextBox 7">
              <a:extLst>
                <a:ext uri="{FF2B5EF4-FFF2-40B4-BE49-F238E27FC236}">
                  <a16:creationId xmlns:a16="http://schemas.microsoft.com/office/drawing/2014/main" id="{6704579D-D523-9FB1-3EBC-1AF3F21E3DC5}"/>
                </a:ext>
              </a:extLst>
            </p:cNvPr>
            <p:cNvSpPr txBox="1"/>
            <p:nvPr/>
          </p:nvSpPr>
          <p:spPr>
            <a:xfrm>
              <a:off x="3095127" y="699301"/>
              <a:ext cx="6081713" cy="769441"/>
            </a:xfrm>
            <a:prstGeom prst="rect">
              <a:avLst/>
            </a:prstGeom>
            <a:noFill/>
          </p:spPr>
          <p:txBody>
            <a:bodyPr wrap="square">
              <a:spAutoFit/>
            </a:bodyPr>
            <a:lstStyle/>
            <a:p>
              <a:pPr algn="ctr"/>
              <a:r>
                <a:rPr lang="en-GB" sz="4400" b="1">
                  <a:ln w="3175">
                    <a:solidFill>
                      <a:schemeClr val="accent2"/>
                    </a:solidFill>
                    <a:prstDash val="solid"/>
                  </a:ln>
                  <a:latin typeface="APPLE CHANCERY" panose="03020702040506060504" pitchFamily="66" charset="-79"/>
                  <a:cs typeface="APPLE CHANCERY" panose="03020702040506060504" pitchFamily="66" charset="-79"/>
                </a:rPr>
                <a:t>Contextual Embeddings</a:t>
              </a:r>
              <a:endParaRPr lang="en-US"/>
            </a:p>
          </p:txBody>
        </p:sp>
        <p:pic>
          <p:nvPicPr>
            <p:cNvPr id="9" name="Picture 10" descr="Alex Kavvos">
              <a:extLst>
                <a:ext uri="{FF2B5EF4-FFF2-40B4-BE49-F238E27FC236}">
                  <a16:creationId xmlns:a16="http://schemas.microsoft.com/office/drawing/2014/main" id="{056B77C2-69A0-F491-4B0C-11AA368DB0B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962" t="15841" r="20762" b="33058"/>
            <a:stretch/>
          </p:blipFill>
          <p:spPr bwMode="auto">
            <a:xfrm>
              <a:off x="9158189" y="475812"/>
              <a:ext cx="1081398" cy="1452163"/>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AE07B77-E4F0-BD24-021B-0EAB1535F4DF}"/>
                </a:ext>
              </a:extLst>
            </p:cNvPr>
            <p:cNvPicPr>
              <a:picLocks noChangeAspect="1"/>
            </p:cNvPicPr>
            <p:nvPr/>
          </p:nvPicPr>
          <p:blipFill>
            <a:blip r:embed="rId7"/>
            <a:srcRect l="18354"/>
            <a:stretch/>
          </p:blipFill>
          <p:spPr>
            <a:xfrm>
              <a:off x="999626" y="136525"/>
              <a:ext cx="1462651" cy="1791450"/>
            </a:xfrm>
            <a:prstGeom prst="rect">
              <a:avLst/>
            </a:prstGeom>
          </p:spPr>
        </p:pic>
        <p:pic>
          <p:nvPicPr>
            <p:cNvPr id="15" name="Picture 4" descr="Meng Wang (head of group)">
              <a:extLst>
                <a:ext uri="{FF2B5EF4-FFF2-40B4-BE49-F238E27FC236}">
                  <a16:creationId xmlns:a16="http://schemas.microsoft.com/office/drawing/2014/main" id="{3AACAB2D-A79E-31D2-B068-6FB60F28164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8373" t="8701" r="18121" b="23520"/>
            <a:stretch/>
          </p:blipFill>
          <p:spPr bwMode="auto">
            <a:xfrm>
              <a:off x="10085480" y="470835"/>
              <a:ext cx="1106894" cy="1459335"/>
            </a:xfrm>
            <a:prstGeom prst="ellipse">
              <a:avLst/>
            </a:prstGeom>
            <a:noFill/>
            <a:extLst>
              <a:ext uri="{909E8E84-426E-40DD-AFC4-6F175D3DCCD1}">
                <a14:hiddenFill xmlns:a14="http://schemas.microsoft.com/office/drawing/2010/main">
                  <a:solidFill>
                    <a:srgbClr val="FFFFFF"/>
                  </a:solidFill>
                </a14:hiddenFill>
              </a:ext>
            </a:extLst>
          </p:spPr>
        </p:pic>
      </p:grpSp>
      <p:sp>
        <p:nvSpPr>
          <p:cNvPr id="2" name="TextBox 1">
            <a:extLst>
              <a:ext uri="{FF2B5EF4-FFF2-40B4-BE49-F238E27FC236}">
                <a16:creationId xmlns:a16="http://schemas.microsoft.com/office/drawing/2014/main" id="{2FF66156-17B7-9330-C19A-4B47F2AF2AAD}"/>
              </a:ext>
            </a:extLst>
          </p:cNvPr>
          <p:cNvSpPr txBox="1"/>
          <p:nvPr/>
        </p:nvSpPr>
        <p:spPr>
          <a:xfrm>
            <a:off x="1807264" y="3783008"/>
            <a:ext cx="9106541" cy="2031325"/>
          </a:xfrm>
          <a:prstGeom prst="rect">
            <a:avLst/>
          </a:prstGeom>
          <a:noFill/>
        </p:spPr>
        <p:txBody>
          <a:bodyPr wrap="square">
            <a:spAutoFit/>
          </a:bodyPr>
          <a:lstStyle/>
          <a:p>
            <a:pPr>
              <a:buNone/>
            </a:pPr>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 * Back again </a:t>
            </a:r>
            <a:r>
              <a:rPr lang="en-GB" b="0" i="0" dirty="0">
                <a:solidFill>
                  <a:srgbClr val="CDCDCD"/>
                </a:solidFill>
                <a:effectLst/>
                <a:latin typeface="Fira Code" pitchFamily="49" charset="0"/>
                <a:ea typeface="Fira Code" pitchFamily="49" charset="0"/>
                <a:cs typeface="Fira Code" pitchFamily="49" charset="0"/>
              </a:rPr>
              <a:t>✅</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a:solidFill>
                  <a:srgbClr val="000000"/>
                </a:solidFill>
                <a:latin typeface="Fira Code" pitchFamily="49" charset="0"/>
                <a:ea typeface="Fira Code" pitchFamily="49" charset="0"/>
                <a:cs typeface="Fira Code" pitchFamily="49" charset="0"/>
              </a:rPr>
              <a:t>contextualise </a:t>
            </a:r>
            <a:r>
              <a:rPr lang="en-GB" dirty="0">
                <a:solidFill>
                  <a:srgbClr val="0000FF"/>
                </a:solidFill>
                <a:latin typeface="Fira Code" pitchFamily="49" charset="0"/>
                <a:ea typeface="Fira Code" pitchFamily="49" charset="0"/>
                <a:cs typeface="Fira Code" pitchFamily="49" charset="0"/>
              </a:rPr>
              <a:t>:: </a:t>
            </a:r>
            <a:r>
              <a:rPr lang="en-GB" dirty="0">
                <a:solidFill>
                  <a:srgbClr val="000000"/>
                </a:solidFill>
                <a:latin typeface="JetBrains Mono" panose="02000009000000000000" pitchFamily="49" charset="0"/>
              </a:rPr>
              <a:t>DB.</a:t>
            </a:r>
            <a:r>
              <a:rPr lang="en-GB" dirty="0">
                <a:solidFill>
                  <a:srgbClr val="257FA0"/>
                </a:solidFill>
                <a:latin typeface="Fira Code" pitchFamily="49" charset="0"/>
                <a:ea typeface="Fira Code" pitchFamily="49" charset="0"/>
                <a:cs typeface="Fira Code" pitchFamily="49" charset="0"/>
              </a:rPr>
              <a:t>STLC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 </a:t>
            </a:r>
            <a:r>
              <a:rPr lang="en-GB" dirty="0">
                <a:solidFill>
                  <a:srgbClr val="0000FF"/>
                </a:solidFill>
                <a:latin typeface="Fira Code" pitchFamily="49" charset="0"/>
                <a:ea typeface="Fira Code" pitchFamily="49" charset="0"/>
                <a:cs typeface="Fira Code" pitchFamily="49" charset="0"/>
              </a:rPr>
              <a:t>-&gt; </a:t>
            </a:r>
            <a:r>
              <a:rPr lang="en-GB" dirty="0">
                <a:solidFill>
                  <a:srgbClr val="257FA0"/>
                </a:solidFill>
                <a:latin typeface="Fira Code" pitchFamily="49" charset="0"/>
                <a:ea typeface="Fira Code" pitchFamily="49" charset="0"/>
                <a:cs typeface="Fira Code" pitchFamily="49" charset="0"/>
              </a:rPr>
              <a:t>STLC </a:t>
            </a:r>
            <a:r>
              <a:rPr lang="en-GB" dirty="0" err="1">
                <a:solidFill>
                  <a:srgbClr val="000000"/>
                </a:solidFill>
                <a:latin typeface="Fira Code" pitchFamily="49" charset="0"/>
                <a:ea typeface="Fira Code" pitchFamily="49" charset="0"/>
                <a:cs typeface="Fira Code" pitchFamily="49" charset="0"/>
              </a:rPr>
              <a:t>ts</a:t>
            </a:r>
            <a:r>
              <a:rPr lang="en-GB" dirty="0">
                <a:solidFill>
                  <a:srgbClr val="000000"/>
                </a:solidFill>
                <a:latin typeface="Fira Code" pitchFamily="49" charset="0"/>
                <a:ea typeface="Fira Code" pitchFamily="49" charset="0"/>
                <a:cs typeface="Fira Code" pitchFamily="49" charset="0"/>
              </a:rPr>
              <a:t> t</a:t>
            </a:r>
          </a:p>
          <a:p>
            <a:r>
              <a:rPr lang="en-GB" dirty="0">
                <a:solidFill>
                  <a:srgbClr val="000000"/>
                </a:solidFill>
                <a:latin typeface="Fira Code" pitchFamily="49" charset="0"/>
                <a:ea typeface="Fira Code" pitchFamily="49" charset="0"/>
                <a:cs typeface="Fira Code" pitchFamily="49" charset="0"/>
              </a:rPr>
              <a:t>contextualise (</a:t>
            </a:r>
            <a:r>
              <a:rPr lang="en-GB" dirty="0" err="1">
                <a:solidFill>
                  <a:srgbClr val="000000"/>
                </a:solidFill>
                <a:latin typeface="JetBrains Mono" panose="02000009000000000000" pitchFamily="49" charset="0"/>
              </a:rPr>
              <a:t>DB.</a:t>
            </a:r>
            <a:r>
              <a:rPr lang="en-GB" dirty="0" err="1">
                <a:solidFill>
                  <a:srgbClr val="257FA0"/>
                </a:solidFill>
                <a:latin typeface="Fira Code" pitchFamily="49" charset="0"/>
                <a:ea typeface="Fira Code" pitchFamily="49" charset="0"/>
                <a:cs typeface="Fira Code" pitchFamily="49" charset="0"/>
              </a:rPr>
              <a:t>Apply</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e1 e2)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Apply </a:t>
            </a:r>
            <a:r>
              <a:rPr lang="en-GB" dirty="0">
                <a:solidFill>
                  <a:srgbClr val="000000"/>
                </a:solidFill>
                <a:latin typeface="Fira Code" pitchFamily="49" charset="0"/>
                <a:ea typeface="Fira Code" pitchFamily="49" charset="0"/>
                <a:cs typeface="Fira Code" pitchFamily="49" charset="0"/>
              </a:rPr>
              <a:t>(contextualise e1) </a:t>
            </a:r>
          </a:p>
          <a:p>
            <a:r>
              <a:rPr lang="en-GB" dirty="0">
                <a:solidFill>
                  <a:srgbClr val="000000"/>
                </a:solidFill>
                <a:latin typeface="Fira Code" pitchFamily="49" charset="0"/>
                <a:ea typeface="Fira Code" pitchFamily="49" charset="0"/>
                <a:cs typeface="Fira Code" pitchFamily="49" charset="0"/>
              </a:rPr>
              <a:t>												(contextualise e2)</a:t>
            </a:r>
          </a:p>
          <a:p>
            <a:r>
              <a:rPr lang="en-GB" dirty="0">
                <a:solidFill>
                  <a:srgbClr val="000000"/>
                </a:solidFill>
                <a:latin typeface="Fira Code" pitchFamily="49" charset="0"/>
                <a:ea typeface="Fira Code" pitchFamily="49" charset="0"/>
                <a:cs typeface="Fira Code" pitchFamily="49" charset="0"/>
              </a:rPr>
              <a:t>contextualise (</a:t>
            </a:r>
            <a:r>
              <a:rPr lang="en-GB" dirty="0" err="1">
                <a:solidFill>
                  <a:srgbClr val="000000"/>
                </a:solidFill>
                <a:latin typeface="JetBrains Mono" panose="02000009000000000000" pitchFamily="49" charset="0"/>
              </a:rPr>
              <a:t>DB.</a:t>
            </a:r>
            <a:r>
              <a:rPr lang="en-GB" dirty="0" err="1">
                <a:solidFill>
                  <a:srgbClr val="257FA0"/>
                </a:solidFill>
                <a:latin typeface="Fira Code" pitchFamily="49" charset="0"/>
                <a:ea typeface="Fira Code" pitchFamily="49" charset="0"/>
                <a:cs typeface="Fira Code" pitchFamily="49" charset="0"/>
              </a:rPr>
              <a:t>Lambda</a:t>
            </a:r>
            <a:r>
              <a:rPr lang="en-GB" dirty="0">
                <a:solidFill>
                  <a:srgbClr val="257FA0"/>
                </a:solidFill>
                <a:latin typeface="Fira Code" pitchFamily="49" charset="0"/>
                <a:ea typeface="Fira Code" pitchFamily="49" charset="0"/>
                <a:cs typeface="Fira Code" pitchFamily="49" charset="0"/>
              </a:rPr>
              <a:t> </a:t>
            </a:r>
            <a:r>
              <a:rPr lang="en-GB" dirty="0">
                <a:solidFill>
                  <a:srgbClr val="000000"/>
                </a:solidFill>
                <a:latin typeface="Fira Code" pitchFamily="49" charset="0"/>
                <a:ea typeface="Fira Code" pitchFamily="49" charset="0"/>
                <a:cs typeface="Fira Code" pitchFamily="49" charset="0"/>
              </a:rPr>
              <a:t>e) </a:t>
            </a:r>
            <a:r>
              <a:rPr lang="en-GB" dirty="0">
                <a:solidFill>
                  <a:srgbClr val="0000FF"/>
                </a:solidFill>
                <a:latin typeface="Fira Code" pitchFamily="49" charset="0"/>
                <a:ea typeface="Fira Code" pitchFamily="49" charset="0"/>
                <a:cs typeface="Fira Code" pitchFamily="49" charset="0"/>
              </a:rPr>
              <a:t>= </a:t>
            </a:r>
            <a:r>
              <a:rPr lang="en-GB" dirty="0">
                <a:solidFill>
                  <a:srgbClr val="257FA0"/>
                </a:solidFill>
                <a:latin typeface="Fira Code" pitchFamily="49" charset="0"/>
                <a:ea typeface="Fira Code" pitchFamily="49" charset="0"/>
                <a:cs typeface="Fira Code" pitchFamily="49" charset="0"/>
              </a:rPr>
              <a:t>Lambda </a:t>
            </a:r>
            <a:r>
              <a:rPr lang="en-GB" dirty="0">
                <a:solidFill>
                  <a:srgbClr val="000000"/>
                </a:solidFill>
                <a:latin typeface="Fira Code" pitchFamily="49" charset="0"/>
                <a:ea typeface="Fira Code" pitchFamily="49" charset="0"/>
                <a:cs typeface="Fira Code" pitchFamily="49" charset="0"/>
              </a:rPr>
              <a:t>(\</a:t>
            </a:r>
            <a:r>
              <a:rPr lang="en-GB" dirty="0">
                <a:solidFill>
                  <a:srgbClr val="0000FF"/>
                </a:solidFill>
                <a:latin typeface="Fira Code" pitchFamily="49" charset="0"/>
                <a:ea typeface="Fira Code" pitchFamily="49" charset="0"/>
                <a:cs typeface="Fira Code" pitchFamily="49" charset="0"/>
              </a:rPr>
              <a:t>_-&gt; </a:t>
            </a:r>
            <a:r>
              <a:rPr lang="en-GB" dirty="0">
                <a:solidFill>
                  <a:srgbClr val="000000"/>
                </a:solidFill>
                <a:latin typeface="Fira Code" pitchFamily="49" charset="0"/>
                <a:ea typeface="Fira Code" pitchFamily="49" charset="0"/>
                <a:cs typeface="Fira Code" pitchFamily="49" charset="0"/>
              </a:rPr>
              <a:t>contextualise e)</a:t>
            </a:r>
          </a:p>
          <a:p>
            <a:r>
              <a:rPr lang="en-GB" dirty="0">
                <a:solidFill>
                  <a:srgbClr val="000000"/>
                </a:solidFill>
                <a:latin typeface="Fira Code" pitchFamily="49" charset="0"/>
                <a:ea typeface="Fira Code" pitchFamily="49" charset="0"/>
                <a:cs typeface="Fira Code" pitchFamily="49" charset="0"/>
              </a:rPr>
              <a:t>contextualise (</a:t>
            </a:r>
            <a:r>
              <a:rPr lang="en-GB" dirty="0" err="1">
                <a:solidFill>
                  <a:srgbClr val="000000"/>
                </a:solidFill>
                <a:latin typeface="JetBrains Mono" panose="02000009000000000000" pitchFamily="49" charset="0"/>
              </a:rPr>
              <a:t>DB.</a:t>
            </a:r>
            <a:r>
              <a:rPr lang="en-GB" dirty="0" err="1">
                <a:solidFill>
                  <a:srgbClr val="257FA0"/>
                </a:solidFill>
                <a:latin typeface="Fira Code" pitchFamily="49" charset="0"/>
                <a:ea typeface="Fira Code" pitchFamily="49" charset="0"/>
                <a:cs typeface="Fira Code" pitchFamily="49" charset="0"/>
              </a:rPr>
              <a:t>Var</a:t>
            </a:r>
            <a:r>
              <a:rPr lang="en-GB" dirty="0">
                <a:solidFill>
                  <a:srgbClr val="257FA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i</a:t>
            </a:r>
            <a:r>
              <a:rPr lang="en-GB" dirty="0">
                <a:solidFill>
                  <a:srgbClr val="000000"/>
                </a:solidFill>
                <a:latin typeface="Fira Code" pitchFamily="49" charset="0"/>
                <a:ea typeface="Fira Code" pitchFamily="49" charset="0"/>
                <a:cs typeface="Fira Code" pitchFamily="49" charset="0"/>
              </a:rPr>
              <a:t>)    </a:t>
            </a:r>
            <a:r>
              <a:rPr lang="en-GB" dirty="0">
                <a:solidFill>
                  <a:srgbClr val="0000FF"/>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toCVar</a:t>
            </a:r>
            <a:r>
              <a:rPr lang="en-GB" dirty="0">
                <a:solidFill>
                  <a:srgbClr val="000000"/>
                </a:solidFill>
                <a:latin typeface="Fira Code" pitchFamily="49" charset="0"/>
                <a:ea typeface="Fira Code" pitchFamily="49" charset="0"/>
                <a:cs typeface="Fira Code" pitchFamily="49" charset="0"/>
              </a:rPr>
              <a:t> </a:t>
            </a:r>
            <a:r>
              <a:rPr lang="en-GB" dirty="0" err="1">
                <a:solidFill>
                  <a:srgbClr val="000000"/>
                </a:solidFill>
                <a:latin typeface="Fira Code" pitchFamily="49" charset="0"/>
                <a:ea typeface="Fira Code" pitchFamily="49" charset="0"/>
                <a:cs typeface="Fira Code" pitchFamily="49" charset="0"/>
              </a:rPr>
              <a:t>i</a:t>
            </a:r>
            <a:endParaRPr lang="en-GB" dirty="0">
              <a:solidFill>
                <a:srgbClr val="000000"/>
              </a:solidFill>
              <a:latin typeface="Fira Code" pitchFamily="49" charset="0"/>
              <a:ea typeface="Fira Code" pitchFamily="49" charset="0"/>
              <a:cs typeface="Fira Code" pitchFamily="49" charset="0"/>
            </a:endParaRPr>
          </a:p>
          <a:p>
            <a:endParaRPr lang="en-GB" dirty="0">
              <a:solidFill>
                <a:srgbClr val="000000"/>
              </a:solidFill>
              <a:latin typeface="Fira Code" pitchFamily="49" charset="0"/>
              <a:ea typeface="Fira Code" pitchFamily="49" charset="0"/>
              <a:cs typeface="Fira Code" pitchFamily="49" charset="0"/>
            </a:endParaRP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CFFCC136-0BBD-E8BD-BC6E-2DC3EADF0797}"/>
                  </a:ext>
                </a:extLst>
              </p:cNvPr>
              <p:cNvSpPr txBox="1"/>
              <p:nvPr/>
            </p:nvSpPr>
            <p:spPr>
              <a:xfrm>
                <a:off x="3354015" y="5677138"/>
                <a:ext cx="7030720"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GB" sz="2800" b="0" i="1" smtClean="0">
                          <a:latin typeface="Cambria Math" panose="02040503050406030204" pitchFamily="18" charset="0"/>
                        </a:rPr>
                        <m:t>𝑖</m:t>
                      </m:r>
                      <m:r>
                        <a:rPr lang="en-GB" sz="2800" b="0" i="1" smtClean="0">
                          <a:latin typeface="Cambria Math" panose="02040503050406030204" pitchFamily="18" charset="0"/>
                        </a:rPr>
                        <m:t>=</m:t>
                      </m:r>
                      <m:d>
                        <m:dPr>
                          <m:begChr m:val="|"/>
                          <m:endChr m:val="|"/>
                          <m:ctrlPr>
                            <a:rPr lang="en-GB" sz="2800" b="0" i="1" smtClean="0">
                              <a:latin typeface="Cambria Math" panose="02040503050406030204" pitchFamily="18" charset="0"/>
                            </a:rPr>
                          </m:ctrlPr>
                        </m:dPr>
                        <m:e>
                          <m:sSub>
                            <m:sSubPr>
                              <m:ctrlPr>
                                <a:rPr lang="en-GB" sz="2800" b="0" i="1" smtClean="0">
                                  <a:latin typeface="Cambria Math" panose="02040503050406030204" pitchFamily="18" charset="0"/>
                                  <a:ea typeface="Cambria Math" panose="02040503050406030204" pitchFamily="18" charset="0"/>
                                </a:rPr>
                              </m:ctrlPr>
                            </m:sSubPr>
                            <m:e>
                              <m:r>
                                <m:rPr>
                                  <m:sty m:val="p"/>
                                </m:rPr>
                                <a:rPr lang="el-GR" sz="2800" b="0" i="1" smtClean="0">
                                  <a:latin typeface="Cambria Math" panose="02040503050406030204" pitchFamily="18" charset="0"/>
                                  <a:ea typeface="Cambria Math" panose="02040503050406030204" pitchFamily="18" charset="0"/>
                                </a:rPr>
                                <m:t>Γ</m:t>
                              </m:r>
                            </m:e>
                            <m:sub>
                              <m:r>
                                <a:rPr lang="en-GB" sz="2800" b="0" i="1" smtClean="0">
                                  <a:latin typeface="Cambria Math" panose="02040503050406030204" pitchFamily="18" charset="0"/>
                                  <a:ea typeface="Cambria Math" panose="02040503050406030204" pitchFamily="18" charset="0"/>
                                </a:rPr>
                                <m:t>𝑢𝑠𝑒</m:t>
                              </m:r>
                              <m:r>
                                <a:rPr lang="en-GB" sz="2800" b="0" i="1" smtClean="0">
                                  <a:latin typeface="Cambria Math" panose="02040503050406030204" pitchFamily="18" charset="0"/>
                                  <a:ea typeface="Cambria Math" panose="02040503050406030204" pitchFamily="18" charset="0"/>
                                </a:rPr>
                                <m:t>−</m:t>
                              </m:r>
                              <m:r>
                                <a:rPr lang="en-GB" sz="2800" b="0" i="1" smtClean="0">
                                  <a:latin typeface="Cambria Math" panose="02040503050406030204" pitchFamily="18" charset="0"/>
                                  <a:ea typeface="Cambria Math" panose="02040503050406030204" pitchFamily="18" charset="0"/>
                                </a:rPr>
                                <m:t>𝑠𝑖𝑡𝑒</m:t>
                              </m:r>
                            </m:sub>
                          </m:sSub>
                        </m:e>
                      </m:d>
                      <m:r>
                        <a:rPr lang="en-GB" sz="2800" b="0" i="1" smtClean="0">
                          <a:latin typeface="Cambria Math" panose="02040503050406030204" pitchFamily="18" charset="0"/>
                        </a:rPr>
                        <m:t>−|</m:t>
                      </m:r>
                      <m:sSub>
                        <m:sSubPr>
                          <m:ctrlPr>
                            <a:rPr lang="en-GB" sz="2800" b="0" i="1" smtClean="0">
                              <a:latin typeface="Cambria Math" panose="02040503050406030204" pitchFamily="18" charset="0"/>
                            </a:rPr>
                          </m:ctrlPr>
                        </m:sSubPr>
                        <m:e>
                          <m:r>
                            <m:rPr>
                              <m:sty m:val="p"/>
                            </m:rPr>
                            <a:rPr lang="el-GR" sz="2800" b="0" i="1" smtClean="0">
                              <a:latin typeface="Cambria Math" panose="02040503050406030204" pitchFamily="18" charset="0"/>
                              <a:ea typeface="Cambria Math" panose="02040503050406030204" pitchFamily="18" charset="0"/>
                            </a:rPr>
                            <m:t>Γ</m:t>
                          </m:r>
                        </m:e>
                        <m:sub>
                          <m:r>
                            <a:rPr lang="en-GB" sz="2800" b="0" i="1" smtClean="0">
                              <a:latin typeface="Cambria Math" panose="02040503050406030204" pitchFamily="18" charset="0"/>
                            </a:rPr>
                            <m:t>𝑏𝑖𝑛𝑑</m:t>
                          </m:r>
                          <m:r>
                            <a:rPr lang="en-GB" sz="2800" b="0" i="1" smtClean="0">
                              <a:latin typeface="Cambria Math" panose="02040503050406030204" pitchFamily="18" charset="0"/>
                            </a:rPr>
                            <m:t>−</m:t>
                          </m:r>
                          <m:r>
                            <a:rPr lang="en-GB" sz="2800" b="0" i="1" smtClean="0">
                              <a:latin typeface="Cambria Math" panose="02040503050406030204" pitchFamily="18" charset="0"/>
                            </a:rPr>
                            <m:t>𝑠𝑖𝑡𝑒</m:t>
                          </m:r>
                        </m:sub>
                      </m:sSub>
                      <m:r>
                        <a:rPr lang="en-GB" sz="2800" b="0" i="1" smtClean="0">
                          <a:latin typeface="Cambria Math" panose="02040503050406030204" pitchFamily="18" charset="0"/>
                        </a:rPr>
                        <m:t>|</m:t>
                      </m:r>
                    </m:oMath>
                  </m:oMathPara>
                </a14:m>
                <a:endParaRPr lang="en-GB" sz="2800" dirty="0"/>
              </a:p>
            </p:txBody>
          </p:sp>
        </mc:Choice>
        <mc:Fallback xmlns="">
          <p:sp>
            <p:nvSpPr>
              <p:cNvPr id="3" name="TextBox 2">
                <a:extLst>
                  <a:ext uri="{FF2B5EF4-FFF2-40B4-BE49-F238E27FC236}">
                    <a16:creationId xmlns:a16="http://schemas.microsoft.com/office/drawing/2014/main" id="{CFFCC136-0BBD-E8BD-BC6E-2DC3EADF0797}"/>
                  </a:ext>
                </a:extLst>
              </p:cNvPr>
              <p:cNvSpPr txBox="1">
                <a:spLocks noRot="1" noChangeAspect="1" noMove="1" noResize="1" noEditPoints="1" noAdjustHandles="1" noChangeArrowheads="1" noChangeShapeType="1" noTextEdit="1"/>
              </p:cNvSpPr>
              <p:nvPr/>
            </p:nvSpPr>
            <p:spPr>
              <a:xfrm>
                <a:off x="3354015" y="5677138"/>
                <a:ext cx="7030720" cy="430887"/>
              </a:xfrm>
              <a:prstGeom prst="rect">
                <a:avLst/>
              </a:prstGeom>
              <a:blipFill>
                <a:blip r:embed="rId9"/>
                <a:stretch>
                  <a:fillRect b="-3428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68118E44-5EF1-8591-7CEB-BE67F09FC90D}"/>
                  </a:ext>
                </a:extLst>
              </p:cNvPr>
              <p:cNvSpPr txBox="1"/>
              <p:nvPr/>
            </p:nvSpPr>
            <p:spPr>
              <a:xfrm>
                <a:off x="1807264" y="6069174"/>
                <a:ext cx="7030720"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GB" sz="2800" i="1" smtClean="0">
                              <a:latin typeface="Cambria Math" panose="02040503050406030204" pitchFamily="18" charset="0"/>
                            </a:rPr>
                          </m:ctrlPr>
                        </m:dPr>
                        <m:e>
                          <m:sSub>
                            <m:sSubPr>
                              <m:ctrlPr>
                                <a:rPr lang="en-GB" sz="2800" i="1">
                                  <a:latin typeface="Cambria Math" panose="02040503050406030204" pitchFamily="18" charset="0"/>
                                </a:rPr>
                              </m:ctrlPr>
                            </m:sSubPr>
                            <m:e>
                              <m:r>
                                <m:rPr>
                                  <m:sty m:val="p"/>
                                </m:rPr>
                                <a:rPr lang="el-GR" sz="2800" i="1">
                                  <a:latin typeface="Cambria Math" panose="02040503050406030204" pitchFamily="18" charset="0"/>
                                  <a:ea typeface="Cambria Math" panose="02040503050406030204" pitchFamily="18" charset="0"/>
                                </a:rPr>
                                <m:t>Γ</m:t>
                              </m:r>
                            </m:e>
                            <m:sub>
                              <m:r>
                                <a:rPr lang="en-GB" sz="2800" i="1">
                                  <a:latin typeface="Cambria Math" panose="02040503050406030204" pitchFamily="18" charset="0"/>
                                </a:rPr>
                                <m:t>𝑏𝑖𝑛𝑑</m:t>
                              </m:r>
                              <m:r>
                                <a:rPr lang="en-GB" sz="2800" i="1">
                                  <a:latin typeface="Cambria Math" panose="02040503050406030204" pitchFamily="18" charset="0"/>
                                </a:rPr>
                                <m:t>−</m:t>
                              </m:r>
                              <m:r>
                                <a:rPr lang="en-GB" sz="2800" i="1">
                                  <a:latin typeface="Cambria Math" panose="02040503050406030204" pitchFamily="18" charset="0"/>
                                </a:rPr>
                                <m:t>𝑠𝑖𝑡𝑒</m:t>
                              </m:r>
                            </m:sub>
                          </m:sSub>
                        </m:e>
                      </m:d>
                      <m:r>
                        <a:rPr lang="en-GB" sz="2800" b="0" i="1" smtClean="0">
                          <a:latin typeface="Cambria Math" panose="02040503050406030204" pitchFamily="18" charset="0"/>
                        </a:rPr>
                        <m:t>=</m:t>
                      </m:r>
                      <m:d>
                        <m:dPr>
                          <m:begChr m:val="|"/>
                          <m:endChr m:val="|"/>
                          <m:ctrlPr>
                            <a:rPr lang="en-GB" sz="2800" b="0" i="1" smtClean="0">
                              <a:latin typeface="Cambria Math" panose="02040503050406030204" pitchFamily="18" charset="0"/>
                            </a:rPr>
                          </m:ctrlPr>
                        </m:dPr>
                        <m:e>
                          <m:sSub>
                            <m:sSubPr>
                              <m:ctrlPr>
                                <a:rPr lang="en-GB" sz="2800" b="0" i="1" smtClean="0">
                                  <a:latin typeface="Cambria Math" panose="02040503050406030204" pitchFamily="18" charset="0"/>
                                  <a:ea typeface="Cambria Math" panose="02040503050406030204" pitchFamily="18" charset="0"/>
                                </a:rPr>
                              </m:ctrlPr>
                            </m:sSubPr>
                            <m:e>
                              <m:r>
                                <m:rPr>
                                  <m:sty m:val="p"/>
                                </m:rPr>
                                <a:rPr lang="el-GR" sz="2800" b="0" i="1" smtClean="0">
                                  <a:latin typeface="Cambria Math" panose="02040503050406030204" pitchFamily="18" charset="0"/>
                                  <a:ea typeface="Cambria Math" panose="02040503050406030204" pitchFamily="18" charset="0"/>
                                </a:rPr>
                                <m:t>Γ</m:t>
                              </m:r>
                            </m:e>
                            <m:sub>
                              <m:r>
                                <a:rPr lang="en-GB" sz="2800" b="0" i="1" smtClean="0">
                                  <a:latin typeface="Cambria Math" panose="02040503050406030204" pitchFamily="18" charset="0"/>
                                  <a:ea typeface="Cambria Math" panose="02040503050406030204" pitchFamily="18" charset="0"/>
                                </a:rPr>
                                <m:t>𝑢𝑠𝑒</m:t>
                              </m:r>
                              <m:r>
                                <a:rPr lang="en-GB" sz="2800" b="0" i="1" smtClean="0">
                                  <a:latin typeface="Cambria Math" panose="02040503050406030204" pitchFamily="18" charset="0"/>
                                  <a:ea typeface="Cambria Math" panose="02040503050406030204" pitchFamily="18" charset="0"/>
                                </a:rPr>
                                <m:t>−</m:t>
                              </m:r>
                              <m:r>
                                <a:rPr lang="en-GB" sz="2800" b="0" i="1" smtClean="0">
                                  <a:latin typeface="Cambria Math" panose="02040503050406030204" pitchFamily="18" charset="0"/>
                                  <a:ea typeface="Cambria Math" panose="02040503050406030204" pitchFamily="18" charset="0"/>
                                </a:rPr>
                                <m:t>𝑠𝑖𝑡𝑒</m:t>
                              </m:r>
                            </m:sub>
                          </m:sSub>
                        </m:e>
                      </m:d>
                      <m:r>
                        <a:rPr lang="en-GB" sz="2800" b="0" i="1" smtClean="0">
                          <a:latin typeface="Cambria Math" panose="02040503050406030204" pitchFamily="18" charset="0"/>
                        </a:rPr>
                        <m:t>−</m:t>
                      </m:r>
                      <m:r>
                        <a:rPr lang="en-GB" sz="2800" b="0" i="1" smtClean="0">
                          <a:latin typeface="Cambria Math" panose="02040503050406030204" pitchFamily="18" charset="0"/>
                        </a:rPr>
                        <m:t>𝑖</m:t>
                      </m:r>
                    </m:oMath>
                  </m:oMathPara>
                </a14:m>
                <a:endParaRPr lang="en-GB" sz="2800" dirty="0"/>
              </a:p>
            </p:txBody>
          </p:sp>
        </mc:Choice>
        <mc:Fallback xmlns="">
          <p:sp>
            <p:nvSpPr>
              <p:cNvPr id="10" name="TextBox 9">
                <a:extLst>
                  <a:ext uri="{FF2B5EF4-FFF2-40B4-BE49-F238E27FC236}">
                    <a16:creationId xmlns:a16="http://schemas.microsoft.com/office/drawing/2014/main" id="{68118E44-5EF1-8591-7CEB-BE67F09FC90D}"/>
                  </a:ext>
                </a:extLst>
              </p:cNvPr>
              <p:cNvSpPr txBox="1">
                <a:spLocks noRot="1" noChangeAspect="1" noMove="1" noResize="1" noEditPoints="1" noAdjustHandles="1" noChangeArrowheads="1" noChangeShapeType="1" noTextEdit="1"/>
              </p:cNvSpPr>
              <p:nvPr/>
            </p:nvSpPr>
            <p:spPr>
              <a:xfrm>
                <a:off x="1807264" y="6069174"/>
                <a:ext cx="7030720" cy="430887"/>
              </a:xfrm>
              <a:prstGeom prst="rect">
                <a:avLst/>
              </a:prstGeom>
              <a:blipFill>
                <a:blip r:embed="rId10"/>
                <a:stretch>
                  <a:fillRect b="-14706"/>
                </a:stretch>
              </a:blipFill>
            </p:spPr>
            <p:txBody>
              <a:bodyPr/>
              <a:lstStyle/>
              <a:p>
                <a:r>
                  <a:rPr lang="en-GB">
                    <a:noFill/>
                  </a:rPr>
                  <a:t> </a:t>
                </a:r>
              </a:p>
            </p:txBody>
          </p:sp>
        </mc:Fallback>
      </mc:AlternateContent>
    </p:spTree>
    <p:extLst>
      <p:ext uri="{BB962C8B-B14F-4D97-AF65-F5344CB8AC3E}">
        <p14:creationId xmlns:p14="http://schemas.microsoft.com/office/powerpoint/2010/main" val="2608253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ppt_y</p:attrName>
                                        </p:attrNameLst>
                                      </p:cBhvr>
                                      <p:tavLst>
                                        <p:tav tm="0">
                                          <p:val>
                                            <p:strVal val="#ppt_y+#ppt_h*1.125000"/>
                                          </p:val>
                                        </p:tav>
                                        <p:tav tm="100000">
                                          <p:val>
                                            <p:strVal val="#ppt_y"/>
                                          </p:val>
                                        </p:tav>
                                      </p:tavLst>
                                    </p:anim>
                                    <p:animEffect transition="in" filter="wipe(up)">
                                      <p:cBhvr>
                                        <p:cTn id="8" dur="500"/>
                                        <p:tgtEl>
                                          <p:spTgt spid="2"/>
                                        </p:tgtEl>
                                      </p:cBhvr>
                                    </p:animEffec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0" grpId="0"/>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9E0101D-A154-FD18-5C68-EFB22BFD75B4}"/>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20000"/>
                    </a14:imgEffect>
                  </a14:imgLayer>
                </a14:imgProps>
              </a:ext>
            </a:extLst>
          </a:blip>
          <a:stretch>
            <a:fillRect/>
          </a:stretch>
        </p:blipFill>
        <p:spPr>
          <a:xfrm>
            <a:off x="1943100" y="577850"/>
            <a:ext cx="7772400" cy="5336097"/>
          </a:xfrm>
          <a:prstGeom prst="rect">
            <a:avLst/>
          </a:prstGeom>
        </p:spPr>
      </p:pic>
      <p:sp>
        <p:nvSpPr>
          <p:cNvPr id="13" name="Slide Number Placeholder 12">
            <a:extLst>
              <a:ext uri="{FF2B5EF4-FFF2-40B4-BE49-F238E27FC236}">
                <a16:creationId xmlns:a16="http://schemas.microsoft.com/office/drawing/2014/main" id="{0C624537-A592-CA45-F434-CC7BA793A470}"/>
              </a:ext>
            </a:extLst>
          </p:cNvPr>
          <p:cNvSpPr>
            <a:spLocks noGrp="1"/>
          </p:cNvSpPr>
          <p:nvPr>
            <p:ph type="sldNum" sz="quarter" idx="12"/>
          </p:nvPr>
        </p:nvSpPr>
        <p:spPr/>
        <p:txBody>
          <a:bodyPr/>
          <a:lstStyle/>
          <a:p>
            <a:fld id="{6B547C04-AA2C-754F-9E4E-F6B7B0201F60}" type="slidenum">
              <a:rPr lang="en-US" smtClean="0"/>
              <a:pPr/>
              <a:t>71</a:t>
            </a:fld>
            <a:endParaRPr lang="en-US"/>
          </a:p>
        </p:txBody>
      </p:sp>
    </p:spTree>
    <p:extLst>
      <p:ext uri="{BB962C8B-B14F-4D97-AF65-F5344CB8AC3E}">
        <p14:creationId xmlns:p14="http://schemas.microsoft.com/office/powerpoint/2010/main" val="17083614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4579C-C133-E13D-1987-89BDE3D08B21}"/>
              </a:ext>
            </a:extLst>
          </p:cNvPr>
          <p:cNvSpPr>
            <a:spLocks noGrp="1"/>
          </p:cNvSpPr>
          <p:nvPr>
            <p:ph type="title"/>
          </p:nvPr>
        </p:nvSpPr>
        <p:spPr/>
        <p:txBody>
          <a:bodyPr/>
          <a:lstStyle/>
          <a:p>
            <a:r>
              <a:rPr lang="en-US"/>
              <a:t>Style</a:t>
            </a:r>
          </a:p>
        </p:txBody>
      </p:sp>
      <p:sp>
        <p:nvSpPr>
          <p:cNvPr id="3" name="Content Placeholder 2">
            <a:extLst>
              <a:ext uri="{FF2B5EF4-FFF2-40B4-BE49-F238E27FC236}">
                <a16:creationId xmlns:a16="http://schemas.microsoft.com/office/drawing/2014/main" id="{F51E686F-7242-38AF-8439-DB90A0DA578F}"/>
              </a:ext>
            </a:extLst>
          </p:cNvPr>
          <p:cNvSpPr>
            <a:spLocks noGrp="1"/>
          </p:cNvSpPr>
          <p:nvPr>
            <p:ph idx="1"/>
          </p:nvPr>
        </p:nvSpPr>
        <p:spPr/>
        <p:txBody>
          <a:bodyPr/>
          <a:lstStyle/>
          <a:p>
            <a:pPr marL="0" indent="0">
              <a:buNone/>
            </a:pPr>
            <a:r>
              <a:rPr lang="en-GB" b="1">
                <a:ln w="3175">
                  <a:solidFill>
                    <a:schemeClr val="accent2"/>
                  </a:solidFill>
                  <a:prstDash val="solid"/>
                </a:ln>
                <a:latin typeface="APPLE CHANCERY" panose="03020702040506060504" pitchFamily="66" charset="-79"/>
                <a:cs typeface="APPLE CHANCERY" panose="03020702040506060504" pitchFamily="66" charset="-79"/>
              </a:rPr>
              <a:t>Titles</a:t>
            </a:r>
            <a:endParaRPr lang="en-GB" sz="2800" b="1">
              <a:ln w="3175">
                <a:solidFill>
                  <a:schemeClr val="accent2"/>
                </a:solidFill>
                <a:prstDash val="solid"/>
              </a:ln>
              <a:latin typeface="APPLE CHANCERY" panose="03020702040506060504" pitchFamily="66" charset="-79"/>
              <a:cs typeface="APPLE CHANCERY" panose="03020702040506060504" pitchFamily="66" charset="-79"/>
            </a:endParaRPr>
          </a:p>
          <a:p>
            <a:pPr marL="0" indent="0">
              <a:buNone/>
            </a:pPr>
            <a:r>
              <a:rPr lang="en-US"/>
              <a:t>Text font</a:t>
            </a:r>
          </a:p>
          <a:p>
            <a:pPr marL="0" indent="0">
              <a:buNone/>
            </a:pPr>
            <a:r>
              <a:rPr lang="en-US" sz="1800">
                <a:latin typeface="Fira Code" pitchFamily="49" charset="0"/>
                <a:ea typeface="Fira Code" pitchFamily="49" charset="0"/>
                <a:cs typeface="Fira Code" pitchFamily="49" charset="0"/>
              </a:rPr>
              <a:t>Code font</a:t>
            </a:r>
          </a:p>
        </p:txBody>
      </p:sp>
      <p:sp>
        <p:nvSpPr>
          <p:cNvPr id="5" name="Slide Number Placeholder 4">
            <a:extLst>
              <a:ext uri="{FF2B5EF4-FFF2-40B4-BE49-F238E27FC236}">
                <a16:creationId xmlns:a16="http://schemas.microsoft.com/office/drawing/2014/main" id="{114C19CD-0B47-1E63-2D3E-60A60B59C4F9}"/>
              </a:ext>
            </a:extLst>
          </p:cNvPr>
          <p:cNvSpPr>
            <a:spLocks noGrp="1"/>
          </p:cNvSpPr>
          <p:nvPr>
            <p:ph type="sldNum" sz="quarter" idx="12"/>
          </p:nvPr>
        </p:nvSpPr>
        <p:spPr/>
        <p:txBody>
          <a:bodyPr/>
          <a:lstStyle/>
          <a:p>
            <a:fld id="{6B547C04-AA2C-754F-9E4E-F6B7B0201F60}" type="slidenum">
              <a:rPr lang="en-US" smtClean="0"/>
              <a:t>72</a:t>
            </a:fld>
            <a:endParaRPr lang="en-US"/>
          </a:p>
        </p:txBody>
      </p:sp>
    </p:spTree>
    <p:extLst>
      <p:ext uri="{BB962C8B-B14F-4D97-AF65-F5344CB8AC3E}">
        <p14:creationId xmlns:p14="http://schemas.microsoft.com/office/powerpoint/2010/main" val="352103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6F4A7B-0B63-D676-6C18-11CDAF562039}"/>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5D3352A6-1018-8003-65EE-9DF37A9DA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E44A087D-89A7-647A-0AD2-AA737B238BF3}"/>
              </a:ext>
            </a:extLst>
          </p:cNvPr>
          <p:cNvPicPr>
            <a:picLocks noChangeAspect="1"/>
          </p:cNvPicPr>
          <p:nvPr/>
        </p:nvPicPr>
        <p:blipFill>
          <a:blip r:embed="rId3"/>
          <a:srcRect l="59712" t="11438" b="8790"/>
          <a:stretch>
            <a:fillRect/>
          </a:stretch>
        </p:blipFill>
        <p:spPr>
          <a:xfrm>
            <a:off x="7434503" y="-5684138"/>
            <a:ext cx="19466566" cy="27174332"/>
          </a:xfrm>
          <a:prstGeom prst="rect">
            <a:avLst/>
          </a:prstGeom>
        </p:spPr>
      </p:pic>
      <p:sp>
        <p:nvSpPr>
          <p:cNvPr id="22" name="Extract 21">
            <a:extLst>
              <a:ext uri="{FF2B5EF4-FFF2-40B4-BE49-F238E27FC236}">
                <a16:creationId xmlns:a16="http://schemas.microsoft.com/office/drawing/2014/main" id="{91CD4BD2-B479-0E33-7689-563B5B8A00E8}"/>
              </a:ext>
            </a:extLst>
          </p:cNvPr>
          <p:cNvSpPr/>
          <p:nvPr/>
        </p:nvSpPr>
        <p:spPr>
          <a:xfrm>
            <a:off x="10496708" y="3022521"/>
            <a:ext cx="590550" cy="533400"/>
          </a:xfrm>
          <a:prstGeom prst="flowChartExtra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64D56ECF-9E85-5EEE-766F-3F6D04C5BD7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rot="20449702" flipH="1">
            <a:off x="7680964" y="2864825"/>
            <a:ext cx="2899548" cy="1990668"/>
          </a:xfrm>
          <a:prstGeom prst="rect">
            <a:avLst/>
          </a:prstGeom>
        </p:spPr>
      </p:pic>
      <p:sp>
        <p:nvSpPr>
          <p:cNvPr id="3" name="TextBox 2">
            <a:extLst>
              <a:ext uri="{FF2B5EF4-FFF2-40B4-BE49-F238E27FC236}">
                <a16:creationId xmlns:a16="http://schemas.microsoft.com/office/drawing/2014/main" id="{8B04ED6A-550C-F039-4D6F-660502CC5F80}"/>
              </a:ext>
            </a:extLst>
          </p:cNvPr>
          <p:cNvSpPr txBox="1"/>
          <p:nvPr/>
        </p:nvSpPr>
        <p:spPr>
          <a:xfrm>
            <a:off x="2514600" y="691397"/>
            <a:ext cx="6096000" cy="769441"/>
          </a:xfrm>
          <a:prstGeom prst="rect">
            <a:avLst/>
          </a:prstGeom>
          <a:noFill/>
        </p:spPr>
        <p:txBody>
          <a:bodyPr wrap="square">
            <a:spAutoFit/>
          </a:bodyPr>
          <a:lstStyle/>
          <a:p>
            <a:r>
              <a:rPr lang="en-GB" sz="4400" b="1">
                <a:ln w="3175">
                  <a:solidFill>
                    <a:schemeClr val="accent2"/>
                  </a:solidFill>
                  <a:prstDash val="solid"/>
                </a:ln>
                <a:latin typeface="APPLE CHANCERY" panose="03020702040506060504" pitchFamily="66" charset="-79"/>
                <a:cs typeface="APPLE CHANCERY" panose="03020702040506060504" pitchFamily="66" charset="-79"/>
              </a:rPr>
              <a:t>HOAS</a:t>
            </a:r>
            <a:endParaRPr lang="en-US"/>
          </a:p>
        </p:txBody>
      </p:sp>
      <p:sp>
        <p:nvSpPr>
          <p:cNvPr id="4" name="TextBox 3">
            <a:extLst>
              <a:ext uri="{FF2B5EF4-FFF2-40B4-BE49-F238E27FC236}">
                <a16:creationId xmlns:a16="http://schemas.microsoft.com/office/drawing/2014/main" id="{E6491E2F-D599-614C-77E2-1AD3690A6709}"/>
              </a:ext>
            </a:extLst>
          </p:cNvPr>
          <p:cNvSpPr txBox="1"/>
          <p:nvPr/>
        </p:nvSpPr>
        <p:spPr>
          <a:xfrm>
            <a:off x="2511138" y="1276172"/>
            <a:ext cx="6099462" cy="369332"/>
          </a:xfrm>
          <a:prstGeom prst="rect">
            <a:avLst/>
          </a:prstGeom>
          <a:noFill/>
        </p:spPr>
        <p:txBody>
          <a:bodyPr wrap="square">
            <a:spAutoFit/>
          </a:bodyPr>
          <a:lstStyle/>
          <a:p>
            <a:r>
              <a:rPr lang="en-GB">
                <a:effectLst/>
              </a:rPr>
              <a:t>[</a:t>
            </a:r>
            <a:r>
              <a:rPr lang="en-GB">
                <a:effectLst/>
                <a:latin typeface="Helvetica" pitchFamily="2" charset="0"/>
              </a:rPr>
              <a:t>Huet and Lang 1978]</a:t>
            </a:r>
          </a:p>
        </p:txBody>
      </p:sp>
      <p:pic>
        <p:nvPicPr>
          <p:cNvPr id="5" name="Picture 4">
            <a:extLst>
              <a:ext uri="{FF2B5EF4-FFF2-40B4-BE49-F238E27FC236}">
                <a16:creationId xmlns:a16="http://schemas.microsoft.com/office/drawing/2014/main" id="{D123A435-3E32-96C2-7425-7C679793A28B}"/>
              </a:ext>
            </a:extLst>
          </p:cNvPr>
          <p:cNvPicPr>
            <a:picLocks noChangeAspect="1"/>
          </p:cNvPicPr>
          <p:nvPr/>
        </p:nvPicPr>
        <p:blipFill>
          <a:blip r:embed="rId6"/>
          <a:srcRect l="34518" t="2811" r="57506" b="83993"/>
          <a:stretch>
            <a:fillRect/>
          </a:stretch>
        </p:blipFill>
        <p:spPr>
          <a:xfrm>
            <a:off x="610306" y="411966"/>
            <a:ext cx="1030103" cy="1328307"/>
          </a:xfrm>
          <a:prstGeom prst="ellipse">
            <a:avLst/>
          </a:prstGeom>
        </p:spPr>
      </p:pic>
      <p:pic>
        <p:nvPicPr>
          <p:cNvPr id="6" name="Picture 5">
            <a:extLst>
              <a:ext uri="{FF2B5EF4-FFF2-40B4-BE49-F238E27FC236}">
                <a16:creationId xmlns:a16="http://schemas.microsoft.com/office/drawing/2014/main" id="{B63197BE-7F25-72EE-7E61-F85F16592072}"/>
              </a:ext>
            </a:extLst>
          </p:cNvPr>
          <p:cNvPicPr>
            <a:picLocks noChangeAspect="1"/>
          </p:cNvPicPr>
          <p:nvPr/>
        </p:nvPicPr>
        <p:blipFill>
          <a:blip r:embed="rId7"/>
          <a:srcRect l="71974" t="38374" r="14135" b="45692"/>
          <a:stretch>
            <a:fillRect/>
          </a:stretch>
        </p:blipFill>
        <p:spPr>
          <a:xfrm rot="18337746">
            <a:off x="1251199" y="457065"/>
            <a:ext cx="1336030" cy="1238102"/>
          </a:xfrm>
          <a:prstGeom prst="ellipse">
            <a:avLst/>
          </a:prstGeom>
        </p:spPr>
      </p:pic>
      <p:sp>
        <p:nvSpPr>
          <p:cNvPr id="7" name="TextBox 6">
            <a:extLst>
              <a:ext uri="{FF2B5EF4-FFF2-40B4-BE49-F238E27FC236}">
                <a16:creationId xmlns:a16="http://schemas.microsoft.com/office/drawing/2014/main" id="{8C4526EB-4DDF-2EF3-6F85-932652150AE6}"/>
              </a:ext>
            </a:extLst>
          </p:cNvPr>
          <p:cNvSpPr txBox="1"/>
          <p:nvPr/>
        </p:nvSpPr>
        <p:spPr>
          <a:xfrm>
            <a:off x="610306" y="2341329"/>
            <a:ext cx="7056718" cy="1938992"/>
          </a:xfrm>
          <a:prstGeom prst="rect">
            <a:avLst/>
          </a:prstGeom>
          <a:noFill/>
        </p:spPr>
        <p:txBody>
          <a:bodyPr wrap="square">
            <a:spAutoFit/>
          </a:bodyPr>
          <a:lstStyle/>
          <a:p>
            <a:pPr>
              <a:buNone/>
            </a:pPr>
            <a:r>
              <a:rPr lang="en-GB" sz="2400" dirty="0">
                <a:solidFill>
                  <a:srgbClr val="0000FF"/>
                </a:solidFill>
                <a:effectLst/>
                <a:latin typeface="Fira Code" pitchFamily="49" charset="0"/>
                <a:ea typeface="Fira Code" pitchFamily="49" charset="0"/>
                <a:cs typeface="Fira Code" pitchFamily="49" charset="0"/>
              </a:rPr>
              <a:t>data </a:t>
            </a:r>
            <a:r>
              <a:rPr lang="en-GB" sz="2400" dirty="0">
                <a:solidFill>
                  <a:srgbClr val="257FA0"/>
                </a:solidFill>
                <a:effectLst/>
                <a:latin typeface="Fira Code" pitchFamily="49" charset="0"/>
                <a:ea typeface="Fira Code" pitchFamily="49" charset="0"/>
                <a:cs typeface="Fira Code" pitchFamily="49" charset="0"/>
              </a:rPr>
              <a:t>HOAS </a:t>
            </a:r>
            <a:r>
              <a:rPr lang="en-GB" sz="2400" dirty="0">
                <a:solidFill>
                  <a:srgbClr val="000000"/>
                </a:solidFill>
                <a:effectLst/>
                <a:latin typeface="Fira Code" pitchFamily="49" charset="0"/>
                <a:ea typeface="Fira Code" pitchFamily="49" charset="0"/>
                <a:cs typeface="Fira Code" pitchFamily="49" charset="0"/>
              </a:rPr>
              <a:t>t </a:t>
            </a:r>
            <a:r>
              <a:rPr lang="en-GB" sz="2400" dirty="0">
                <a:solidFill>
                  <a:srgbClr val="0000FF"/>
                </a:solidFill>
                <a:effectLst/>
                <a:latin typeface="Fira Code" pitchFamily="49" charset="0"/>
                <a:ea typeface="Fira Code" pitchFamily="49" charset="0"/>
                <a:cs typeface="Fira Code" pitchFamily="49" charset="0"/>
              </a:rPr>
              <a:t>where</a:t>
            </a:r>
          </a:p>
          <a:p>
            <a:pPr>
              <a:buNone/>
            </a:pPr>
            <a:r>
              <a:rPr lang="en-GB" sz="2400" dirty="0">
                <a:solidFill>
                  <a:srgbClr val="257FA0"/>
                </a:solidFill>
                <a:effectLst/>
                <a:latin typeface="Fira Code" pitchFamily="49" charset="0"/>
                <a:ea typeface="Fira Code" pitchFamily="49" charset="0"/>
                <a:cs typeface="Fira Code" pitchFamily="49" charset="0"/>
              </a:rPr>
              <a:t>	Lam  </a:t>
            </a:r>
            <a:r>
              <a:rPr lang="en-GB" sz="2400" dirty="0">
                <a:solidFill>
                  <a:srgbClr val="0000FF"/>
                </a:solidFill>
                <a:latin typeface="Fira Code" pitchFamily="49" charset="0"/>
                <a:ea typeface="Fira Code" pitchFamily="49" charset="0"/>
                <a:cs typeface="Fira Code" pitchFamily="49" charset="0"/>
              </a:rPr>
              <a:t>:</a:t>
            </a:r>
            <a:r>
              <a:rPr lang="en-GB" sz="2400" dirty="0">
                <a:solidFill>
                  <a:srgbClr val="0000FF"/>
                </a:solidFill>
                <a:effectLst/>
                <a:latin typeface="Fira Code" pitchFamily="49" charset="0"/>
                <a:ea typeface="Fira Code" pitchFamily="49" charset="0"/>
                <a:cs typeface="Fira Code" pitchFamily="49" charset="0"/>
              </a:rPr>
              <a:t>: </a:t>
            </a:r>
            <a:r>
              <a:rPr lang="en-GB" sz="2400" dirty="0">
                <a:solidFill>
                  <a:srgbClr val="000000"/>
                </a:solidFill>
                <a:effectLst/>
                <a:highlight>
                  <a:srgbClr val="FFFC9B"/>
                </a:highlight>
                <a:latin typeface="Fira Code" pitchFamily="49" charset="0"/>
                <a:ea typeface="Fira Code" pitchFamily="49" charset="0"/>
                <a:cs typeface="Fira Code" pitchFamily="49" charset="0"/>
              </a:rPr>
              <a:t>(</a:t>
            </a:r>
            <a:r>
              <a:rPr lang="en-GB" sz="2400" dirty="0">
                <a:solidFill>
                  <a:srgbClr val="257FA0"/>
                </a:solidFill>
                <a:effectLst/>
                <a:highlight>
                  <a:srgbClr val="FFFC9B"/>
                </a:highlight>
                <a:latin typeface="Fira Code" pitchFamily="49" charset="0"/>
                <a:ea typeface="Fira Code" pitchFamily="49" charset="0"/>
                <a:cs typeface="Fira Code" pitchFamily="49" charset="0"/>
              </a:rPr>
              <a:t>HOAS </a:t>
            </a:r>
            <a:r>
              <a:rPr lang="en-GB" sz="2400" dirty="0">
                <a:solidFill>
                  <a:srgbClr val="000000"/>
                </a:solidFill>
                <a:effectLst/>
                <a:highlight>
                  <a:srgbClr val="FFFC9B"/>
                </a:highlight>
                <a:latin typeface="Fira Code" pitchFamily="49" charset="0"/>
                <a:ea typeface="Fira Code" pitchFamily="49" charset="0"/>
                <a:cs typeface="Fira Code" pitchFamily="49" charset="0"/>
              </a:rPr>
              <a:t>a </a:t>
            </a:r>
            <a:r>
              <a:rPr lang="en-GB" sz="2400" dirty="0">
                <a:solidFill>
                  <a:srgbClr val="0000FF"/>
                </a:solidFill>
                <a:effectLst/>
                <a:highlight>
                  <a:srgbClr val="FFFC9B"/>
                </a:highlight>
                <a:latin typeface="Fira Code" pitchFamily="49" charset="0"/>
                <a:ea typeface="Fira Code" pitchFamily="49" charset="0"/>
                <a:cs typeface="Fira Code" pitchFamily="49" charset="0"/>
              </a:rPr>
              <a:t>-&gt; </a:t>
            </a:r>
            <a:r>
              <a:rPr lang="en-GB" sz="2400" dirty="0">
                <a:solidFill>
                  <a:srgbClr val="257FA0"/>
                </a:solidFill>
                <a:effectLst/>
                <a:highlight>
                  <a:srgbClr val="FFFC9B"/>
                </a:highlight>
                <a:latin typeface="Fira Code" pitchFamily="49" charset="0"/>
                <a:ea typeface="Fira Code" pitchFamily="49" charset="0"/>
                <a:cs typeface="Fira Code" pitchFamily="49" charset="0"/>
              </a:rPr>
              <a:t>HOAS </a:t>
            </a:r>
            <a:r>
              <a:rPr lang="en-GB" sz="2400" dirty="0">
                <a:solidFill>
                  <a:srgbClr val="000000"/>
                </a:solidFill>
                <a:effectLst/>
                <a:highlight>
                  <a:srgbClr val="FFFC9B"/>
                </a:highlight>
                <a:latin typeface="Fira Code" pitchFamily="49" charset="0"/>
                <a:ea typeface="Fira Code" pitchFamily="49" charset="0"/>
                <a:cs typeface="Fira Code" pitchFamily="49" charset="0"/>
              </a:rPr>
              <a:t>b)</a:t>
            </a:r>
            <a:endParaRPr lang="en-GB" sz="2400" dirty="0">
              <a:solidFill>
                <a:srgbClr val="000000"/>
              </a:solidFill>
              <a:highlight>
                <a:srgbClr val="FFFFFF"/>
              </a:highlight>
              <a:latin typeface="Fira Code" pitchFamily="49" charset="0"/>
              <a:ea typeface="Fira Code" pitchFamily="49" charset="0"/>
              <a:cs typeface="Fira Code" pitchFamily="49" charset="0"/>
            </a:endParaRPr>
          </a:p>
          <a:p>
            <a:pPr>
              <a:buNone/>
            </a:pPr>
            <a:r>
              <a:rPr lang="en-GB" sz="2400" dirty="0">
                <a:solidFill>
                  <a:srgbClr val="000000"/>
                </a:solidFill>
                <a:effectLst/>
                <a:highlight>
                  <a:srgbClr val="FFFFFF"/>
                </a:highlight>
                <a:latin typeface="Fira Code" pitchFamily="49" charset="0"/>
                <a:ea typeface="Fira Code" pitchFamily="49" charset="0"/>
                <a:cs typeface="Fira Code" pitchFamily="49" charset="0"/>
              </a:rPr>
              <a:t>			 </a:t>
            </a:r>
            <a:r>
              <a:rPr lang="en-GB" sz="2400" dirty="0">
                <a:solidFill>
                  <a:srgbClr val="0000FF"/>
                </a:solidFill>
                <a:effectLst/>
                <a:latin typeface="Fira Code" pitchFamily="49" charset="0"/>
                <a:ea typeface="Fira Code" pitchFamily="49" charset="0"/>
                <a:cs typeface="Fira Code" pitchFamily="49" charset="0"/>
              </a:rPr>
              <a:t>-&gt; </a:t>
            </a:r>
            <a:r>
              <a:rPr lang="en-GB" sz="2400" dirty="0">
                <a:solidFill>
                  <a:srgbClr val="257FA0"/>
                </a:solidFill>
                <a:effectLst/>
                <a:latin typeface="Fira Code" pitchFamily="49" charset="0"/>
                <a:ea typeface="Fira Code" pitchFamily="49" charset="0"/>
                <a:cs typeface="Fira Code" pitchFamily="49" charset="0"/>
              </a:rPr>
              <a:t>HOAS </a:t>
            </a:r>
            <a:r>
              <a:rPr lang="en-GB" sz="2400" dirty="0">
                <a:solidFill>
                  <a:srgbClr val="000000"/>
                </a:solidFill>
                <a:effectLst/>
                <a:latin typeface="Fira Code" pitchFamily="49" charset="0"/>
                <a:ea typeface="Fira Code" pitchFamily="49" charset="0"/>
                <a:cs typeface="Fira Code" pitchFamily="49" charset="0"/>
              </a:rPr>
              <a:t>(a </a:t>
            </a:r>
            <a:r>
              <a:rPr lang="en-GB" sz="2400" dirty="0">
                <a:solidFill>
                  <a:srgbClr val="257FA0"/>
                </a:solidFill>
                <a:effectLst/>
                <a:latin typeface="Fira Code" pitchFamily="49" charset="0"/>
                <a:ea typeface="Fira Code" pitchFamily="49" charset="0"/>
                <a:cs typeface="Fira Code" pitchFamily="49" charset="0"/>
              </a:rPr>
              <a:t>:-&gt; </a:t>
            </a:r>
            <a:r>
              <a:rPr lang="en-GB" sz="2400" dirty="0">
                <a:solidFill>
                  <a:srgbClr val="000000"/>
                </a:solidFill>
                <a:effectLst/>
                <a:latin typeface="Fira Code" pitchFamily="49" charset="0"/>
                <a:ea typeface="Fira Code" pitchFamily="49" charset="0"/>
                <a:cs typeface="Fira Code" pitchFamily="49" charset="0"/>
              </a:rPr>
              <a:t>b)</a:t>
            </a:r>
            <a:endParaRPr lang="en-GB" sz="2400" dirty="0">
              <a:solidFill>
                <a:srgbClr val="257FA0"/>
              </a:solidFill>
              <a:effectLst/>
              <a:latin typeface="Fira Code" pitchFamily="49" charset="0"/>
              <a:ea typeface="Fira Code" pitchFamily="49" charset="0"/>
              <a:cs typeface="Fira Code" pitchFamily="49" charset="0"/>
            </a:endParaRPr>
          </a:p>
          <a:p>
            <a:r>
              <a:rPr lang="en-GB" sz="2400" dirty="0">
                <a:solidFill>
                  <a:srgbClr val="257FA0"/>
                </a:solidFill>
                <a:effectLst/>
                <a:latin typeface="Fira Code" pitchFamily="49" charset="0"/>
                <a:ea typeface="Fira Code" pitchFamily="49" charset="0"/>
                <a:cs typeface="Fira Code" pitchFamily="49" charset="0"/>
              </a:rPr>
              <a:t>	App  </a:t>
            </a:r>
            <a:r>
              <a:rPr lang="en-GB" sz="2400" dirty="0">
                <a:solidFill>
                  <a:srgbClr val="0000FF"/>
                </a:solidFill>
                <a:latin typeface="Fira Code" pitchFamily="49" charset="0"/>
                <a:ea typeface="Fira Code" pitchFamily="49" charset="0"/>
                <a:cs typeface="Fira Code" pitchFamily="49" charset="0"/>
              </a:rPr>
              <a:t>:</a:t>
            </a:r>
            <a:r>
              <a:rPr lang="en-GB" sz="2400" dirty="0">
                <a:solidFill>
                  <a:srgbClr val="0000FF"/>
                </a:solidFill>
                <a:effectLst/>
                <a:latin typeface="Fira Code" pitchFamily="49" charset="0"/>
                <a:ea typeface="Fira Code" pitchFamily="49" charset="0"/>
                <a:cs typeface="Fira Code" pitchFamily="49" charset="0"/>
              </a:rPr>
              <a:t>: </a:t>
            </a:r>
            <a:r>
              <a:rPr lang="en-GB" sz="2400" dirty="0">
                <a:solidFill>
                  <a:srgbClr val="257FA0"/>
                </a:solidFill>
                <a:effectLst/>
                <a:latin typeface="Fira Code" pitchFamily="49" charset="0"/>
                <a:ea typeface="Fira Code" pitchFamily="49" charset="0"/>
                <a:cs typeface="Fira Code" pitchFamily="49" charset="0"/>
              </a:rPr>
              <a:t>HOAS </a:t>
            </a:r>
            <a:r>
              <a:rPr lang="en-GB" sz="2400" dirty="0">
                <a:solidFill>
                  <a:srgbClr val="000000"/>
                </a:solidFill>
                <a:effectLst/>
                <a:latin typeface="Fira Code" pitchFamily="49" charset="0"/>
                <a:ea typeface="Fira Code" pitchFamily="49" charset="0"/>
                <a:cs typeface="Fira Code" pitchFamily="49" charset="0"/>
              </a:rPr>
              <a:t>(a </a:t>
            </a:r>
            <a:r>
              <a:rPr lang="en-GB" sz="2400" dirty="0">
                <a:solidFill>
                  <a:srgbClr val="257FA0"/>
                </a:solidFill>
                <a:effectLst/>
                <a:latin typeface="Fira Code" pitchFamily="49" charset="0"/>
                <a:ea typeface="Fira Code" pitchFamily="49" charset="0"/>
                <a:cs typeface="Fira Code" pitchFamily="49" charset="0"/>
              </a:rPr>
              <a:t>:-&gt; </a:t>
            </a:r>
            <a:r>
              <a:rPr lang="en-GB" sz="2400" dirty="0">
                <a:solidFill>
                  <a:srgbClr val="000000"/>
                </a:solidFill>
                <a:effectLst/>
                <a:latin typeface="Fira Code" pitchFamily="49" charset="0"/>
                <a:ea typeface="Fira Code" pitchFamily="49" charset="0"/>
                <a:cs typeface="Fira Code" pitchFamily="49" charset="0"/>
              </a:rPr>
              <a:t>b)</a:t>
            </a:r>
          </a:p>
          <a:p>
            <a:r>
              <a:rPr lang="en-GB" sz="2400" dirty="0">
                <a:solidFill>
                  <a:srgbClr val="000000"/>
                </a:solidFill>
                <a:latin typeface="Fira Code" pitchFamily="49" charset="0"/>
                <a:ea typeface="Fira Code" pitchFamily="49" charset="0"/>
                <a:cs typeface="Fira Code" pitchFamily="49" charset="0"/>
              </a:rPr>
              <a:t>		   </a:t>
            </a:r>
            <a:r>
              <a:rPr lang="en-GB" sz="2400" dirty="0">
                <a:solidFill>
                  <a:srgbClr val="0000FF"/>
                </a:solidFill>
                <a:effectLst/>
                <a:latin typeface="Fira Code" pitchFamily="49" charset="0"/>
                <a:ea typeface="Fira Code" pitchFamily="49" charset="0"/>
                <a:cs typeface="Fira Code" pitchFamily="49" charset="0"/>
              </a:rPr>
              <a:t>-&gt; </a:t>
            </a:r>
            <a:r>
              <a:rPr lang="en-GB" sz="2400" dirty="0">
                <a:solidFill>
                  <a:srgbClr val="000000"/>
                </a:solidFill>
                <a:latin typeface="Fira Code" pitchFamily="49" charset="0"/>
                <a:ea typeface="Fira Code" pitchFamily="49" charset="0"/>
                <a:cs typeface="Fira Code" pitchFamily="49" charset="0"/>
              </a:rPr>
              <a:t>(</a:t>
            </a:r>
            <a:r>
              <a:rPr lang="en-GB" sz="2400" dirty="0">
                <a:solidFill>
                  <a:srgbClr val="257FA0"/>
                </a:solidFill>
                <a:effectLst/>
                <a:latin typeface="Fira Code" pitchFamily="49" charset="0"/>
                <a:ea typeface="Fira Code" pitchFamily="49" charset="0"/>
                <a:cs typeface="Fira Code" pitchFamily="49" charset="0"/>
              </a:rPr>
              <a:t>HOAS </a:t>
            </a:r>
            <a:r>
              <a:rPr lang="en-GB" sz="2400" dirty="0">
                <a:solidFill>
                  <a:srgbClr val="000000"/>
                </a:solidFill>
                <a:effectLst/>
                <a:latin typeface="Fira Code" pitchFamily="49" charset="0"/>
                <a:ea typeface="Fira Code" pitchFamily="49" charset="0"/>
                <a:cs typeface="Fira Code" pitchFamily="49" charset="0"/>
              </a:rPr>
              <a:t>a </a:t>
            </a:r>
            <a:r>
              <a:rPr lang="en-GB" sz="2400" dirty="0">
                <a:solidFill>
                  <a:srgbClr val="0000FF"/>
                </a:solidFill>
                <a:effectLst/>
                <a:latin typeface="Fira Code" pitchFamily="49" charset="0"/>
                <a:ea typeface="Fira Code" pitchFamily="49" charset="0"/>
                <a:cs typeface="Fira Code" pitchFamily="49" charset="0"/>
              </a:rPr>
              <a:t>-&gt; </a:t>
            </a:r>
            <a:r>
              <a:rPr lang="en-GB" sz="2400" dirty="0">
                <a:solidFill>
                  <a:srgbClr val="257FA0"/>
                </a:solidFill>
                <a:effectLst/>
                <a:latin typeface="Fira Code" pitchFamily="49" charset="0"/>
                <a:ea typeface="Fira Code" pitchFamily="49" charset="0"/>
                <a:cs typeface="Fira Code" pitchFamily="49" charset="0"/>
              </a:rPr>
              <a:t>HOAS </a:t>
            </a:r>
            <a:r>
              <a:rPr lang="en-GB" sz="2400" dirty="0">
                <a:solidFill>
                  <a:srgbClr val="000000"/>
                </a:solidFill>
                <a:latin typeface="Fira Code" pitchFamily="49" charset="0"/>
                <a:ea typeface="Fira Code" pitchFamily="49" charset="0"/>
                <a:cs typeface="Fira Code" pitchFamily="49" charset="0"/>
              </a:rPr>
              <a:t>b)</a:t>
            </a:r>
            <a:endParaRPr lang="en-GB" sz="2400" dirty="0">
              <a:solidFill>
                <a:srgbClr val="257FA0"/>
              </a:solidFill>
              <a:effectLst/>
              <a:latin typeface="Fira Code" pitchFamily="49" charset="0"/>
              <a:ea typeface="Fira Code" pitchFamily="49" charset="0"/>
              <a:cs typeface="Fira Code" pitchFamily="49" charset="0"/>
            </a:endParaRPr>
          </a:p>
        </p:txBody>
      </p:sp>
      <p:sp>
        <p:nvSpPr>
          <p:cNvPr id="8" name="TextBox 7">
            <a:extLst>
              <a:ext uri="{FF2B5EF4-FFF2-40B4-BE49-F238E27FC236}">
                <a16:creationId xmlns:a16="http://schemas.microsoft.com/office/drawing/2014/main" id="{BE17F8E7-05F1-899F-6A89-3A13DC8788B7}"/>
              </a:ext>
            </a:extLst>
          </p:cNvPr>
          <p:cNvSpPr txBox="1"/>
          <p:nvPr/>
        </p:nvSpPr>
        <p:spPr>
          <a:xfrm>
            <a:off x="610306" y="4641949"/>
            <a:ext cx="6079972" cy="923330"/>
          </a:xfrm>
          <a:prstGeom prst="rect">
            <a:avLst/>
          </a:prstGeom>
          <a:noFill/>
        </p:spPr>
        <p:txBody>
          <a:bodyPr wrap="square">
            <a:spAutoFit/>
          </a:bodyPr>
          <a:lstStyle/>
          <a:p>
            <a:r>
              <a:rPr kumimoji="0" lang="en-GB" sz="1800" b="0" i="0" u="none" strike="noStrike" kern="1200" cap="none" spc="0" normalizeH="0" baseline="0" noProof="0" dirty="0">
                <a:ln>
                  <a:noFill/>
                </a:ln>
                <a:solidFill>
                  <a:srgbClr val="0F7001"/>
                </a:solidFill>
                <a:effectLst/>
                <a:uLnTx/>
                <a:uFillTx/>
                <a:latin typeface="JetBrains Mono" panose="02000009000000000000" pitchFamily="49" charset="0"/>
                <a:ea typeface="+mn-ea"/>
                <a:cs typeface="+mn-cs"/>
              </a:rPr>
              <a:t>-- </a:t>
            </a:r>
            <a:r>
              <a:rPr kumimoji="0" lang="en-GB" sz="1800" b="0" i="0" u="none" strike="noStrike" kern="1200" cap="none" spc="0" normalizeH="0" baseline="0" noProof="0" dirty="0">
                <a:ln>
                  <a:noFill/>
                </a:ln>
                <a:solidFill>
                  <a:srgbClr val="0F7001"/>
                </a:solidFill>
                <a:effectLst/>
                <a:uLnTx/>
                <a:uFillTx/>
                <a:latin typeface="Fira Code" pitchFamily="49" charset="0"/>
                <a:ea typeface="Fira Code" pitchFamily="49" charset="0"/>
                <a:cs typeface="Fira Code" pitchFamily="49" charset="0"/>
              </a:rPr>
              <a:t>Ergonomic </a:t>
            </a:r>
            <a:r>
              <a:rPr lang="en-GB" b="0" i="0" dirty="0">
                <a:solidFill>
                  <a:srgbClr val="CDCDCD"/>
                </a:solidFill>
                <a:effectLst/>
                <a:latin typeface="Google Sans"/>
              </a:rPr>
              <a:t>✅</a:t>
            </a:r>
            <a:endParaRPr lang="en-GB" dirty="0">
              <a:solidFill>
                <a:srgbClr val="000000"/>
              </a:solidFill>
              <a:effectLst/>
              <a:latin typeface="Fira Code" pitchFamily="49" charset="0"/>
              <a:ea typeface="Fira Code" pitchFamily="49" charset="0"/>
              <a:cs typeface="Fira Code" pitchFamily="49" charset="0"/>
            </a:endParaRPr>
          </a:p>
          <a:p>
            <a:pPr>
              <a:buNone/>
            </a:pPr>
            <a:r>
              <a:rPr lang="en-GB" dirty="0" err="1">
                <a:solidFill>
                  <a:srgbClr val="000000"/>
                </a:solidFill>
                <a:effectLst/>
                <a:latin typeface="Fira Code" pitchFamily="49" charset="0"/>
                <a:ea typeface="Fira Code" pitchFamily="49" charset="0"/>
                <a:cs typeface="Fira Code" pitchFamily="49" charset="0"/>
              </a:rPr>
              <a:t>tt</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Lam </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000000"/>
                </a:solidFill>
                <a:effectLst/>
                <a:highlight>
                  <a:srgbClr val="FFFC9B"/>
                </a:highlight>
                <a:latin typeface="Fira Code" pitchFamily="49" charset="0"/>
                <a:ea typeface="Fira Code" pitchFamily="49" charset="0"/>
                <a:cs typeface="Fira Code" pitchFamily="49" charset="0"/>
              </a:rPr>
              <a:t>\x</a:t>
            </a:r>
            <a:r>
              <a:rPr lang="en-GB" b="1" dirty="0">
                <a:solidFill>
                  <a:srgbClr val="000000"/>
                </a:solidFill>
                <a:effectLst/>
                <a:highlight>
                  <a:srgbClr val="FFFFFF"/>
                </a:highligh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Lam </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000000"/>
                </a:solidFill>
                <a:effectLst/>
                <a:highlight>
                  <a:srgbClr val="FFFC9B"/>
                </a:highlight>
                <a:latin typeface="Fira Code" pitchFamily="49" charset="0"/>
                <a:ea typeface="Fira Code" pitchFamily="49" charset="0"/>
                <a:cs typeface="Fira Code" pitchFamily="49" charset="0"/>
              </a:rPr>
              <a:t>\y</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000000"/>
                </a:solidFill>
                <a:effectLst/>
                <a:highlight>
                  <a:srgbClr val="FFFC9B"/>
                </a:highlight>
                <a:latin typeface="Fira Code" pitchFamily="49" charset="0"/>
                <a:ea typeface="Fira Code" pitchFamily="49" charset="0"/>
                <a:cs typeface="Fira Code" pitchFamily="49" charset="0"/>
              </a:rPr>
              <a:t>x</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F7001"/>
                </a:solidFill>
                <a:effectLst/>
                <a:latin typeface="Fira Code" pitchFamily="49" charset="0"/>
                <a:ea typeface="Fira Code" pitchFamily="49" charset="0"/>
                <a:cs typeface="Fira Code" pitchFamily="49" charset="0"/>
              </a:rPr>
              <a:t>-- </a:t>
            </a:r>
            <a:r>
              <a:rPr lang="el-GR" dirty="0">
                <a:solidFill>
                  <a:srgbClr val="0F7001"/>
                </a:solidFill>
                <a:effectLst/>
                <a:latin typeface="Fira Code" pitchFamily="49" charset="0"/>
                <a:ea typeface="Fira Code" pitchFamily="49" charset="0"/>
                <a:cs typeface="Fira Code" pitchFamily="49" charset="0"/>
              </a:rPr>
              <a:t>λ</a:t>
            </a:r>
            <a:r>
              <a:rPr lang="en-GB" dirty="0" err="1">
                <a:solidFill>
                  <a:srgbClr val="0F7001"/>
                </a:solidFill>
                <a:effectLst/>
                <a:latin typeface="Fira Code" pitchFamily="49" charset="0"/>
                <a:ea typeface="Fira Code" pitchFamily="49" charset="0"/>
                <a:cs typeface="Fira Code" pitchFamily="49" charset="0"/>
              </a:rPr>
              <a:t>xy</a:t>
            </a:r>
            <a:r>
              <a:rPr lang="en-GB" dirty="0">
                <a:solidFill>
                  <a:srgbClr val="0F7001"/>
                </a:solidFill>
                <a:effectLst/>
                <a:latin typeface="Fira Code" pitchFamily="49" charset="0"/>
                <a:ea typeface="Fira Code" pitchFamily="49" charset="0"/>
                <a:cs typeface="Fira Code" pitchFamily="49" charset="0"/>
              </a:rPr>
              <a:t>. x</a:t>
            </a:r>
            <a:endParaRPr lang="en-GB" dirty="0">
              <a:solidFill>
                <a:srgbClr val="0F7001"/>
              </a:solidFill>
              <a:latin typeface="Fira Code" pitchFamily="49" charset="0"/>
              <a:ea typeface="Fira Code" pitchFamily="49" charset="0"/>
              <a:cs typeface="Fira Code" pitchFamily="49" charset="0"/>
            </a:endParaRPr>
          </a:p>
          <a:p>
            <a:pPr>
              <a:buNone/>
            </a:pPr>
            <a:r>
              <a:rPr lang="en-GB" dirty="0">
                <a:solidFill>
                  <a:srgbClr val="000000"/>
                </a:solidFill>
                <a:effectLst/>
                <a:latin typeface="Fira Code" pitchFamily="49" charset="0"/>
                <a:ea typeface="Fira Code" pitchFamily="49" charset="0"/>
                <a:cs typeface="Fira Code" pitchFamily="49" charset="0"/>
              </a:rPr>
              <a:t>ff </a:t>
            </a:r>
            <a:r>
              <a:rPr lang="en-GB" dirty="0">
                <a:solidFill>
                  <a:srgbClr val="0000FF"/>
                </a:solidFill>
                <a:effectLst/>
                <a:latin typeface="Fira Code" pitchFamily="49" charset="0"/>
                <a:ea typeface="Fira Code" pitchFamily="49" charset="0"/>
                <a:cs typeface="Fira Code" pitchFamily="49" charset="0"/>
              </a:rPr>
              <a:t>= </a:t>
            </a:r>
            <a:r>
              <a:rPr lang="en-GB" dirty="0">
                <a:solidFill>
                  <a:srgbClr val="257FA0"/>
                </a:solidFill>
                <a:effectLst/>
                <a:latin typeface="Fira Code" pitchFamily="49" charset="0"/>
                <a:ea typeface="Fira Code" pitchFamily="49" charset="0"/>
                <a:cs typeface="Fira Code" pitchFamily="49" charset="0"/>
              </a:rPr>
              <a:t>Lam </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000000"/>
                </a:solidFill>
                <a:effectLst/>
                <a:highlight>
                  <a:srgbClr val="FFFC9B"/>
                </a:highlight>
                <a:latin typeface="Fira Code" pitchFamily="49" charset="0"/>
                <a:ea typeface="Fira Code" pitchFamily="49" charset="0"/>
                <a:cs typeface="Fira Code" pitchFamily="49" charset="0"/>
              </a:rPr>
              <a:t>\x</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257FA0"/>
                </a:solidFill>
                <a:effectLst/>
                <a:latin typeface="Fira Code" pitchFamily="49" charset="0"/>
                <a:ea typeface="Fira Code" pitchFamily="49" charset="0"/>
                <a:cs typeface="Fira Code" pitchFamily="49" charset="0"/>
              </a:rPr>
              <a:t>Lam </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000000"/>
                </a:solidFill>
                <a:effectLst/>
                <a:highlight>
                  <a:srgbClr val="FFFC9B"/>
                </a:highlight>
                <a:latin typeface="Fira Code" pitchFamily="49" charset="0"/>
                <a:ea typeface="Fira Code" pitchFamily="49" charset="0"/>
                <a:cs typeface="Fira Code" pitchFamily="49" charset="0"/>
              </a:rPr>
              <a:t>\y</a:t>
            </a:r>
            <a:r>
              <a:rPr lang="en-GB" dirty="0">
                <a:solidFill>
                  <a:srgbClr val="000000"/>
                </a:solidFill>
                <a:effectLst/>
                <a:latin typeface="Fira Code" pitchFamily="49" charset="0"/>
                <a:ea typeface="Fira Code" pitchFamily="49" charset="0"/>
                <a:cs typeface="Fira Code" pitchFamily="49" charset="0"/>
              </a:rPr>
              <a:t> </a:t>
            </a:r>
            <a:r>
              <a:rPr lang="en-GB" dirty="0">
                <a:solidFill>
                  <a:srgbClr val="0000FF"/>
                </a:solidFill>
                <a:effectLst/>
                <a:latin typeface="Fira Code" pitchFamily="49" charset="0"/>
                <a:ea typeface="Fira Code" pitchFamily="49" charset="0"/>
                <a:cs typeface="Fira Code" pitchFamily="49" charset="0"/>
              </a:rPr>
              <a:t>-&gt; </a:t>
            </a:r>
            <a:r>
              <a:rPr lang="en-GB" dirty="0">
                <a:solidFill>
                  <a:srgbClr val="000000"/>
                </a:solidFill>
                <a:effectLst/>
                <a:highlight>
                  <a:srgbClr val="FFFC9B"/>
                </a:highlight>
                <a:latin typeface="Fira Code" pitchFamily="49" charset="0"/>
                <a:ea typeface="Fira Code" pitchFamily="49" charset="0"/>
                <a:cs typeface="Fira Code" pitchFamily="49" charset="0"/>
              </a:rPr>
              <a:t>y</a:t>
            </a:r>
            <a:r>
              <a:rPr lang="en-GB" dirty="0">
                <a:solidFill>
                  <a:srgbClr val="000000"/>
                </a:solidFill>
                <a:effectLst/>
                <a:latin typeface="Fira Code" pitchFamily="49" charset="0"/>
                <a:ea typeface="Fira Code" pitchFamily="49" charset="0"/>
                <a:cs typeface="Fira Code" pitchFamily="49" charset="0"/>
              </a:rPr>
              <a:t>))</a:t>
            </a:r>
            <a:r>
              <a:rPr lang="en-GB" dirty="0">
                <a:solidFill>
                  <a:srgbClr val="257FA0"/>
                </a:solidFill>
                <a:effectLst/>
                <a:latin typeface="Fira Code" pitchFamily="49" charset="0"/>
                <a:ea typeface="Fira Code" pitchFamily="49" charset="0"/>
                <a:cs typeface="Fira Code" pitchFamily="49" charset="0"/>
              </a:rPr>
              <a:t> </a:t>
            </a:r>
            <a:r>
              <a:rPr lang="en-GB" dirty="0">
                <a:solidFill>
                  <a:srgbClr val="0F7001"/>
                </a:solidFill>
                <a:effectLst/>
                <a:latin typeface="Fira Code" pitchFamily="49" charset="0"/>
                <a:ea typeface="Fira Code" pitchFamily="49" charset="0"/>
                <a:cs typeface="Fira Code" pitchFamily="49" charset="0"/>
              </a:rPr>
              <a:t>-- </a:t>
            </a:r>
            <a:r>
              <a:rPr lang="el-GR" dirty="0">
                <a:solidFill>
                  <a:srgbClr val="0F7001"/>
                </a:solidFill>
                <a:effectLst/>
                <a:latin typeface="Fira Code" pitchFamily="49" charset="0"/>
                <a:ea typeface="Fira Code" pitchFamily="49" charset="0"/>
                <a:cs typeface="Fira Code" pitchFamily="49" charset="0"/>
              </a:rPr>
              <a:t>λ</a:t>
            </a:r>
            <a:r>
              <a:rPr lang="en-GB" dirty="0" err="1">
                <a:solidFill>
                  <a:srgbClr val="0F7001"/>
                </a:solidFill>
                <a:effectLst/>
                <a:latin typeface="Fira Code" pitchFamily="49" charset="0"/>
                <a:ea typeface="Fira Code" pitchFamily="49" charset="0"/>
                <a:cs typeface="Fira Code" pitchFamily="49" charset="0"/>
              </a:rPr>
              <a:t>xy</a:t>
            </a:r>
            <a:r>
              <a:rPr lang="en-GB" dirty="0">
                <a:solidFill>
                  <a:srgbClr val="0F7001"/>
                </a:solidFill>
                <a:effectLst/>
                <a:latin typeface="Fira Code" pitchFamily="49" charset="0"/>
                <a:ea typeface="Fira Code" pitchFamily="49" charset="0"/>
                <a:cs typeface="Fira Code" pitchFamily="49" charset="0"/>
              </a:rPr>
              <a:t>. y</a:t>
            </a:r>
            <a:endParaRPr lang="en-GB" dirty="0">
              <a:solidFill>
                <a:srgbClr val="000000"/>
              </a:solidFill>
              <a:effectLst/>
              <a:latin typeface="Fira Code" pitchFamily="49" charset="0"/>
              <a:ea typeface="Fira Code" pitchFamily="49" charset="0"/>
              <a:cs typeface="Fira Code" pitchFamily="49" charset="0"/>
            </a:endParaRPr>
          </a:p>
        </p:txBody>
      </p:sp>
      <p:sp>
        <p:nvSpPr>
          <p:cNvPr id="9" name="Slide Number Placeholder 8">
            <a:extLst>
              <a:ext uri="{FF2B5EF4-FFF2-40B4-BE49-F238E27FC236}">
                <a16:creationId xmlns:a16="http://schemas.microsoft.com/office/drawing/2014/main" id="{5F502A42-7AE0-F823-C1AA-6193DEB0D5E9}"/>
              </a:ext>
            </a:extLst>
          </p:cNvPr>
          <p:cNvSpPr>
            <a:spLocks noGrp="1"/>
          </p:cNvSpPr>
          <p:nvPr>
            <p:ph type="sldNum" sz="quarter" idx="12"/>
          </p:nvPr>
        </p:nvSpPr>
        <p:spPr/>
        <p:txBody>
          <a:bodyPr/>
          <a:lstStyle/>
          <a:p>
            <a:fld id="{6B547C04-AA2C-754F-9E4E-F6B7B0201F60}" type="slidenum">
              <a:rPr lang="en-US" smtClean="0"/>
              <a:pPr/>
              <a:t>8</a:t>
            </a:fld>
            <a:endParaRPr lang="en-US"/>
          </a:p>
        </p:txBody>
      </p:sp>
    </p:spTree>
    <p:extLst>
      <p:ext uri="{BB962C8B-B14F-4D97-AF65-F5344CB8AC3E}">
        <p14:creationId xmlns:p14="http://schemas.microsoft.com/office/powerpoint/2010/main" val="6994024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up)">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AE6992-86E5-4BAD-AE29-850DC7F1850B}"/>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25B7AB46-2E36-97C7-F3F8-422EFDF0F4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 name="Picture 19">
            <a:extLst>
              <a:ext uri="{FF2B5EF4-FFF2-40B4-BE49-F238E27FC236}">
                <a16:creationId xmlns:a16="http://schemas.microsoft.com/office/drawing/2014/main" id="{F4E631E1-FB47-06CA-1DE1-2CF6C30BA8C9}"/>
              </a:ext>
            </a:extLst>
          </p:cNvPr>
          <p:cNvPicPr>
            <a:picLocks noChangeAspect="1"/>
          </p:cNvPicPr>
          <p:nvPr/>
        </p:nvPicPr>
        <p:blipFill>
          <a:blip r:embed="rId3"/>
          <a:srcRect t="11438" b="8790"/>
          <a:stretch>
            <a:fillRect/>
          </a:stretch>
        </p:blipFill>
        <p:spPr>
          <a:xfrm>
            <a:off x="-23321239" y="-5684138"/>
            <a:ext cx="48318877" cy="27174332"/>
          </a:xfrm>
          <a:prstGeom prst="rect">
            <a:avLst/>
          </a:prstGeom>
        </p:spPr>
      </p:pic>
      <p:sp>
        <p:nvSpPr>
          <p:cNvPr id="22" name="Extract 21">
            <a:extLst>
              <a:ext uri="{FF2B5EF4-FFF2-40B4-BE49-F238E27FC236}">
                <a16:creationId xmlns:a16="http://schemas.microsoft.com/office/drawing/2014/main" id="{DBA89326-24C1-F583-183A-F9915E8D5606}"/>
              </a:ext>
            </a:extLst>
          </p:cNvPr>
          <p:cNvSpPr/>
          <p:nvPr/>
        </p:nvSpPr>
        <p:spPr>
          <a:xfrm>
            <a:off x="8593277" y="3022521"/>
            <a:ext cx="590550" cy="533400"/>
          </a:xfrm>
          <a:prstGeom prst="flowChartExtra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A7ED6D27-7934-1C1B-F5FA-1782B9CAE54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rot="20449702" flipH="1">
            <a:off x="5777533" y="2864825"/>
            <a:ext cx="2899548" cy="1990668"/>
          </a:xfrm>
          <a:prstGeom prst="rect">
            <a:avLst/>
          </a:prstGeom>
        </p:spPr>
      </p:pic>
      <p:sp>
        <p:nvSpPr>
          <p:cNvPr id="3" name="Slide Number Placeholder 2">
            <a:extLst>
              <a:ext uri="{FF2B5EF4-FFF2-40B4-BE49-F238E27FC236}">
                <a16:creationId xmlns:a16="http://schemas.microsoft.com/office/drawing/2014/main" id="{134AEC5B-3343-B7F0-06BA-EBBC4B2B71F7}"/>
              </a:ext>
            </a:extLst>
          </p:cNvPr>
          <p:cNvSpPr>
            <a:spLocks noGrp="1"/>
          </p:cNvSpPr>
          <p:nvPr>
            <p:ph type="sldNum" sz="quarter" idx="12"/>
          </p:nvPr>
        </p:nvSpPr>
        <p:spPr/>
        <p:txBody>
          <a:bodyPr/>
          <a:lstStyle/>
          <a:p>
            <a:fld id="{6B547C04-AA2C-754F-9E4E-F6B7B0201F60}" type="slidenum">
              <a:rPr lang="en-US" smtClean="0"/>
              <a:pPr/>
              <a:t>9</a:t>
            </a:fld>
            <a:endParaRPr lang="en-US"/>
          </a:p>
        </p:txBody>
      </p:sp>
    </p:spTree>
    <p:extLst>
      <p:ext uri="{BB962C8B-B14F-4D97-AF65-F5344CB8AC3E}">
        <p14:creationId xmlns:p14="http://schemas.microsoft.com/office/powerpoint/2010/main" val="1751672714"/>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53539</TotalTime>
  <Words>10752</Words>
  <Application>Microsoft Macintosh PowerPoint</Application>
  <PresentationFormat>Widescreen</PresentationFormat>
  <Paragraphs>1288</Paragraphs>
  <Slides>72</Slides>
  <Notes>71</Notes>
  <HiddenSlides>2</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72</vt:i4>
      </vt:variant>
    </vt:vector>
  </HeadingPairs>
  <TitlesOfParts>
    <vt:vector size="86" baseType="lpstr">
      <vt:lpstr>-apple-system</vt:lpstr>
      <vt:lpstr>Apple Chancery</vt:lpstr>
      <vt:lpstr>Apple Chancery</vt:lpstr>
      <vt:lpstr>Aptos</vt:lpstr>
      <vt:lpstr>Aptos Display</vt:lpstr>
      <vt:lpstr>Arial</vt:lpstr>
      <vt:lpstr>Calibri</vt:lpstr>
      <vt:lpstr>Cambria Math</vt:lpstr>
      <vt:lpstr>Fira Code</vt:lpstr>
      <vt:lpstr>Google Sans</vt:lpstr>
      <vt:lpstr>Helvetica</vt:lpstr>
      <vt:lpstr>JetBrains Mono</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Style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Frohlich</dc:creator>
  <cp:lastModifiedBy>Samantha Frohlich</cp:lastModifiedBy>
  <cp:revision>61</cp:revision>
  <cp:lastPrinted>2026-05-28T14:54:38Z</cp:lastPrinted>
  <dcterms:created xsi:type="dcterms:W3CDTF">2025-04-14T09:45:39Z</dcterms:created>
  <dcterms:modified xsi:type="dcterms:W3CDTF">2026-06-30T10:41:39Z</dcterms:modified>
</cp:coreProperties>
</file>